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comments/comment3.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4.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5.xml" ContentType="application/vnd.openxmlformats-officedocument.presentationml.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6.xml" ContentType="application/vnd.openxmlformats-officedocument.presentationml.comments+xml"/>
  <Override PartName="/ppt/notesSlides/notesSlide18.xml" ContentType="application/vnd.openxmlformats-officedocument.presentationml.notesSlide+xml"/>
  <Override PartName="/ppt/comments/comment7.xml" ContentType="application/vnd.openxmlformats-officedocument.presentationml.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8.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9.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56.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79"/>
  </p:notesMasterIdLst>
  <p:sldIdLst>
    <p:sldId id="347" r:id="rId2"/>
    <p:sldId id="256" r:id="rId3"/>
    <p:sldId id="257" r:id="rId4"/>
    <p:sldId id="259" r:id="rId5"/>
    <p:sldId id="260" r:id="rId6"/>
    <p:sldId id="327" r:id="rId7"/>
    <p:sldId id="317" r:id="rId8"/>
    <p:sldId id="262" r:id="rId9"/>
    <p:sldId id="263" r:id="rId10"/>
    <p:sldId id="264" r:id="rId11"/>
    <p:sldId id="265" r:id="rId12"/>
    <p:sldId id="266" r:id="rId13"/>
    <p:sldId id="372" r:id="rId14"/>
    <p:sldId id="322" r:id="rId15"/>
    <p:sldId id="269" r:id="rId16"/>
    <p:sldId id="270" r:id="rId17"/>
    <p:sldId id="271" r:id="rId18"/>
    <p:sldId id="272" r:id="rId19"/>
    <p:sldId id="273" r:id="rId20"/>
    <p:sldId id="274" r:id="rId21"/>
    <p:sldId id="275" r:id="rId22"/>
    <p:sldId id="276" r:id="rId23"/>
    <p:sldId id="277" r:id="rId24"/>
    <p:sldId id="278" r:id="rId25"/>
    <p:sldId id="279" r:id="rId26"/>
    <p:sldId id="319" r:id="rId27"/>
    <p:sldId id="349" r:id="rId28"/>
    <p:sldId id="375" r:id="rId29"/>
    <p:sldId id="331" r:id="rId30"/>
    <p:sldId id="344" r:id="rId31"/>
    <p:sldId id="330" r:id="rId32"/>
    <p:sldId id="283" r:id="rId33"/>
    <p:sldId id="365" r:id="rId34"/>
    <p:sldId id="364" r:id="rId35"/>
    <p:sldId id="332" r:id="rId36"/>
    <p:sldId id="343" r:id="rId37"/>
    <p:sldId id="333" r:id="rId38"/>
    <p:sldId id="286" r:id="rId39"/>
    <p:sldId id="287" r:id="rId40"/>
    <p:sldId id="288" r:id="rId41"/>
    <p:sldId id="335" r:id="rId42"/>
    <p:sldId id="355" r:id="rId43"/>
    <p:sldId id="351" r:id="rId44"/>
    <p:sldId id="352" r:id="rId45"/>
    <p:sldId id="345" r:id="rId46"/>
    <p:sldId id="336" r:id="rId47"/>
    <p:sldId id="340" r:id="rId48"/>
    <p:sldId id="295" r:id="rId49"/>
    <p:sldId id="341" r:id="rId50"/>
    <p:sldId id="376" r:id="rId51"/>
    <p:sldId id="379" r:id="rId52"/>
    <p:sldId id="380" r:id="rId53"/>
    <p:sldId id="378" r:id="rId54"/>
    <p:sldId id="346" r:id="rId55"/>
    <p:sldId id="298" r:id="rId56"/>
    <p:sldId id="361" r:id="rId57"/>
    <p:sldId id="377" r:id="rId58"/>
    <p:sldId id="362" r:id="rId59"/>
    <p:sldId id="363" r:id="rId60"/>
    <p:sldId id="303" r:id="rId61"/>
    <p:sldId id="304" r:id="rId62"/>
    <p:sldId id="305" r:id="rId63"/>
    <p:sldId id="306" r:id="rId64"/>
    <p:sldId id="307" r:id="rId65"/>
    <p:sldId id="383" r:id="rId66"/>
    <p:sldId id="384" r:id="rId67"/>
    <p:sldId id="308" r:id="rId68"/>
    <p:sldId id="309" r:id="rId69"/>
    <p:sldId id="310" r:id="rId70"/>
    <p:sldId id="311" r:id="rId71"/>
    <p:sldId id="312" r:id="rId72"/>
    <p:sldId id="313" r:id="rId73"/>
    <p:sldId id="314" r:id="rId74"/>
    <p:sldId id="315" r:id="rId75"/>
    <p:sldId id="316" r:id="rId76"/>
    <p:sldId id="381" r:id="rId77"/>
    <p:sldId id="382" r:id="rId78"/>
  </p:sldIdLst>
  <p:sldSz cx="12192000" cy="6858000"/>
  <p:notesSz cx="7315200" cy="9601200"/>
  <p:embeddedFontLst>
    <p:embeddedFont>
      <p:font typeface="Corbel" panose="020B0503020204020204" pitchFamily="34" charset="0"/>
      <p:regular r:id="rId80"/>
      <p:bold r:id="rId81"/>
      <p:italic r:id="rId82"/>
      <p:boldItalic r:id="rId83"/>
    </p:embeddedFont>
    <p:embeddedFont>
      <p:font typeface="Maiandra GD" panose="020E0502030308020204" pitchFamily="34" charset="0"/>
      <p:regular r:id="rId84"/>
    </p:embeddedFont>
    <p:embeddedFont>
      <p:font typeface="Calibri" panose="020F0502020204030204" pitchFamily="34" charset="0"/>
      <p:regular r:id="rId85"/>
      <p:bold r:id="rId86"/>
      <p:italic r:id="rId87"/>
      <p:boldItalic r:id="rId88"/>
    </p:embeddedFont>
    <p:embeddedFont>
      <p:font typeface="Curlz MT" panose="04040404050702020202" pitchFamily="82" charset="0"/>
      <p:regular r:id="rId89"/>
    </p:embeddedFont>
    <p:embeddedFont>
      <p:font typeface="Overlock" panose="020B0604020202020204" charset="0"/>
      <p:regular r:id="rId90"/>
      <p:bold r:id="rId91"/>
      <p:italic r:id="rId92"/>
      <p:boldItalic r:id="rId93"/>
    </p:embeddedFont>
    <p:embeddedFont>
      <p:font typeface="PT Sans" panose="020B0604020202020204" charset="0"/>
      <p:italic r:id="rId94"/>
      <p:boldItalic r:id="rId95"/>
    </p:embeddedFont>
    <p:embeddedFont>
      <p:font typeface="Gadugi" panose="020B0502040204020203" pitchFamily="34" charset="0"/>
      <p:regular r:id="rId96"/>
      <p:bold r:id="rId9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00C7"/>
    <a:srgbClr val="CE75FF"/>
    <a:srgbClr val="DD0028"/>
    <a:srgbClr val="FFA3B5"/>
    <a:srgbClr val="D80027"/>
    <a:srgbClr val="C5E0B4"/>
    <a:srgbClr val="D81600"/>
    <a:srgbClr val="D6008F"/>
    <a:srgbClr val="0094CF"/>
    <a:srgbClr val="00AE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EB2CCDC-D55F-4B0A-878F-547AFAC1F2D9}">
  <a:tblStyle styleId="{9EB2CCDC-D55F-4B0A-878F-547AFAC1F2D9}" styleName="Table_0"/>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74" autoAdjust="0"/>
    <p:restoredTop sz="78456" autoAdjust="0"/>
  </p:normalViewPr>
  <p:slideViewPr>
    <p:cSldViewPr snapToGrid="0">
      <p:cViewPr varScale="1">
        <p:scale>
          <a:sx n="90" d="100"/>
          <a:sy n="90" d="100"/>
        </p:scale>
        <p:origin x="1530" y="90"/>
      </p:cViewPr>
      <p:guideLst>
        <p:guide orient="horz" pos="2160"/>
        <p:guide pos="3840"/>
      </p:guideLst>
    </p:cSldViewPr>
  </p:slideViewPr>
  <p:notesTextViewPr>
    <p:cViewPr>
      <p:scale>
        <a:sx n="3" d="2"/>
        <a:sy n="3" d="2"/>
      </p:scale>
      <p:origin x="0" y="0"/>
    </p:cViewPr>
  </p:notesTextViewPr>
  <p:notesViewPr>
    <p:cSldViewPr snapToGrid="0">
      <p:cViewPr varScale="1">
        <p:scale>
          <a:sx n="84" d="100"/>
          <a:sy n="84" d="100"/>
        </p:scale>
        <p:origin x="-3768" y="-78"/>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5.fntdata"/><Relationship Id="rId89" Type="http://schemas.openxmlformats.org/officeDocument/2006/relationships/font" Target="fonts/font10.fntdata"/><Relationship Id="rId97" Type="http://schemas.openxmlformats.org/officeDocument/2006/relationships/font" Target="fonts/font18.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87" Type="http://schemas.openxmlformats.org/officeDocument/2006/relationships/font" Target="fonts/font8.fntdata"/><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3.fntdata"/><Relationship Id="rId90" Type="http://schemas.openxmlformats.org/officeDocument/2006/relationships/font" Target="fonts/font11.fntdata"/><Relationship Id="rId95" Type="http://schemas.openxmlformats.org/officeDocument/2006/relationships/font" Target="fonts/font1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1.fntdata"/><Relationship Id="rId85" Type="http://schemas.openxmlformats.org/officeDocument/2006/relationships/font" Target="fonts/font6.fntdata"/><Relationship Id="rId93" Type="http://schemas.openxmlformats.org/officeDocument/2006/relationships/font" Target="fonts/font14.fntdata"/><Relationship Id="rId98"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4.fntdata"/><Relationship Id="rId88" Type="http://schemas.openxmlformats.org/officeDocument/2006/relationships/font" Target="fonts/font9.fntdata"/><Relationship Id="rId91" Type="http://schemas.openxmlformats.org/officeDocument/2006/relationships/font" Target="fonts/font12.fntdata"/><Relationship Id="rId96"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2.fntdata"/><Relationship Id="rId86" Type="http://schemas.openxmlformats.org/officeDocument/2006/relationships/font" Target="fonts/font7.fntdata"/><Relationship Id="rId94" Type="http://schemas.openxmlformats.org/officeDocument/2006/relationships/font" Target="fonts/font15.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Google%20Drive\NVD\Financial%20Models\Financial%20Projection%20v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Google%20Drive\NVD\Financial%20Models\Financial%20Projection%20v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ser\Google%20Drive\NVD\Financial%20Models\Financial%20Projection%20v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user\Google%20Drive\NVD\Financial%20Models\Financial%20Projection%20v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user\Google%20Drive\NVD\Financial%20Models\Financial%20Projection%20v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user\Google%20Drive\NVD\Financial%20Models\Financial%20Projection%20v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user\Google%20Drive\NVD\Financial%20Models\Financial%20Projection%20v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user\Google%20Drive\NVD\Financial%20Models\Financial%20Projection%20v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user\Google%20Drive\NVD\Financial%20Models\Financial%20Projection%20v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ReferMii!$A$37</c:f>
              <c:strCache>
                <c:ptCount val="1"/>
                <c:pt idx="0">
                  <c:v>EBITDA (Operating profit)</c:v>
                </c:pt>
              </c:strCache>
            </c:strRef>
          </c:tx>
          <c:spPr>
            <a:ln w="57150" cap="rnd" cmpd="sng" algn="ctr">
              <a:solidFill>
                <a:schemeClr val="accent1"/>
              </a:solidFill>
              <a:round/>
            </a:ln>
            <a:effectLst/>
          </c:spPr>
          <c:marker>
            <c:symbol val="none"/>
          </c:marker>
          <c:cat>
            <c:strRef>
              <c:f>ReferMii!$B$2:$Q$2</c:f>
              <c:strCache>
                <c:ptCount val="16"/>
                <c:pt idx="0">
                  <c:v>Q1(NOW)</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strCache>
            </c:strRef>
          </c:cat>
          <c:val>
            <c:numRef>
              <c:f>ReferMii!$B$37:$Q$37</c:f>
              <c:numCache>
                <c:formatCode>_-* #,##0_-;\-* #,##0_-;_-* "-"??_-;_-@</c:formatCode>
                <c:ptCount val="16"/>
                <c:pt idx="0">
                  <c:v>-1560</c:v>
                </c:pt>
                <c:pt idx="1">
                  <c:v>-60945</c:v>
                </c:pt>
                <c:pt idx="2">
                  <c:v>-95945</c:v>
                </c:pt>
                <c:pt idx="3">
                  <c:v>-115020.07011668668</c:v>
                </c:pt>
                <c:pt idx="4">
                  <c:v>-109499.83332861138</c:v>
                </c:pt>
                <c:pt idx="5">
                  <c:v>-100299.99420896401</c:v>
                </c:pt>
                <c:pt idx="6">
                  <c:v>-91846.364826976671</c:v>
                </c:pt>
                <c:pt idx="7">
                  <c:v>-82335.182241881354</c:v>
                </c:pt>
                <c:pt idx="8">
                  <c:v>-82733.815732643634</c:v>
                </c:pt>
                <c:pt idx="9">
                  <c:v>-69725.911494919259</c:v>
                </c:pt>
                <c:pt idx="10">
                  <c:v>-53848.570855226484</c:v>
                </c:pt>
                <c:pt idx="11">
                  <c:v>-33734.646524175543</c:v>
                </c:pt>
                <c:pt idx="12">
                  <c:v>-10144.533907764197</c:v>
                </c:pt>
                <c:pt idx="13">
                  <c:v>29991.749760032657</c:v>
                </c:pt>
                <c:pt idx="14">
                  <c:v>85459.350703481949</c:v>
                </c:pt>
                <c:pt idx="15">
                  <c:v>176315.45104619622</c:v>
                </c:pt>
              </c:numCache>
            </c:numRef>
          </c:val>
          <c:smooth val="0"/>
          <c:extLst>
            <c:ext xmlns:c16="http://schemas.microsoft.com/office/drawing/2014/chart" uri="{C3380CC4-5D6E-409C-BE32-E72D297353CC}">
              <c16:uniqueId val="{00000000-25D0-41C3-9795-8D39ED66C6C4}"/>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31441408"/>
        <c:axId val="26611712"/>
      </c:lineChart>
      <c:catAx>
        <c:axId val="131441408"/>
        <c:scaling>
          <c:orientation val="minMax"/>
        </c:scaling>
        <c:delete val="0"/>
        <c:axPos val="b"/>
        <c:title>
          <c:tx>
            <c:rich>
              <a:bodyPr rot="0" spcFirstLastPara="1" vertOverflow="ellipsis" vert="horz" wrap="square" anchor="ctr" anchorCtr="1"/>
              <a:lstStyle/>
              <a:p>
                <a:pPr>
                  <a:defRPr sz="1197" b="1" i="0" u="none" strike="noStrike" kern="1200" cap="all" baseline="0">
                    <a:solidFill>
                      <a:schemeClr val="dk1">
                        <a:lumMod val="65000"/>
                        <a:lumOff val="35000"/>
                      </a:schemeClr>
                    </a:solidFill>
                    <a:latin typeface="+mn-lt"/>
                    <a:ea typeface="+mn-ea"/>
                    <a:cs typeface="+mn-cs"/>
                  </a:defRPr>
                </a:pPr>
                <a:r>
                  <a:rPr lang="en-US" sz="2400" b="1" dirty="0"/>
                  <a:t>Time</a:t>
                </a:r>
              </a:p>
            </c:rich>
          </c:tx>
          <c:layout>
            <c:manualLayout>
              <c:xMode val="edge"/>
              <c:yMode val="edge"/>
              <c:x val="0.52506511446834692"/>
              <c:y val="0.90498488987834058"/>
            </c:manualLayout>
          </c:layout>
          <c:overlay val="0"/>
          <c:spPr>
            <a:noFill/>
            <a:ln>
              <a:noFill/>
            </a:ln>
            <a:effectLst/>
          </c:spPr>
          <c:txPr>
            <a:bodyPr rot="0" spcFirstLastPara="1" vertOverflow="ellipsis" vert="horz" wrap="square" anchor="ctr" anchorCtr="1"/>
            <a:lstStyle/>
            <a:p>
              <a:pPr>
                <a:defRPr sz="1197" b="1" i="0" u="none" strike="noStrike" kern="1200" cap="all" baseline="0">
                  <a:solidFill>
                    <a:schemeClr val="dk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n-US"/>
          </a:p>
        </c:txPr>
        <c:crossAx val="26611712"/>
        <c:crosses val="autoZero"/>
        <c:auto val="0"/>
        <c:lblAlgn val="ctr"/>
        <c:lblOffset val="100"/>
        <c:noMultiLvlLbl val="0"/>
      </c:catAx>
      <c:valAx>
        <c:axId val="26611712"/>
        <c:scaling>
          <c:orientation val="minMax"/>
        </c:scaling>
        <c:delete val="0"/>
        <c:axPos val="l"/>
        <c:title>
          <c:tx>
            <c:rich>
              <a:bodyPr rot="-540000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r>
                  <a:rPr lang="en-US" sz="2400" b="1" dirty="0"/>
                  <a:t>EBITDA ($)</a:t>
                </a:r>
              </a:p>
            </c:rich>
          </c:tx>
          <c:layout>
            <c:manualLayout>
              <c:xMode val="edge"/>
              <c:yMode val="edge"/>
              <c:x val="7.9744816586921966E-3"/>
              <c:y val="0.28624611107211034"/>
            </c:manualLayout>
          </c:layout>
          <c:overlay val="0"/>
          <c:spPr>
            <a:noFill/>
            <a:ln>
              <a:noFill/>
            </a:ln>
            <a:effectLst/>
          </c:spPr>
          <c:txPr>
            <a:bodyPr rot="-540000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endParaRPr lang="en-US"/>
            </a:p>
          </c:txPr>
        </c:title>
        <c:numFmt formatCode="_-* #,##0_-;\-* #,##0_-;_-* &quot;-&quot;??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n-US"/>
          </a:p>
        </c:txPr>
        <c:crossAx val="131441408"/>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Projected EBITDA  2016-2017 ($)</a:t>
            </a:r>
          </a:p>
        </c:rich>
      </c:tx>
      <c:overlay val="0"/>
    </c:title>
    <c:autoTitleDeleted val="0"/>
    <c:plotArea>
      <c:layout/>
      <c:lineChart>
        <c:grouping val="standard"/>
        <c:varyColors val="0"/>
        <c:ser>
          <c:idx val="0"/>
          <c:order val="0"/>
          <c:tx>
            <c:strRef>
              <c:f>ReferMii!$A$37</c:f>
              <c:strCache>
                <c:ptCount val="1"/>
                <c:pt idx="0">
                  <c:v>EBITDA (Operating profit)</c:v>
                </c:pt>
              </c:strCache>
            </c:strRef>
          </c:tx>
          <c:marker>
            <c:symbol val="none"/>
          </c:marker>
          <c:cat>
            <c:strRef>
              <c:f>ReferMii!$B$2:$I$2</c:f>
              <c:strCache>
                <c:ptCount val="8"/>
                <c:pt idx="0">
                  <c:v>Q1(NOW)</c:v>
                </c:pt>
                <c:pt idx="1">
                  <c:v>Q2</c:v>
                </c:pt>
                <c:pt idx="2">
                  <c:v>Q3</c:v>
                </c:pt>
                <c:pt idx="3">
                  <c:v>Q4</c:v>
                </c:pt>
                <c:pt idx="4">
                  <c:v>Q1</c:v>
                </c:pt>
                <c:pt idx="5">
                  <c:v>Q2</c:v>
                </c:pt>
                <c:pt idx="6">
                  <c:v>Q3</c:v>
                </c:pt>
                <c:pt idx="7">
                  <c:v>Q4</c:v>
                </c:pt>
              </c:strCache>
            </c:strRef>
          </c:cat>
          <c:val>
            <c:numRef>
              <c:f>ReferMii!$B$37:$I$37</c:f>
              <c:numCache>
                <c:formatCode>_-* #,##0_-;\-* #,##0_-;_-* "-"??_-;_-@</c:formatCode>
                <c:ptCount val="8"/>
                <c:pt idx="0">
                  <c:v>-1560</c:v>
                </c:pt>
                <c:pt idx="1">
                  <c:v>-60945</c:v>
                </c:pt>
                <c:pt idx="2">
                  <c:v>-95945</c:v>
                </c:pt>
                <c:pt idx="3">
                  <c:v>-115020.07011668671</c:v>
                </c:pt>
                <c:pt idx="4">
                  <c:v>-109499.83332861141</c:v>
                </c:pt>
                <c:pt idx="5">
                  <c:v>-100299.99420896401</c:v>
                </c:pt>
                <c:pt idx="6">
                  <c:v>-91846.364826976671</c:v>
                </c:pt>
                <c:pt idx="7">
                  <c:v>-82335.182241881354</c:v>
                </c:pt>
              </c:numCache>
            </c:numRef>
          </c:val>
          <c:smooth val="0"/>
          <c:extLst>
            <c:ext xmlns:c16="http://schemas.microsoft.com/office/drawing/2014/chart" uri="{C3380CC4-5D6E-409C-BE32-E72D297353CC}">
              <c16:uniqueId val="{00000000-C2FD-4B81-B5F9-BADBBEE6DE1F}"/>
            </c:ext>
          </c:extLst>
        </c:ser>
        <c:dLbls>
          <c:showLegendKey val="0"/>
          <c:showVal val="0"/>
          <c:showCatName val="0"/>
          <c:showSerName val="0"/>
          <c:showPercent val="0"/>
          <c:showBubbleSize val="0"/>
        </c:dLbls>
        <c:hiLowLines/>
        <c:smooth val="0"/>
        <c:axId val="26619264"/>
        <c:axId val="26658304"/>
      </c:lineChart>
      <c:catAx>
        <c:axId val="26619264"/>
        <c:scaling>
          <c:orientation val="minMax"/>
        </c:scaling>
        <c:delete val="0"/>
        <c:axPos val="b"/>
        <c:title>
          <c:tx>
            <c:rich>
              <a:bodyPr/>
              <a:lstStyle/>
              <a:p>
                <a:pPr>
                  <a:defRPr/>
                </a:pPr>
                <a:r>
                  <a:rPr lang="en-US"/>
                  <a:t>Time</a:t>
                </a:r>
              </a:p>
            </c:rich>
          </c:tx>
          <c:overlay val="0"/>
        </c:title>
        <c:numFmt formatCode="General" sourceLinked="0"/>
        <c:majorTickMark val="none"/>
        <c:minorTickMark val="none"/>
        <c:tickLblPos val="nextTo"/>
        <c:crossAx val="26658304"/>
        <c:crosses val="autoZero"/>
        <c:auto val="1"/>
        <c:lblAlgn val="ctr"/>
        <c:lblOffset val="100"/>
        <c:noMultiLvlLbl val="0"/>
      </c:catAx>
      <c:valAx>
        <c:axId val="26658304"/>
        <c:scaling>
          <c:orientation val="minMax"/>
        </c:scaling>
        <c:delete val="0"/>
        <c:axPos val="l"/>
        <c:majorGridlines/>
        <c:title>
          <c:tx>
            <c:rich>
              <a:bodyPr/>
              <a:lstStyle/>
              <a:p>
                <a:pPr>
                  <a:defRPr/>
                </a:pPr>
                <a:r>
                  <a:rPr lang="en-US"/>
                  <a:t>EBITDA ($)</a:t>
                </a:r>
              </a:p>
            </c:rich>
          </c:tx>
          <c:overlay val="0"/>
        </c:title>
        <c:numFmt formatCode="_-* #,##0_-;\-* #,##0_-;_-* &quot;-&quot;??_-;_-@" sourceLinked="1"/>
        <c:majorTickMark val="out"/>
        <c:minorTickMark val="none"/>
        <c:tickLblPos val="nextTo"/>
        <c:crossAx val="26619264"/>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Projected Revenue 2016-2017 ($)</a:t>
            </a:r>
          </a:p>
        </c:rich>
      </c:tx>
      <c:overlay val="0"/>
    </c:title>
    <c:autoTitleDeleted val="0"/>
    <c:plotArea>
      <c:layout/>
      <c:lineChart>
        <c:grouping val="standard"/>
        <c:varyColors val="0"/>
        <c:ser>
          <c:idx val="0"/>
          <c:order val="0"/>
          <c:marker>
            <c:symbol val="none"/>
          </c:marker>
          <c:cat>
            <c:strRef>
              <c:f>ReferMii!$B$2:$I$2</c:f>
              <c:strCache>
                <c:ptCount val="8"/>
                <c:pt idx="0">
                  <c:v>Q1(NOW)</c:v>
                </c:pt>
                <c:pt idx="1">
                  <c:v>Q2</c:v>
                </c:pt>
                <c:pt idx="2">
                  <c:v>Q3</c:v>
                </c:pt>
                <c:pt idx="3">
                  <c:v>Q4</c:v>
                </c:pt>
                <c:pt idx="4">
                  <c:v>Q1</c:v>
                </c:pt>
                <c:pt idx="5">
                  <c:v>Q2</c:v>
                </c:pt>
                <c:pt idx="6">
                  <c:v>Q3</c:v>
                </c:pt>
                <c:pt idx="7">
                  <c:v>Q4</c:v>
                </c:pt>
              </c:strCache>
            </c:strRef>
          </c:cat>
          <c:val>
            <c:numRef>
              <c:f>ReferMii!$B$13:$I$13</c:f>
              <c:numCache>
                <c:formatCode>"$"#,##0</c:formatCode>
                <c:ptCount val="8"/>
                <c:pt idx="0">
                  <c:v>0</c:v>
                </c:pt>
                <c:pt idx="1">
                  <c:v>0</c:v>
                </c:pt>
                <c:pt idx="2">
                  <c:v>0</c:v>
                </c:pt>
                <c:pt idx="3">
                  <c:v>8591.2589095081785</c:v>
                </c:pt>
                <c:pt idx="4">
                  <c:v>15954.764366758234</c:v>
                </c:pt>
                <c:pt idx="5">
                  <c:v>23885.45489271007</c:v>
                </c:pt>
                <c:pt idx="6">
                  <c:v>32609.530622315069</c:v>
                </c:pt>
                <c:pt idx="7">
                  <c:v>42424.992526438233</c:v>
                </c:pt>
              </c:numCache>
            </c:numRef>
          </c:val>
          <c:smooth val="0"/>
          <c:extLst>
            <c:ext xmlns:c16="http://schemas.microsoft.com/office/drawing/2014/chart" uri="{C3380CC4-5D6E-409C-BE32-E72D297353CC}">
              <c16:uniqueId val="{00000000-4EE1-4F53-91AC-CB33D5900817}"/>
            </c:ext>
          </c:extLst>
        </c:ser>
        <c:dLbls>
          <c:showLegendKey val="0"/>
          <c:showVal val="0"/>
          <c:showCatName val="0"/>
          <c:showSerName val="0"/>
          <c:showPercent val="0"/>
          <c:showBubbleSize val="0"/>
        </c:dLbls>
        <c:hiLowLines/>
        <c:smooth val="0"/>
        <c:axId val="131462656"/>
        <c:axId val="131464576"/>
      </c:lineChart>
      <c:catAx>
        <c:axId val="131462656"/>
        <c:scaling>
          <c:orientation val="minMax"/>
        </c:scaling>
        <c:delete val="0"/>
        <c:axPos val="b"/>
        <c:title>
          <c:tx>
            <c:rich>
              <a:bodyPr/>
              <a:lstStyle/>
              <a:p>
                <a:pPr>
                  <a:defRPr/>
                </a:pPr>
                <a:r>
                  <a:rPr lang="en-US"/>
                  <a:t>Time</a:t>
                </a:r>
              </a:p>
            </c:rich>
          </c:tx>
          <c:overlay val="0"/>
        </c:title>
        <c:numFmt formatCode="General" sourceLinked="0"/>
        <c:majorTickMark val="none"/>
        <c:minorTickMark val="none"/>
        <c:tickLblPos val="nextTo"/>
        <c:crossAx val="131464576"/>
        <c:crosses val="autoZero"/>
        <c:auto val="1"/>
        <c:lblAlgn val="ctr"/>
        <c:lblOffset val="100"/>
        <c:noMultiLvlLbl val="0"/>
      </c:catAx>
      <c:valAx>
        <c:axId val="131464576"/>
        <c:scaling>
          <c:orientation val="minMax"/>
        </c:scaling>
        <c:delete val="0"/>
        <c:axPos val="l"/>
        <c:majorGridlines/>
        <c:title>
          <c:tx>
            <c:rich>
              <a:bodyPr/>
              <a:lstStyle/>
              <a:p>
                <a:pPr>
                  <a:defRPr/>
                </a:pPr>
                <a:r>
                  <a:rPr lang="en-US"/>
                  <a:t>Revenue ($)</a:t>
                </a:r>
              </a:p>
            </c:rich>
          </c:tx>
          <c:overlay val="0"/>
        </c:title>
        <c:numFmt formatCode="&quot;$&quot;#,##0" sourceLinked="1"/>
        <c:majorTickMark val="out"/>
        <c:minorTickMark val="none"/>
        <c:tickLblPos val="nextTo"/>
        <c:crossAx val="131462656"/>
        <c:crosses val="autoZero"/>
        <c:crossBetween val="between"/>
      </c:valAx>
      <c:spPr>
        <a:noFill/>
        <a:ln w="25400">
          <a:no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Cash 2016-2017</a:t>
            </a:r>
          </a:p>
        </c:rich>
      </c:tx>
      <c:overlay val="0"/>
    </c:title>
    <c:autoTitleDeleted val="0"/>
    <c:plotArea>
      <c:layout/>
      <c:lineChart>
        <c:grouping val="standard"/>
        <c:varyColors val="0"/>
        <c:ser>
          <c:idx val="0"/>
          <c:order val="0"/>
          <c:marker>
            <c:symbol val="none"/>
          </c:marker>
          <c:cat>
            <c:strRef>
              <c:f>ReferMii!$B$2:$I$2</c:f>
              <c:strCache>
                <c:ptCount val="8"/>
                <c:pt idx="0">
                  <c:v>Q1(NOW)</c:v>
                </c:pt>
                <c:pt idx="1">
                  <c:v>Q2</c:v>
                </c:pt>
                <c:pt idx="2">
                  <c:v>Q3</c:v>
                </c:pt>
                <c:pt idx="3">
                  <c:v>Q4</c:v>
                </c:pt>
                <c:pt idx="4">
                  <c:v>Q1</c:v>
                </c:pt>
                <c:pt idx="5">
                  <c:v>Q2</c:v>
                </c:pt>
                <c:pt idx="6">
                  <c:v>Q3</c:v>
                </c:pt>
                <c:pt idx="7">
                  <c:v>Q4</c:v>
                </c:pt>
              </c:strCache>
            </c:strRef>
          </c:cat>
          <c:val>
            <c:numRef>
              <c:f>ReferMii!$B$42:$I$42</c:f>
              <c:numCache>
                <c:formatCode>_-* #,##0_-;\-* #,##0_-;_-* "-"??_-;_-@</c:formatCode>
                <c:ptCount val="8"/>
                <c:pt idx="0">
                  <c:v>-1560</c:v>
                </c:pt>
                <c:pt idx="1">
                  <c:v>-62505</c:v>
                </c:pt>
                <c:pt idx="2">
                  <c:v>-158450</c:v>
                </c:pt>
                <c:pt idx="3">
                  <c:v>-273470.07011668658</c:v>
                </c:pt>
                <c:pt idx="4">
                  <c:v>-382969.90344529791</c:v>
                </c:pt>
                <c:pt idx="5">
                  <c:v>-483269.89765426185</c:v>
                </c:pt>
                <c:pt idx="6">
                  <c:v>-575116.26248123904</c:v>
                </c:pt>
                <c:pt idx="7">
                  <c:v>-657451.44472311984</c:v>
                </c:pt>
              </c:numCache>
            </c:numRef>
          </c:val>
          <c:smooth val="0"/>
          <c:extLst>
            <c:ext xmlns:c16="http://schemas.microsoft.com/office/drawing/2014/chart" uri="{C3380CC4-5D6E-409C-BE32-E72D297353CC}">
              <c16:uniqueId val="{00000000-A907-416B-A5AA-0DFEE43C305A}"/>
            </c:ext>
          </c:extLst>
        </c:ser>
        <c:dLbls>
          <c:showLegendKey val="0"/>
          <c:showVal val="0"/>
          <c:showCatName val="0"/>
          <c:showSerName val="0"/>
          <c:showPercent val="0"/>
          <c:showBubbleSize val="0"/>
        </c:dLbls>
        <c:hiLowLines/>
        <c:smooth val="0"/>
        <c:axId val="123493760"/>
        <c:axId val="30422528"/>
      </c:lineChart>
      <c:catAx>
        <c:axId val="123493760"/>
        <c:scaling>
          <c:orientation val="minMax"/>
        </c:scaling>
        <c:delete val="0"/>
        <c:axPos val="b"/>
        <c:title>
          <c:tx>
            <c:rich>
              <a:bodyPr/>
              <a:lstStyle/>
              <a:p>
                <a:pPr>
                  <a:defRPr/>
                </a:pPr>
                <a:r>
                  <a:rPr lang="en-US"/>
                  <a:t>Time</a:t>
                </a:r>
              </a:p>
            </c:rich>
          </c:tx>
          <c:overlay val="0"/>
        </c:title>
        <c:numFmt formatCode="General" sourceLinked="0"/>
        <c:majorTickMark val="none"/>
        <c:minorTickMark val="none"/>
        <c:tickLblPos val="nextTo"/>
        <c:crossAx val="30422528"/>
        <c:crosses val="autoZero"/>
        <c:auto val="1"/>
        <c:lblAlgn val="ctr"/>
        <c:lblOffset val="100"/>
        <c:noMultiLvlLbl val="0"/>
      </c:catAx>
      <c:valAx>
        <c:axId val="30422528"/>
        <c:scaling>
          <c:orientation val="minMax"/>
        </c:scaling>
        <c:delete val="0"/>
        <c:axPos val="l"/>
        <c:majorGridlines/>
        <c:title>
          <c:tx>
            <c:rich>
              <a:bodyPr/>
              <a:lstStyle/>
              <a:p>
                <a:pPr>
                  <a:defRPr/>
                </a:pPr>
                <a:r>
                  <a:rPr lang="en-US"/>
                  <a:t>Cash ($)</a:t>
                </a:r>
              </a:p>
            </c:rich>
          </c:tx>
          <c:overlay val="0"/>
        </c:title>
        <c:numFmt formatCode="_-* #,##0_-;\-* #,##0_-;_-* &quot;-&quot;??_-;_-@" sourceLinked="1"/>
        <c:majorTickMark val="out"/>
        <c:minorTickMark val="none"/>
        <c:tickLblPos val="nextTo"/>
        <c:crossAx val="123493760"/>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Gross Margin with C.A.C</a:t>
            </a:r>
          </a:p>
        </c:rich>
      </c:tx>
      <c:overlay val="0"/>
    </c:title>
    <c:autoTitleDeleted val="0"/>
    <c:plotArea>
      <c:layout/>
      <c:lineChart>
        <c:grouping val="standard"/>
        <c:varyColors val="0"/>
        <c:ser>
          <c:idx val="0"/>
          <c:order val="0"/>
          <c:marker>
            <c:symbol val="none"/>
          </c:marker>
          <c:cat>
            <c:strRef>
              <c:f>ReferMii!$B$2:$I$2</c:f>
              <c:strCache>
                <c:ptCount val="8"/>
                <c:pt idx="0">
                  <c:v>Q1(NOW)</c:v>
                </c:pt>
                <c:pt idx="1">
                  <c:v>Q2</c:v>
                </c:pt>
                <c:pt idx="2">
                  <c:v>Q3</c:v>
                </c:pt>
                <c:pt idx="3">
                  <c:v>Q4</c:v>
                </c:pt>
                <c:pt idx="4">
                  <c:v>Q1</c:v>
                </c:pt>
                <c:pt idx="5">
                  <c:v>Q2</c:v>
                </c:pt>
                <c:pt idx="6">
                  <c:v>Q3</c:v>
                </c:pt>
                <c:pt idx="7">
                  <c:v>Q4</c:v>
                </c:pt>
              </c:strCache>
            </c:strRef>
          </c:cat>
          <c:val>
            <c:numRef>
              <c:f>ReferMii!$B$40:$I$40</c:f>
              <c:numCache>
                <c:formatCode>_-* #,##0_-;\-* #,##0_-;_-* "-"??_-;_-@</c:formatCode>
                <c:ptCount val="8"/>
                <c:pt idx="0">
                  <c:v>-560</c:v>
                </c:pt>
                <c:pt idx="1">
                  <c:v>-12945</c:v>
                </c:pt>
                <c:pt idx="2">
                  <c:v>-12945</c:v>
                </c:pt>
                <c:pt idx="3">
                  <c:v>-18320.070116686518</c:v>
                </c:pt>
                <c:pt idx="4">
                  <c:v>-11699.833328611272</c:v>
                </c:pt>
                <c:pt idx="5">
                  <c:v>-3499.9942089640058</c:v>
                </c:pt>
                <c:pt idx="6">
                  <c:v>4953.6351730233409</c:v>
                </c:pt>
                <c:pt idx="7">
                  <c:v>14464.817758118659</c:v>
                </c:pt>
              </c:numCache>
            </c:numRef>
          </c:val>
          <c:smooth val="0"/>
          <c:extLst>
            <c:ext xmlns:c16="http://schemas.microsoft.com/office/drawing/2014/chart" uri="{C3380CC4-5D6E-409C-BE32-E72D297353CC}">
              <c16:uniqueId val="{00000000-9C6C-4BE9-A157-4ADC78100D2C}"/>
            </c:ext>
          </c:extLst>
        </c:ser>
        <c:dLbls>
          <c:showLegendKey val="0"/>
          <c:showVal val="0"/>
          <c:showCatName val="0"/>
          <c:showSerName val="0"/>
          <c:showPercent val="0"/>
          <c:showBubbleSize val="0"/>
        </c:dLbls>
        <c:hiLowLines/>
        <c:smooth val="0"/>
        <c:axId val="123516416"/>
        <c:axId val="123518336"/>
      </c:lineChart>
      <c:catAx>
        <c:axId val="123516416"/>
        <c:scaling>
          <c:orientation val="minMax"/>
        </c:scaling>
        <c:delete val="0"/>
        <c:axPos val="b"/>
        <c:title>
          <c:tx>
            <c:rich>
              <a:bodyPr/>
              <a:lstStyle/>
              <a:p>
                <a:pPr>
                  <a:defRPr/>
                </a:pPr>
                <a:r>
                  <a:rPr lang="en-US"/>
                  <a:t>Time</a:t>
                </a:r>
              </a:p>
            </c:rich>
          </c:tx>
          <c:overlay val="0"/>
        </c:title>
        <c:numFmt formatCode="General" sourceLinked="0"/>
        <c:majorTickMark val="none"/>
        <c:minorTickMark val="none"/>
        <c:tickLblPos val="nextTo"/>
        <c:crossAx val="123518336"/>
        <c:crosses val="autoZero"/>
        <c:auto val="1"/>
        <c:lblAlgn val="ctr"/>
        <c:lblOffset val="100"/>
        <c:noMultiLvlLbl val="0"/>
      </c:catAx>
      <c:valAx>
        <c:axId val="123518336"/>
        <c:scaling>
          <c:orientation val="minMax"/>
        </c:scaling>
        <c:delete val="0"/>
        <c:axPos val="l"/>
        <c:majorGridlines/>
        <c:title>
          <c:tx>
            <c:rich>
              <a:bodyPr/>
              <a:lstStyle/>
              <a:p>
                <a:pPr>
                  <a:defRPr/>
                </a:pPr>
                <a:r>
                  <a:rPr lang="en-US"/>
                  <a:t>Cost ($)</a:t>
                </a:r>
              </a:p>
            </c:rich>
          </c:tx>
          <c:overlay val="0"/>
        </c:title>
        <c:numFmt formatCode="_-* #,##0_-;\-* #,##0_-;_-* &quot;-&quot;??_-;_-@" sourceLinked="1"/>
        <c:majorTickMark val="out"/>
        <c:minorTickMark val="none"/>
        <c:tickLblPos val="nextTo"/>
        <c:crossAx val="123516416"/>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lvl="0">
              <a:defRPr sz="1600" b="1">
                <a:solidFill>
                  <a:srgbClr val="000000"/>
                </a:solidFill>
              </a:defRPr>
            </a:pPr>
            <a:r>
              <a:rPr lang="en-US" dirty="0"/>
              <a:t>Projected EBITDA 2016-2019 ($)</a:t>
            </a:r>
          </a:p>
        </c:rich>
      </c:tx>
      <c:overlay val="0"/>
    </c:title>
    <c:autoTitleDeleted val="0"/>
    <c:plotArea>
      <c:layout/>
      <c:lineChart>
        <c:grouping val="standard"/>
        <c:varyColors val="0"/>
        <c:ser>
          <c:idx val="0"/>
          <c:order val="0"/>
          <c:tx>
            <c:strRef>
              <c:f>ReferMii!$A$37</c:f>
              <c:strCache>
                <c:ptCount val="1"/>
                <c:pt idx="0">
                  <c:v>EBITDA (Operating profit)</c:v>
                </c:pt>
              </c:strCache>
            </c:strRef>
          </c:tx>
          <c:spPr>
            <a:ln w="25400" cmpd="sng">
              <a:solidFill>
                <a:srgbClr val="3366CC"/>
              </a:solidFill>
            </a:ln>
          </c:spPr>
          <c:marker>
            <c:symbol val="circle"/>
            <c:size val="5"/>
            <c:spPr>
              <a:solidFill>
                <a:srgbClr val="3366CC"/>
              </a:solidFill>
              <a:ln cmpd="sng">
                <a:solidFill>
                  <a:srgbClr val="3366CC"/>
                </a:solidFill>
              </a:ln>
            </c:spPr>
          </c:marker>
          <c:cat>
            <c:strRef>
              <c:f>ReferMii!$B$2:$Q$2</c:f>
              <c:strCache>
                <c:ptCount val="16"/>
                <c:pt idx="0">
                  <c:v>Q1(NOW)</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strCache>
            </c:strRef>
          </c:cat>
          <c:val>
            <c:numRef>
              <c:f>ReferMii!$B$37:$Q$37</c:f>
              <c:numCache>
                <c:formatCode>_-* #,##0_-;\-* #,##0_-;_-* "-"??_-;_-@</c:formatCode>
                <c:ptCount val="16"/>
                <c:pt idx="0">
                  <c:v>-1560</c:v>
                </c:pt>
                <c:pt idx="1">
                  <c:v>-60945</c:v>
                </c:pt>
                <c:pt idx="2">
                  <c:v>-95945</c:v>
                </c:pt>
                <c:pt idx="3">
                  <c:v>-115020.07011668671</c:v>
                </c:pt>
                <c:pt idx="4">
                  <c:v>-109499.83332861141</c:v>
                </c:pt>
                <c:pt idx="5">
                  <c:v>-100299.99420896401</c:v>
                </c:pt>
                <c:pt idx="6">
                  <c:v>-91846.364826976671</c:v>
                </c:pt>
                <c:pt idx="7">
                  <c:v>-82335.182241881354</c:v>
                </c:pt>
                <c:pt idx="8">
                  <c:v>-82733.815732643634</c:v>
                </c:pt>
                <c:pt idx="9">
                  <c:v>-69725.911494919259</c:v>
                </c:pt>
                <c:pt idx="10">
                  <c:v>-53848.570855226506</c:v>
                </c:pt>
                <c:pt idx="11">
                  <c:v>-33734.646524175543</c:v>
                </c:pt>
                <c:pt idx="12">
                  <c:v>-10144.533907764197</c:v>
                </c:pt>
                <c:pt idx="13">
                  <c:v>29991.749760032657</c:v>
                </c:pt>
                <c:pt idx="14">
                  <c:v>85459.350703482007</c:v>
                </c:pt>
                <c:pt idx="15">
                  <c:v>176315.45104619613</c:v>
                </c:pt>
              </c:numCache>
            </c:numRef>
          </c:val>
          <c:smooth val="0"/>
          <c:extLst>
            <c:ext xmlns:c16="http://schemas.microsoft.com/office/drawing/2014/chart" uri="{C3380CC4-5D6E-409C-BE32-E72D297353CC}">
              <c16:uniqueId val="{00000000-6530-424B-ADE7-A8425F9F88AB}"/>
            </c:ext>
          </c:extLst>
        </c:ser>
        <c:dLbls>
          <c:showLegendKey val="0"/>
          <c:showVal val="0"/>
          <c:showCatName val="0"/>
          <c:showSerName val="0"/>
          <c:showPercent val="0"/>
          <c:showBubbleSize val="0"/>
        </c:dLbls>
        <c:marker val="1"/>
        <c:smooth val="0"/>
        <c:axId val="131533440"/>
        <c:axId val="131544192"/>
      </c:lineChart>
      <c:catAx>
        <c:axId val="131533440"/>
        <c:scaling>
          <c:orientation val="minMax"/>
        </c:scaling>
        <c:delete val="0"/>
        <c:axPos val="b"/>
        <c:title>
          <c:tx>
            <c:rich>
              <a:bodyPr/>
              <a:lstStyle/>
              <a:p>
                <a:pPr>
                  <a:defRPr/>
                </a:pPr>
                <a:r>
                  <a:rPr lang="en-US"/>
                  <a:t>Time</a:t>
                </a:r>
              </a:p>
            </c:rich>
          </c:tx>
          <c:overlay val="0"/>
        </c:title>
        <c:numFmt formatCode="General" sourceLinked="0"/>
        <c:majorTickMark val="out"/>
        <c:minorTickMark val="none"/>
        <c:tickLblPos val="nextTo"/>
        <c:txPr>
          <a:bodyPr/>
          <a:lstStyle/>
          <a:p>
            <a:pPr lvl="0">
              <a:defRPr/>
            </a:pPr>
            <a:endParaRPr lang="en-US"/>
          </a:p>
        </c:txPr>
        <c:crossAx val="131544192"/>
        <c:crosses val="autoZero"/>
        <c:auto val="0"/>
        <c:lblAlgn val="ctr"/>
        <c:lblOffset val="100"/>
        <c:noMultiLvlLbl val="0"/>
      </c:catAx>
      <c:valAx>
        <c:axId val="131544192"/>
        <c:scaling>
          <c:orientation val="minMax"/>
        </c:scaling>
        <c:delete val="0"/>
        <c:axPos val="l"/>
        <c:title>
          <c:tx>
            <c:rich>
              <a:bodyPr/>
              <a:lstStyle/>
              <a:p>
                <a:pPr lvl="0">
                  <a:defRPr/>
                </a:pPr>
                <a:r>
                  <a:rPr lang="en-US"/>
                  <a:t>EBITDA ($)</a:t>
                </a:r>
              </a:p>
            </c:rich>
          </c:tx>
          <c:overlay val="0"/>
        </c:title>
        <c:numFmt formatCode="_-* #,##0_-;\-* #,##0_-;_-* &quot;-&quot;??_-;_-@" sourceLinked="1"/>
        <c:majorTickMark val="out"/>
        <c:minorTickMark val="none"/>
        <c:tickLblPos val="nextTo"/>
        <c:spPr>
          <a:ln w="47625">
            <a:noFill/>
          </a:ln>
        </c:spPr>
        <c:txPr>
          <a:bodyPr/>
          <a:lstStyle/>
          <a:p>
            <a:pPr lvl="0">
              <a:defRPr/>
            </a:pPr>
            <a:endParaRPr lang="en-US"/>
          </a:p>
        </c:txPr>
        <c:crossAx val="131533440"/>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lvl="0">
              <a:defRPr sz="1100" b="0" i="0">
                <a:solidFill>
                  <a:srgbClr val="000000"/>
                </a:solidFill>
              </a:defRPr>
            </a:pPr>
            <a:r>
              <a:rPr lang="en-US" sz="2000" b="1" dirty="0"/>
              <a:t>Projected Revenue 2016-2019 ($)</a:t>
            </a:r>
          </a:p>
        </c:rich>
      </c:tx>
      <c:overlay val="0"/>
    </c:title>
    <c:autoTitleDeleted val="0"/>
    <c:plotArea>
      <c:layout/>
      <c:lineChart>
        <c:grouping val="standard"/>
        <c:varyColors val="0"/>
        <c:ser>
          <c:idx val="1"/>
          <c:order val="0"/>
          <c:tx>
            <c:strRef>
              <c:f>ReferMii!$A$12</c:f>
              <c:strCache>
                <c:ptCount val="1"/>
                <c:pt idx="0">
                  <c:v>Revenue - Advertisement</c:v>
                </c:pt>
              </c:strCache>
            </c:strRef>
          </c:tx>
          <c:spPr>
            <a:ln w="25400" cmpd="sng">
              <a:solidFill>
                <a:srgbClr val="DC3912"/>
              </a:solidFill>
            </a:ln>
          </c:spPr>
          <c:marker>
            <c:symbol val="none"/>
          </c:marker>
          <c:cat>
            <c:strRef>
              <c:f>ReferMii!$B$2:$Q$2</c:f>
              <c:strCache>
                <c:ptCount val="16"/>
                <c:pt idx="0">
                  <c:v>Q1(NOW)</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strCache>
            </c:strRef>
          </c:cat>
          <c:val>
            <c:numRef>
              <c:f>ReferMii!$B$12:$Q$12</c:f>
            </c:numRef>
          </c:val>
          <c:smooth val="0"/>
          <c:extLst>
            <c:ext xmlns:c16="http://schemas.microsoft.com/office/drawing/2014/chart" uri="{C3380CC4-5D6E-409C-BE32-E72D297353CC}">
              <c16:uniqueId val="{00000000-DA69-4021-AA0D-3FC85FA04A95}"/>
            </c:ext>
          </c:extLst>
        </c:ser>
        <c:ser>
          <c:idx val="2"/>
          <c:order val="1"/>
          <c:tx>
            <c:strRef>
              <c:f>ReferMii!$A$13</c:f>
              <c:strCache>
                <c:ptCount val="1"/>
                <c:pt idx="0">
                  <c:v>Total Revenue </c:v>
                </c:pt>
              </c:strCache>
            </c:strRef>
          </c:tx>
          <c:spPr>
            <a:ln w="25400" cmpd="sng">
              <a:solidFill>
                <a:srgbClr val="FF9900"/>
              </a:solidFill>
            </a:ln>
          </c:spPr>
          <c:marker>
            <c:symbol val="none"/>
          </c:marker>
          <c:cat>
            <c:strRef>
              <c:f>ReferMii!$B$2:$Q$2</c:f>
              <c:strCache>
                <c:ptCount val="16"/>
                <c:pt idx="0">
                  <c:v>Q1(NOW)</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strCache>
            </c:strRef>
          </c:cat>
          <c:val>
            <c:numRef>
              <c:f>ReferMii!$B$13:$Q$13</c:f>
              <c:numCache>
                <c:formatCode>"$"#,##0</c:formatCode>
                <c:ptCount val="16"/>
                <c:pt idx="0">
                  <c:v>0</c:v>
                </c:pt>
                <c:pt idx="1">
                  <c:v>0</c:v>
                </c:pt>
                <c:pt idx="2">
                  <c:v>0</c:v>
                </c:pt>
                <c:pt idx="3">
                  <c:v>8591.2589095081785</c:v>
                </c:pt>
                <c:pt idx="4">
                  <c:v>15954.764366758234</c:v>
                </c:pt>
                <c:pt idx="5">
                  <c:v>23885.45489271007</c:v>
                </c:pt>
                <c:pt idx="6">
                  <c:v>32609.530622315069</c:v>
                </c:pt>
                <c:pt idx="7">
                  <c:v>42424.992526438233</c:v>
                </c:pt>
                <c:pt idx="8">
                  <c:v>53742.192226373969</c:v>
                </c:pt>
                <c:pt idx="9">
                  <c:v>67150.762131146068</c:v>
                </c:pt>
                <c:pt idx="10">
                  <c:v>83536.046589033387</c:v>
                </c:pt>
                <c:pt idx="11">
                  <c:v>104293.45043944735</c:v>
                </c:pt>
                <c:pt idx="12">
                  <c:v>131749.70700953153</c:v>
                </c:pt>
                <c:pt idx="13">
                  <c:v>170058.56528383144</c:v>
                </c:pt>
                <c:pt idx="14">
                  <c:v>227300.67152062108</c:v>
                </c:pt>
                <c:pt idx="15">
                  <c:v>321063.41697233921</c:v>
                </c:pt>
              </c:numCache>
            </c:numRef>
          </c:val>
          <c:smooth val="0"/>
          <c:extLst>
            <c:ext xmlns:c16="http://schemas.microsoft.com/office/drawing/2014/chart" uri="{C3380CC4-5D6E-409C-BE32-E72D297353CC}">
              <c16:uniqueId val="{00000001-DA69-4021-AA0D-3FC85FA04A95}"/>
            </c:ext>
          </c:extLst>
        </c:ser>
        <c:dLbls>
          <c:showLegendKey val="0"/>
          <c:showVal val="0"/>
          <c:showCatName val="0"/>
          <c:showSerName val="0"/>
          <c:showPercent val="0"/>
          <c:showBubbleSize val="0"/>
        </c:dLbls>
        <c:smooth val="0"/>
        <c:axId val="131569152"/>
        <c:axId val="131570688"/>
      </c:lineChart>
      <c:catAx>
        <c:axId val="131569152"/>
        <c:scaling>
          <c:orientation val="minMax"/>
        </c:scaling>
        <c:delete val="0"/>
        <c:axPos val="b"/>
        <c:numFmt formatCode="General" sourceLinked="0"/>
        <c:majorTickMark val="none"/>
        <c:minorTickMark val="none"/>
        <c:tickLblPos val="nextTo"/>
        <c:txPr>
          <a:bodyPr/>
          <a:lstStyle/>
          <a:p>
            <a:pPr lvl="0">
              <a:defRPr sz="800" b="0" i="0">
                <a:solidFill>
                  <a:srgbClr val="000000"/>
                </a:solidFill>
              </a:defRPr>
            </a:pPr>
            <a:endParaRPr lang="en-US"/>
          </a:p>
        </c:txPr>
        <c:crossAx val="131570688"/>
        <c:crosses val="autoZero"/>
        <c:auto val="0"/>
        <c:lblAlgn val="ctr"/>
        <c:lblOffset val="100"/>
        <c:noMultiLvlLbl val="0"/>
      </c:catAx>
      <c:valAx>
        <c:axId val="131570688"/>
        <c:scaling>
          <c:orientation val="minMax"/>
          <c:max val="200000"/>
        </c:scaling>
        <c:delete val="0"/>
        <c:axPos val="l"/>
        <c:title>
          <c:tx>
            <c:rich>
              <a:bodyPr/>
              <a:lstStyle/>
              <a:p>
                <a:pPr>
                  <a:defRPr/>
                </a:pPr>
                <a:r>
                  <a:rPr lang="en-US"/>
                  <a:t>Revenue</a:t>
                </a:r>
              </a:p>
            </c:rich>
          </c:tx>
          <c:overlay val="0"/>
        </c:title>
        <c:numFmt formatCode="&quot;$&quot;#,##0" sourceLinked="1"/>
        <c:majorTickMark val="none"/>
        <c:minorTickMark val="none"/>
        <c:tickLblPos val="nextTo"/>
        <c:txPr>
          <a:bodyPr/>
          <a:lstStyle/>
          <a:p>
            <a:pPr lvl="0">
              <a:defRPr sz="800" b="0" i="0">
                <a:solidFill>
                  <a:srgbClr val="000000"/>
                </a:solidFill>
              </a:defRPr>
            </a:pPr>
            <a:endParaRPr lang="en-US"/>
          </a:p>
        </c:txPr>
        <c:crossAx val="131569152"/>
        <c:crosses val="autoZero"/>
        <c:crossBetween val="between"/>
      </c:valAx>
      <c:spPr>
        <a:noFill/>
        <a:ln w="25400">
          <a:noFill/>
        </a:ln>
      </c:spPr>
    </c:plotArea>
    <c:plotVisOnly val="1"/>
    <c:dispBlanksAs val="gap"/>
    <c:showDLblsOverMax val="0"/>
  </c:chart>
  <c:spPr>
    <a:solidFill>
      <a:srgbClr val="FFFFFF"/>
    </a:solidFill>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lvl="0">
              <a:defRPr/>
            </a:pPr>
            <a:r>
              <a:rPr lang="en-US"/>
              <a:t>Cash Balance 2016-2019</a:t>
            </a:r>
          </a:p>
        </c:rich>
      </c:tx>
      <c:overlay val="0"/>
    </c:title>
    <c:autoTitleDeleted val="0"/>
    <c:plotArea>
      <c:layout/>
      <c:lineChart>
        <c:grouping val="standard"/>
        <c:varyColors val="0"/>
        <c:ser>
          <c:idx val="0"/>
          <c:order val="0"/>
          <c:tx>
            <c:strRef>
              <c:f>ReferMii!$A$42</c:f>
              <c:strCache>
                <c:ptCount val="1"/>
                <c:pt idx="0">
                  <c:v>Cash</c:v>
                </c:pt>
              </c:strCache>
            </c:strRef>
          </c:tx>
          <c:spPr>
            <a:ln w="38100" cmpd="sng">
              <a:solidFill>
                <a:srgbClr val="DD0806"/>
              </a:solidFill>
            </a:ln>
          </c:spPr>
          <c:marker>
            <c:symbol val="none"/>
          </c:marker>
          <c:cat>
            <c:strRef>
              <c:f>ReferMii!$B$2:$Q$2</c:f>
              <c:strCache>
                <c:ptCount val="16"/>
                <c:pt idx="0">
                  <c:v>Q1(NOW)</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strCache>
            </c:strRef>
          </c:cat>
          <c:val>
            <c:numRef>
              <c:f>ReferMii!$B$42:$Q$42</c:f>
              <c:numCache>
                <c:formatCode>_-* #,##0_-;\-* #,##0_-;_-* "-"??_-;_-@</c:formatCode>
                <c:ptCount val="16"/>
                <c:pt idx="0">
                  <c:v>-1560</c:v>
                </c:pt>
                <c:pt idx="1">
                  <c:v>-62505</c:v>
                </c:pt>
                <c:pt idx="2">
                  <c:v>-158450</c:v>
                </c:pt>
                <c:pt idx="3">
                  <c:v>-273470.07011668658</c:v>
                </c:pt>
                <c:pt idx="4">
                  <c:v>-382969.90344529791</c:v>
                </c:pt>
                <c:pt idx="5">
                  <c:v>-483269.89765426185</c:v>
                </c:pt>
                <c:pt idx="6">
                  <c:v>-575116.26248123904</c:v>
                </c:pt>
                <c:pt idx="7">
                  <c:v>-657451.44472311984</c:v>
                </c:pt>
                <c:pt idx="8">
                  <c:v>-740185.26045576343</c:v>
                </c:pt>
                <c:pt idx="9">
                  <c:v>-809911.1719506823</c:v>
                </c:pt>
                <c:pt idx="10">
                  <c:v>-863759.74280590902</c:v>
                </c:pt>
                <c:pt idx="11">
                  <c:v>-897494.38933008397</c:v>
                </c:pt>
                <c:pt idx="12">
                  <c:v>-907638.92323785019</c:v>
                </c:pt>
                <c:pt idx="13">
                  <c:v>-877647.1734778164</c:v>
                </c:pt>
                <c:pt idx="14">
                  <c:v>-792187.82277433435</c:v>
                </c:pt>
                <c:pt idx="15">
                  <c:v>-615872.37172813783</c:v>
                </c:pt>
              </c:numCache>
            </c:numRef>
          </c:val>
          <c:smooth val="0"/>
          <c:extLst>
            <c:ext xmlns:c16="http://schemas.microsoft.com/office/drawing/2014/chart" uri="{C3380CC4-5D6E-409C-BE32-E72D297353CC}">
              <c16:uniqueId val="{00000000-DFA0-4C0F-B2EB-44D6DB34C200}"/>
            </c:ext>
          </c:extLst>
        </c:ser>
        <c:dLbls>
          <c:showLegendKey val="0"/>
          <c:showVal val="0"/>
          <c:showCatName val="0"/>
          <c:showSerName val="0"/>
          <c:showPercent val="0"/>
          <c:showBubbleSize val="0"/>
        </c:dLbls>
        <c:hiLowLines/>
        <c:smooth val="0"/>
        <c:axId val="131599360"/>
        <c:axId val="131609728"/>
      </c:lineChart>
      <c:catAx>
        <c:axId val="131599360"/>
        <c:scaling>
          <c:orientation val="minMax"/>
        </c:scaling>
        <c:delete val="0"/>
        <c:axPos val="b"/>
        <c:title>
          <c:tx>
            <c:rich>
              <a:bodyPr/>
              <a:lstStyle/>
              <a:p>
                <a:pPr>
                  <a:defRPr/>
                </a:pPr>
                <a:r>
                  <a:rPr lang="en-US" dirty="0" smtClean="0"/>
                  <a:t>Time</a:t>
                </a:r>
                <a:endParaRPr lang="en-US" dirty="0"/>
              </a:p>
            </c:rich>
          </c:tx>
          <c:overlay val="0"/>
        </c:title>
        <c:numFmt formatCode="General" sourceLinked="0"/>
        <c:majorTickMark val="none"/>
        <c:minorTickMark val="none"/>
        <c:tickLblPos val="nextTo"/>
        <c:txPr>
          <a:bodyPr/>
          <a:lstStyle/>
          <a:p>
            <a:pPr lvl="0">
              <a:defRPr sz="800" b="0" i="0">
                <a:solidFill>
                  <a:srgbClr val="000000"/>
                </a:solidFill>
              </a:defRPr>
            </a:pPr>
            <a:endParaRPr lang="en-US"/>
          </a:p>
        </c:txPr>
        <c:crossAx val="131609728"/>
        <c:crosses val="autoZero"/>
        <c:auto val="0"/>
        <c:lblAlgn val="ctr"/>
        <c:lblOffset val="100"/>
        <c:noMultiLvlLbl val="0"/>
      </c:catAx>
      <c:valAx>
        <c:axId val="131609728"/>
        <c:scaling>
          <c:orientation val="minMax"/>
        </c:scaling>
        <c:delete val="0"/>
        <c:axPos val="l"/>
        <c:title>
          <c:tx>
            <c:rich>
              <a:bodyPr/>
              <a:lstStyle/>
              <a:p>
                <a:pPr>
                  <a:defRPr/>
                </a:pPr>
                <a:r>
                  <a:rPr lang="en-US" dirty="0" smtClean="0"/>
                  <a:t>Cash ($)</a:t>
                </a:r>
                <a:endParaRPr lang="en-US" dirty="0"/>
              </a:p>
            </c:rich>
          </c:tx>
          <c:overlay val="0"/>
        </c:title>
        <c:numFmt formatCode="_-* #,##0_-;\-* #,##0_-;_-* &quot;-&quot;??_-;_-@" sourceLinked="1"/>
        <c:majorTickMark val="out"/>
        <c:minorTickMark val="none"/>
        <c:tickLblPos val="nextTo"/>
        <c:txPr>
          <a:bodyPr/>
          <a:lstStyle/>
          <a:p>
            <a:pPr lvl="0">
              <a:defRPr sz="800" b="0" i="0">
                <a:solidFill>
                  <a:srgbClr val="000000"/>
                </a:solidFill>
              </a:defRPr>
            </a:pPr>
            <a:endParaRPr lang="en-US"/>
          </a:p>
        </c:txPr>
        <c:crossAx val="131599360"/>
        <c:crosses val="autoZero"/>
        <c:crossBetween val="between"/>
      </c:valAx>
      <c:spPr>
        <a:noFill/>
        <a:ln w="25400">
          <a:noFill/>
        </a:ln>
      </c:spPr>
    </c:plotArea>
    <c:plotVisOnly val="1"/>
    <c:dispBlanksAs val="gap"/>
    <c:showDLblsOverMax val="0"/>
  </c:chart>
  <c:spPr>
    <a:solidFill>
      <a:srgbClr val="FFFFFF"/>
    </a:solidFill>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Paying </a:t>
            </a:r>
            <a:r>
              <a:rPr lang="en-US" dirty="0" smtClean="0"/>
              <a:t>Users 2016-2019</a:t>
            </a:r>
            <a:endParaRPr lang="en-US" dirty="0"/>
          </a:p>
        </c:rich>
      </c:tx>
      <c:overlay val="0"/>
    </c:title>
    <c:autoTitleDeleted val="0"/>
    <c:plotArea>
      <c:layout/>
      <c:lineChart>
        <c:grouping val="standard"/>
        <c:varyColors val="0"/>
        <c:ser>
          <c:idx val="0"/>
          <c:order val="0"/>
          <c:tx>
            <c:strRef>
              <c:f>ReferMii!$A$10</c:f>
              <c:strCache>
                <c:ptCount val="1"/>
                <c:pt idx="0">
                  <c:v>Subscriber Amount (Pay for premium)</c:v>
                </c:pt>
              </c:strCache>
            </c:strRef>
          </c:tx>
          <c:cat>
            <c:strRef>
              <c:f>ReferMii!$B$2:$Q$2</c:f>
              <c:strCache>
                <c:ptCount val="16"/>
                <c:pt idx="0">
                  <c:v>Q1(NOW)</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strCache>
            </c:strRef>
          </c:cat>
          <c:val>
            <c:numRef>
              <c:f>ReferMii!$B$10:$Q$10</c:f>
              <c:numCache>
                <c:formatCode>_-* #,##0_-;\-* #,##0_-;_-* "-"??_-;_-@</c:formatCode>
                <c:ptCount val="16"/>
                <c:pt idx="0">
                  <c:v>0</c:v>
                </c:pt>
                <c:pt idx="1">
                  <c:v>0</c:v>
                </c:pt>
                <c:pt idx="2">
                  <c:v>0</c:v>
                </c:pt>
                <c:pt idx="3">
                  <c:v>57.275059396721417</c:v>
                </c:pt>
                <c:pt idx="4">
                  <c:v>106.36509577838821</c:v>
                </c:pt>
                <c:pt idx="5">
                  <c:v>159.23636595140002</c:v>
                </c:pt>
                <c:pt idx="6">
                  <c:v>217.39687081543454</c:v>
                </c:pt>
                <c:pt idx="7">
                  <c:v>282.83328350958817</c:v>
                </c:pt>
                <c:pt idx="8">
                  <c:v>358.28128150915973</c:v>
                </c:pt>
                <c:pt idx="9">
                  <c:v>447.67174754097454</c:v>
                </c:pt>
                <c:pt idx="10">
                  <c:v>556.90697726022461</c:v>
                </c:pt>
                <c:pt idx="11">
                  <c:v>695.2896695963168</c:v>
                </c:pt>
                <c:pt idx="12">
                  <c:v>878.3313800635417</c:v>
                </c:pt>
                <c:pt idx="13">
                  <c:v>1133.7237685588748</c:v>
                </c:pt>
                <c:pt idx="14">
                  <c:v>1515.337810137474</c:v>
                </c:pt>
                <c:pt idx="15">
                  <c:v>2140.4227798155962</c:v>
                </c:pt>
              </c:numCache>
            </c:numRef>
          </c:val>
          <c:smooth val="0"/>
          <c:extLst>
            <c:ext xmlns:c16="http://schemas.microsoft.com/office/drawing/2014/chart" uri="{C3380CC4-5D6E-409C-BE32-E72D297353CC}">
              <c16:uniqueId val="{00000000-AA7B-4296-B4F9-1D20D2A67F17}"/>
            </c:ext>
          </c:extLst>
        </c:ser>
        <c:dLbls>
          <c:showLegendKey val="0"/>
          <c:showVal val="0"/>
          <c:showCatName val="0"/>
          <c:showSerName val="0"/>
          <c:showPercent val="0"/>
          <c:showBubbleSize val="0"/>
        </c:dLbls>
        <c:hiLowLines/>
        <c:marker val="1"/>
        <c:smooth val="0"/>
        <c:axId val="131659264"/>
        <c:axId val="131661184"/>
      </c:lineChart>
      <c:catAx>
        <c:axId val="131659264"/>
        <c:scaling>
          <c:orientation val="minMax"/>
        </c:scaling>
        <c:delete val="0"/>
        <c:axPos val="b"/>
        <c:title>
          <c:tx>
            <c:rich>
              <a:bodyPr/>
              <a:lstStyle/>
              <a:p>
                <a:pPr>
                  <a:defRPr/>
                </a:pPr>
                <a:r>
                  <a:rPr lang="en-US" dirty="0" smtClean="0"/>
                  <a:t>Time</a:t>
                </a:r>
                <a:endParaRPr lang="en-US" dirty="0"/>
              </a:p>
            </c:rich>
          </c:tx>
          <c:overlay val="0"/>
        </c:title>
        <c:numFmt formatCode="General" sourceLinked="0"/>
        <c:majorTickMark val="none"/>
        <c:minorTickMark val="none"/>
        <c:tickLblPos val="nextTo"/>
        <c:crossAx val="131661184"/>
        <c:crosses val="autoZero"/>
        <c:auto val="1"/>
        <c:lblAlgn val="ctr"/>
        <c:lblOffset val="100"/>
        <c:noMultiLvlLbl val="0"/>
      </c:catAx>
      <c:valAx>
        <c:axId val="131661184"/>
        <c:scaling>
          <c:orientation val="minMax"/>
        </c:scaling>
        <c:delete val="0"/>
        <c:axPos val="l"/>
        <c:title>
          <c:tx>
            <c:rich>
              <a:bodyPr/>
              <a:lstStyle/>
              <a:p>
                <a:pPr>
                  <a:defRPr/>
                </a:pPr>
                <a:r>
                  <a:rPr lang="en-US" dirty="0" smtClean="0"/>
                  <a:t>Users</a:t>
                </a:r>
                <a:endParaRPr lang="en-US" dirty="0"/>
              </a:p>
            </c:rich>
          </c:tx>
          <c:overlay val="0"/>
        </c:title>
        <c:numFmt formatCode="_-* #,##0_-;\-* #,##0_-;_-* &quot;-&quot;??_-;_-@" sourceLinked="1"/>
        <c:majorTickMark val="out"/>
        <c:minorTickMark val="none"/>
        <c:tickLblPos val="nextTo"/>
        <c:crossAx val="131659264"/>
        <c:crosses val="autoZero"/>
        <c:crossBetween val="between"/>
      </c:valAx>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1197"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1197" kern="1200" spc="20" baseline="0"/>
  </cs:valueAxis>
  <cs:wall>
    <cs:lnRef idx="0"/>
    <cs:fillRef idx="0"/>
    <cs:effectRef idx="0"/>
    <cs:fontRef idx="minor">
      <a:schemeClr val="dk1"/>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0" dt="2016-04-04T19:00:49.805" idx="10">
    <p:pos x="7902" y="283"/>
    <p:text>delete small texts. a bit distracting.
-Ava Zhang</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6-04-04T19:00:49.806" idx="9">
    <p:pos x="7728" y="9"/>
    <p:text>changed the question mark to fit the box. otherwise looks out of place.
-Ava Zhang</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6-04-04T19:00:49.807" idx="9">
    <p:pos x="7740" y="0"/>
    <p:text>changed the question mark to fit the box. otherwise looks out of place.
-Ava Zhang</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6-04-04T19:00:49.810" idx="6">
    <p:pos x="7872" y="-120"/>
    <p:text>also, the font of this infogram is different from Gadugi
-Ava Zhang</p:text>
  </p:cm>
  <p:cm authorId="0" dt="2016-04-04T19:00:49.811" idx="7">
    <p:pos x="7860" y="148"/>
    <p:text>i thought 88% of realtors use referral?! cuz 88% is what i used for SAM calc!!!
-Ava Zhang</p:text>
  </p:cm>
  <p:cm authorId="0" dt="2016-04-04T19:00:49.812" idx="8">
    <p:pos x="7884" y="416"/>
    <p:text>i changed pivot into a light bulb instead of a green arrow.
-Ava Zhang</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6-04-04T19:00:49.814" idx="5">
    <p:pos x="7756" y="9"/>
    <p:text>why is this a question mark here?
-Ava Zhang</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6-04-04T19:00:49.816" idx="4">
    <p:pos x="7728" y="0"/>
    <p:text>there is a problem in this graph. how come 20-25 bar, no one is not interested?? does this mean 100% of 20-25 year old are interested??
-Ava Zhang</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16-04-04T19:00:49.817" idx="3">
    <p:pos x="7752" y="-36"/>
    <p:text>this &gt; sign is confusing, meaning greater than 10 years of experience?
-Ava Zhang</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16-04-04T19:00:49.818" idx="2">
    <p:pos x="6000" y="0"/>
    <p:text>i changed the question mark to a check mark, more convincing this way
-Ava Zhang</p:text>
  </p:cm>
</p:cmLst>
</file>

<file path=ppt/comments/comment9.xml><?xml version="1.0" encoding="utf-8"?>
<p:cmLst xmlns:a="http://schemas.openxmlformats.org/drawingml/2006/main" xmlns:r="http://schemas.openxmlformats.org/officeDocument/2006/relationships" xmlns:p="http://schemas.openxmlformats.org/presentationml/2006/main">
  <p:cm authorId="0" dt="2016-04-04T19:00:49.820" idx="1">
    <p:pos x="7788" y="-24"/>
    <p:text>why a question mark beside the pie chart?
-Ava Zhang</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169920" cy="480059"/>
          </a:xfrm>
          <a:prstGeom prst="rect">
            <a:avLst/>
          </a:prstGeom>
          <a:noFill/>
          <a:ln>
            <a:noFill/>
          </a:ln>
        </p:spPr>
        <p:txBody>
          <a:bodyPr lIns="91425" tIns="91425" rIns="91425" bIns="91425" anchor="t" anchorCtr="0"/>
          <a:lstStyle>
            <a:lvl1pPr marL="0" marR="0" lvl="0" indent="0" algn="l" rtl="0">
              <a:spcBef>
                <a:spcPts val="0"/>
              </a:spcBef>
              <a:buNone/>
              <a:defRPr sz="13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4143587" y="0"/>
            <a:ext cx="3169920" cy="480059"/>
          </a:xfrm>
          <a:prstGeom prst="rect">
            <a:avLst/>
          </a:prstGeom>
          <a:noFill/>
          <a:ln>
            <a:noFill/>
          </a:ln>
        </p:spPr>
        <p:txBody>
          <a:bodyPr lIns="91425" tIns="91425" rIns="91425" bIns="91425" anchor="t" anchorCtr="0"/>
          <a:lstStyle>
            <a:lvl1pPr marL="0" marR="0" lvl="0" indent="0" algn="r" rtl="0">
              <a:spcBef>
                <a:spcPts val="0"/>
              </a:spcBef>
              <a:buNone/>
              <a:defRPr sz="13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457200" y="720725"/>
            <a:ext cx="6400799"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31520" y="4560569"/>
            <a:ext cx="5852159" cy="4320539"/>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9119474"/>
            <a:ext cx="3169920" cy="480059"/>
          </a:xfrm>
          <a:prstGeom prst="rect">
            <a:avLst/>
          </a:prstGeom>
          <a:noFill/>
          <a:ln>
            <a:noFill/>
          </a:ln>
        </p:spPr>
        <p:txBody>
          <a:bodyPr lIns="91425" tIns="91425" rIns="91425" bIns="91425" anchor="b" anchorCtr="0"/>
          <a:lstStyle>
            <a:lvl1pPr marL="0" marR="0" lvl="0" indent="0" algn="l" rtl="0">
              <a:spcBef>
                <a:spcPts val="0"/>
              </a:spcBef>
              <a:buNone/>
              <a:defRPr sz="13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b="0" i="0" u="none" strike="noStrike" cap="none">
                <a:solidFill>
                  <a:schemeClr val="dk1"/>
                </a:solidFill>
                <a:latin typeface="Calibri"/>
                <a:ea typeface="Calibri"/>
                <a:cs typeface="Calibri"/>
                <a:sym typeface="Calibri"/>
              </a:rPr>
              <a:pPr marL="0" marR="0" lvl="0" indent="0" algn="r" rtl="0">
                <a:spcBef>
                  <a:spcPts val="0"/>
                </a:spcBef>
                <a:buSzPct val="25000"/>
                <a:buNone/>
              </a:pPr>
              <a:t>‹#›</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9527130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8" name="Shape 98"/>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Hi. We are ReferMe.</a:t>
            </a:r>
          </a:p>
        </p:txBody>
      </p:sp>
      <p:sp>
        <p:nvSpPr>
          <p:cNvPr id="99" name="Shape 99"/>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b="0" i="0" u="none" strike="noStrike" cap="none">
                <a:solidFill>
                  <a:schemeClr val="dk1"/>
                </a:solidFill>
                <a:latin typeface="Calibri"/>
                <a:ea typeface="Calibri"/>
                <a:cs typeface="Calibri"/>
                <a:sym typeface="Calibri"/>
              </a:rPr>
              <a:pPr marL="0" marR="0" lvl="0" indent="0" algn="r" rtl="0">
                <a:spcBef>
                  <a:spcPts val="0"/>
                </a:spcBef>
                <a:buSzPct val="25000"/>
                <a:buNone/>
              </a:pPr>
              <a:t>2</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06394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9" name="Shape 109"/>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We are group of engineering and business students from the University of British Columbia.</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42980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5" name="Shape 175"/>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One of our Teammates, Trent Anderson, comes from a family of realtors. He gave an insider tip on the two  big needs clients and paperwork, the legal documents realtors had to lug around</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76" name="Shape 176"/>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4</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22975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7" name="Shape 187"/>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We developed ideas, Our Tinder-like App. And hypothesized that both realtors and clients cared about the type of person they worked.</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Our other idea was a black box kind of machine, that would organize and scan legal documents, synced to the realtor’s calendar.</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88" name="Shape 188"/>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5</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34742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7" name="Shape 187"/>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We developed ideas, Our Tinder-like App. And hypothesized that both realtors and clients cared about the type of person they worked.</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Our other idea was a black box kind of machine, that would organize and scan legal documents, synced to the realtor’s calendar.</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88" name="Shape 188"/>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6</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8357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rtl="0">
              <a:spcBef>
                <a:spcPts val="0"/>
              </a:spcBef>
              <a:buSzPct val="25000"/>
              <a:buNone/>
            </a:pPr>
            <a:endParaRPr lang="en-CA" sz="1200" b="0" i="0" u="none" strike="noStrike" cap="none" dirty="0" smtClean="0">
              <a:solidFill>
                <a:schemeClr val="dk1"/>
              </a:solidFill>
              <a:latin typeface="Calibri"/>
              <a:ea typeface="Calibri"/>
              <a:cs typeface="Calibri"/>
              <a:sym typeface="Calibri"/>
            </a:endParaRPr>
          </a:p>
          <a:p>
            <a:pPr marL="0" marR="0" lvl="0" indent="0" algn="l" rtl="0">
              <a:spcBef>
                <a:spcPts val="0"/>
              </a:spcBef>
              <a:buSzPct val="25000"/>
              <a:buNone/>
            </a:pPr>
            <a:r>
              <a:rPr lang="en-CA" sz="1200" b="0" i="0" u="none" strike="noStrike" cap="none" dirty="0" smtClean="0">
                <a:solidFill>
                  <a:schemeClr val="dk1"/>
                </a:solidFill>
                <a:latin typeface="Calibri"/>
                <a:ea typeface="Calibri"/>
                <a:cs typeface="Calibri"/>
                <a:sym typeface="Calibri"/>
              </a:rPr>
              <a:t>We took to the streets to talk to realtors and clients</a:t>
            </a:r>
          </a:p>
          <a:p>
            <a:pPr marL="0" marR="0" lvl="0" indent="0" algn="l" rtl="0">
              <a:spcBef>
                <a:spcPts val="0"/>
              </a:spcBef>
              <a:buSzPct val="25000"/>
              <a:buNone/>
            </a:pPr>
            <a:endParaRPr lang="en-CA" sz="1200" b="0" i="0" u="none" strike="noStrike" cap="none" dirty="0" smtClean="0">
              <a:solidFill>
                <a:srgbClr val="000000"/>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rgbClr val="000000"/>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rgbClr val="000000"/>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chemeClr val="dk1"/>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chemeClr val="dk1"/>
              </a:solidFill>
              <a:latin typeface="Calibri"/>
              <a:ea typeface="Calibri"/>
              <a:cs typeface="Calibri"/>
              <a:sym typeface="Calibri"/>
            </a:endParaRPr>
          </a:p>
          <a:p>
            <a:endParaRPr lang="en-CA"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7</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50862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8" name="Shape 238"/>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In our initial contact. we discovered immediately that Realtors that didn’t really care about paperwork.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CA" sz="1200" b="0" i="1" u="none" strike="noStrike" cap="none">
                <a:solidFill>
                  <a:schemeClr val="dk1"/>
                </a:solidFill>
                <a:latin typeface="Calibri"/>
                <a:ea typeface="Calibri"/>
                <a:cs typeface="Calibri"/>
                <a:sym typeface="Calibri"/>
              </a:rPr>
              <a:t>(15/29 said Client Base</a:t>
            </a:r>
          </a:p>
          <a:p>
            <a:pPr marL="0" marR="0" lvl="0" indent="0" algn="l" rtl="0">
              <a:spcBef>
                <a:spcPts val="0"/>
              </a:spcBef>
              <a:buSzPct val="25000"/>
              <a:buNone/>
            </a:pPr>
            <a:r>
              <a:rPr lang="en-CA" sz="1200" b="0" i="1" u="none" strike="noStrike" cap="none">
                <a:solidFill>
                  <a:schemeClr val="dk1"/>
                </a:solidFill>
                <a:latin typeface="Calibri"/>
                <a:ea typeface="Calibri"/>
                <a:cs typeface="Calibri"/>
                <a:sym typeface="Calibri"/>
              </a:rPr>
              <a:t>9/29 said Paperwork)</a:t>
            </a:r>
          </a:p>
        </p:txBody>
      </p:sp>
      <p:sp>
        <p:nvSpPr>
          <p:cNvPr id="239" name="Shape 239"/>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8</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31698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5" name="Shape 275"/>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We did find that the top pain of the realtors we talked to was finding new clients.  This was constantly on their minds during their work day.</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CA" sz="1200" b="0" i="1" u="none" strike="noStrike" cap="none" dirty="0">
                <a:solidFill>
                  <a:schemeClr val="dk1"/>
                </a:solidFill>
                <a:latin typeface="Calibri"/>
                <a:ea typeface="Calibri"/>
                <a:cs typeface="Calibri"/>
                <a:sym typeface="Calibri"/>
              </a:rPr>
              <a:t>(15/29 said Client Base</a:t>
            </a:r>
          </a:p>
          <a:p>
            <a:pPr marL="0" marR="0" lvl="0" indent="0" algn="l" rtl="0">
              <a:spcBef>
                <a:spcPts val="0"/>
              </a:spcBef>
              <a:buSzPct val="25000"/>
              <a:buNone/>
            </a:pPr>
            <a:r>
              <a:rPr lang="en-CA" sz="1200" b="0" i="1" u="none" strike="noStrike" cap="none" dirty="0">
                <a:solidFill>
                  <a:schemeClr val="dk1"/>
                </a:solidFill>
                <a:latin typeface="Calibri"/>
                <a:ea typeface="Calibri"/>
                <a:cs typeface="Calibri"/>
                <a:sym typeface="Calibri"/>
              </a:rPr>
              <a:t>9/29 said Paperwork)</a:t>
            </a:r>
          </a:p>
        </p:txBody>
      </p:sp>
      <p:sp>
        <p:nvSpPr>
          <p:cNvPr id="276" name="Shape 276"/>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9</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2169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02" name="Shape 302"/>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We also asked them if they had ever walked away from a client because of their personality or business style and we found that … not really. Business is business . So back to the drawing board there.</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03" name="Shape 303"/>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10</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2688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9" name="Shape 329"/>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However, we did discover realtors weren’t happy with the impersonal technology today. They valued trust. So we pivoted.</a:t>
            </a:r>
          </a:p>
        </p:txBody>
      </p:sp>
      <p:sp>
        <p:nvSpPr>
          <p:cNvPr id="330" name="Shape 330"/>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11</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09964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Shape 342"/>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3" name="Shape 343"/>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The real estate industry, we realized , was driven by the referral network. But there was nothing like that online…</a:t>
            </a:r>
          </a:p>
        </p:txBody>
      </p:sp>
      <p:sp>
        <p:nvSpPr>
          <p:cNvPr id="344" name="Shape 344"/>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12</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6805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8" name="Shape 128"/>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ReferMe is website that uses existing testimonials of realtors from their current clients, links it to the social network of new clients so realtors can find better leads and clients can find a better realtor.  There is a huge demand for such a product and nothing quite like ReferMe. Let me explain how we got here.</a:t>
            </a:r>
          </a:p>
        </p:txBody>
      </p:sp>
      <p:sp>
        <p:nvSpPr>
          <p:cNvPr id="129" name="Shape 129"/>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13</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46777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rtl="0">
              <a:spcBef>
                <a:spcPts val="0"/>
              </a:spcBef>
              <a:buSzPct val="25000"/>
              <a:buNone/>
            </a:pPr>
            <a:endParaRPr lang="en-CA" sz="1200" b="0" i="0" u="none" strike="noStrike" cap="none" dirty="0" smtClean="0">
              <a:solidFill>
                <a:schemeClr val="dk1"/>
              </a:solidFill>
              <a:latin typeface="Calibri"/>
              <a:ea typeface="Calibri"/>
              <a:cs typeface="Calibri"/>
              <a:sym typeface="Calibri"/>
            </a:endParaRPr>
          </a:p>
          <a:p>
            <a:pPr marL="0" marR="0" lvl="0" indent="0" algn="l" rtl="0">
              <a:spcBef>
                <a:spcPts val="0"/>
              </a:spcBef>
              <a:buSzPct val="25000"/>
              <a:buNone/>
            </a:pPr>
            <a:r>
              <a:rPr lang="en-CA" sz="1200" b="0" i="0" u="none" strike="noStrike" cap="none" dirty="0" smtClean="0">
                <a:solidFill>
                  <a:schemeClr val="dk1"/>
                </a:solidFill>
                <a:latin typeface="Calibri"/>
                <a:ea typeface="Calibri"/>
                <a:cs typeface="Calibri"/>
                <a:sym typeface="Calibri"/>
              </a:rPr>
              <a:t>We  put this into our Business Model Canvas and decided to test if this met the needs of realtors and clients today. </a:t>
            </a:r>
          </a:p>
          <a:p>
            <a:pPr marL="0" marR="0" lvl="0" indent="0" algn="l" rtl="0">
              <a:spcBef>
                <a:spcPts val="0"/>
              </a:spcBef>
              <a:buSzPct val="25000"/>
              <a:buNone/>
            </a:pPr>
            <a:endParaRPr lang="en-CA" sz="1200" b="0" i="0" u="none" strike="noStrike" cap="none" dirty="0" smtClean="0">
              <a:solidFill>
                <a:srgbClr val="000000"/>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rgbClr val="000000"/>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rgbClr val="000000"/>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chemeClr val="dk1"/>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chemeClr val="dk1"/>
              </a:solidFill>
              <a:latin typeface="Calibri"/>
              <a:ea typeface="Calibri"/>
              <a:cs typeface="Calibri"/>
              <a:sym typeface="Calibri"/>
            </a:endParaRPr>
          </a:p>
          <a:p>
            <a:endParaRPr lang="en-CA" dirty="0" smtClean="0"/>
          </a:p>
          <a:p>
            <a:pPr marL="0" marR="0" lvl="0" indent="0" algn="l" rtl="0">
              <a:spcBef>
                <a:spcPts val="0"/>
              </a:spcBef>
              <a:buSzPct val="25000"/>
              <a:buNone/>
            </a:pPr>
            <a:endParaRPr lang="en-CA" sz="1200" b="0" i="0" u="none" strike="noStrike" cap="none" dirty="0" smtClean="0">
              <a:solidFill>
                <a:srgbClr val="000000"/>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rgbClr val="000000"/>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rgbClr val="000000"/>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chemeClr val="dk1"/>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chemeClr val="dk1"/>
              </a:solidFill>
              <a:latin typeface="Calibri"/>
              <a:ea typeface="Calibri"/>
              <a:cs typeface="Calibri"/>
              <a:sym typeface="Calibri"/>
            </a:endParaRPr>
          </a:p>
          <a:p>
            <a:endParaRPr lang="en-CA"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14</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36587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Shape 37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0" name="Shape 380"/>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We created our hypothesis of who we thought would use our product and interviewed in 51 clients and 29 realtors</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81" name="Shape 381"/>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15</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71987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Shape 416"/>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17" name="Shape 417"/>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These realtors from many different brokerages you see above. We found that…</a:t>
            </a:r>
          </a:p>
        </p:txBody>
      </p:sp>
      <p:sp>
        <p:nvSpPr>
          <p:cNvPr id="418" name="Shape 418"/>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16</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52525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Shape 436"/>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37" name="Shape 437"/>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The industry is so fast-paced and all aged realtors use technology. Three out of four realtors are on Facebook and LinkedIn to build relationships.</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CA" sz="1200" b="0" i="1" u="none" strike="noStrike" cap="none">
                <a:solidFill>
                  <a:schemeClr val="dk1"/>
                </a:solidFill>
                <a:latin typeface="Calibri"/>
                <a:ea typeface="Calibri"/>
                <a:cs typeface="Calibri"/>
                <a:sym typeface="Calibri"/>
              </a:rPr>
              <a:t>(77% of realtors are on Facebook and 75% are on LinkedIn, and the main reasons realtors are on social media are to build relationships (70%), create visibility and marketing (64%) and advertise (51%). )</a:t>
            </a:r>
          </a:p>
        </p:txBody>
      </p:sp>
      <p:sp>
        <p:nvSpPr>
          <p:cNvPr id="438" name="Shape 438"/>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17</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02242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Shape 451"/>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52" name="Shape 452"/>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We thought young realtors were the most interested in our product but our data shows realtors of all ages were interested. Because realtors start in very many different stages of life, a better indicator was how experienced they were in the industry.</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453" name="Shape 453"/>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18</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2998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Shape 462"/>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63" name="Shape 463"/>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The average industry time of realtors is about 12 years. Those who expressed interest in our product had around 8 years of experience. This is because newer realtors are still establishing their client base and are interested in our solution.</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464" name="Shape 464"/>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19</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8721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Shape 474"/>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75" name="Shape 475"/>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We’ve have heard realtors  talk about the upcoming “Millennials” and how different they think and search for a home. They recognize the importance of new technology to help their clients. We actually verified this talking to our homebuyers.</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CA" sz="1200" b="0" i="1" u="none" strike="noStrike" cap="none">
                <a:solidFill>
                  <a:schemeClr val="dk1"/>
                </a:solidFill>
                <a:latin typeface="Calibri"/>
                <a:ea typeface="Calibri"/>
                <a:cs typeface="Calibri"/>
                <a:sym typeface="Calibri"/>
              </a:rPr>
              <a:t>(77% of realtors are on Facebook and 75% are on LinkedIn, and the main reasons realtors are on social media are to build relationships (70%), create visibility and marketing (64%) and advertise (51%). )</a:t>
            </a:r>
          </a:p>
        </p:txBody>
      </p:sp>
      <p:sp>
        <p:nvSpPr>
          <p:cNvPr id="476" name="Shape 476"/>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20</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58815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Shape 488"/>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89" name="Shape 489"/>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We talked to anyone and everyone who had bought a house. From student to engineers to professors and this is what we found.</a:t>
            </a:r>
          </a:p>
        </p:txBody>
      </p:sp>
      <p:sp>
        <p:nvSpPr>
          <p:cNvPr id="490" name="Shape 490"/>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21</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42009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Shape 500"/>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01" name="Shape 501"/>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almost all of them want someone experienced to help them in this process, and have an idea what type of person they would like to work with</a:t>
            </a:r>
          </a:p>
        </p:txBody>
      </p:sp>
      <p:sp>
        <p:nvSpPr>
          <p:cNvPr id="502" name="Shape 502"/>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22</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73650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Shape 511"/>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12" name="Shape 512"/>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We found the clients most interested in our solution were those from 20-35 years old.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513" name="Shape 513"/>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23</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58886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Shape 523"/>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24" name="Shape 524"/>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Our main problem was that the needs of a client were all over the place. We didn’t know how to zoom in and create a product that could solve all that. </a:t>
            </a:r>
          </a:p>
        </p:txBody>
      </p:sp>
      <p:sp>
        <p:nvSpPr>
          <p:cNvPr id="525" name="Shape 525"/>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24</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3613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Shape 534"/>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35" name="Shape 535"/>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Our typical realtor is one like Linda. She is a hardworking realtor of seven years in the industry, and aims to average 40 homes a </a:t>
            </a:r>
            <a:r>
              <a:rPr lang="en-CA" sz="1200" b="0" i="0" u="none" strike="noStrike" cap="none" dirty="0" smtClean="0">
                <a:solidFill>
                  <a:schemeClr val="dk1"/>
                </a:solidFill>
                <a:latin typeface="Calibri"/>
                <a:ea typeface="Calibri"/>
                <a:cs typeface="Calibri"/>
                <a:sym typeface="Calibri"/>
              </a:rPr>
              <a:t>year (Add: top to 5-10% of brokerage). </a:t>
            </a:r>
            <a:r>
              <a:rPr lang="en-CA" sz="1200" b="0" i="0" u="none" strike="noStrike" cap="none" dirty="0">
                <a:solidFill>
                  <a:schemeClr val="dk1"/>
                </a:solidFill>
                <a:latin typeface="Calibri"/>
                <a:ea typeface="Calibri"/>
                <a:cs typeface="Calibri"/>
                <a:sym typeface="Calibri"/>
              </a:rPr>
              <a:t>She has referrals and testimonials in from her previous clients, but it’s not enough, and she’s actively sending out listings and going to events to find new clients.</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Jennifer and Toni are a young professional couple in their late 20’s. They have well-paying jobs and savings and they have been talking about buying a house to their circle of friends for a while. However, they worked with a realtor for a month and weren’t comfortable with his flashy, aggressive style. They are not sure what to do and how to find a realtor they can trust.</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CA" sz="1200" b="0" i="1" u="none" strike="noStrike" cap="none" dirty="0">
                <a:solidFill>
                  <a:schemeClr val="dk1"/>
                </a:solidFill>
                <a:latin typeface="Calibri"/>
                <a:ea typeface="Calibri"/>
                <a:cs typeface="Calibri"/>
                <a:sym typeface="Calibri"/>
              </a:rPr>
              <a:t>We expanded our market to 20-35 year old users, and chose to focus on realtors who were 5-10 years in the industry and who were the top 5-10% of their brokerage. This is to make sure we had quality realtors on our site, who already have established testimonials that we can move on to ReferMe. For clients we narrowed our segment to those who have had a bad experience with realtors, which was about 30% of the clients we talked to. These are our early adopters, who we establish the traction we need for normal users to get on our site.</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536" name="Shape 536"/>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25</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967970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CA" sz="1200" b="0" i="0" u="none" strike="noStrike" cap="none" dirty="0" smtClean="0">
                <a:solidFill>
                  <a:srgbClr val="000000"/>
                </a:solidFill>
                <a:latin typeface="Calibri"/>
                <a:ea typeface="Calibri"/>
                <a:cs typeface="Calibri"/>
                <a:sym typeface="Calibri"/>
              </a:rPr>
              <a:t>And now we were able to finally start our Business Model Canvas, after three pivots and 80 interviews.</a:t>
            </a:r>
          </a:p>
          <a:p>
            <a:pPr marL="0" marR="0" lvl="0" indent="0" algn="l" rtl="0">
              <a:spcBef>
                <a:spcPts val="0"/>
              </a:spcBef>
              <a:buSzPct val="25000"/>
              <a:buNone/>
            </a:pPr>
            <a:endParaRPr lang="en-CA" sz="1200" b="0" i="0" u="none" strike="noStrike" cap="none" dirty="0" smtClean="0">
              <a:solidFill>
                <a:srgbClr val="000000"/>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rgbClr val="000000"/>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rgbClr val="000000"/>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chemeClr val="dk1"/>
              </a:solidFill>
              <a:latin typeface="Calibri"/>
              <a:ea typeface="Calibri"/>
              <a:cs typeface="Calibri"/>
              <a:sym typeface="Calibri"/>
            </a:endParaRPr>
          </a:p>
          <a:p>
            <a:pPr marL="0" marR="0" lvl="0" indent="0" algn="l" rtl="0">
              <a:spcBef>
                <a:spcPts val="0"/>
              </a:spcBef>
              <a:buSzPct val="25000"/>
              <a:buNone/>
            </a:pPr>
            <a:endParaRPr lang="en-CA" sz="1200" b="0" i="0" u="none" strike="noStrike" cap="none" dirty="0" smtClean="0">
              <a:solidFill>
                <a:schemeClr val="dk1"/>
              </a:solidFill>
              <a:latin typeface="Calibri"/>
              <a:ea typeface="Calibri"/>
              <a:cs typeface="Calibri"/>
              <a:sym typeface="Calibri"/>
            </a:endParaRPr>
          </a:p>
          <a:p>
            <a:endParaRPr lang="en-CA"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26</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96778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Shape 582"/>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83" name="Shape 583"/>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Our Initial </a:t>
            </a:r>
            <a:r>
              <a:rPr lang="en-CA" sz="1200" b="0" i="0" u="none" strike="noStrike" cap="none" dirty="0" smtClean="0">
                <a:solidFill>
                  <a:schemeClr val="dk1"/>
                </a:solidFill>
                <a:latin typeface="Calibri"/>
                <a:ea typeface="Calibri"/>
                <a:cs typeface="Calibri"/>
                <a:sym typeface="Calibri"/>
              </a:rPr>
              <a:t>Prototype – </a:t>
            </a:r>
            <a:r>
              <a:rPr lang="en-CA" sz="1200" b="1" i="0" u="none" strike="noStrike" cap="none" dirty="0" smtClean="0">
                <a:solidFill>
                  <a:schemeClr val="dk1"/>
                </a:solidFill>
                <a:latin typeface="Calibri"/>
                <a:ea typeface="Calibri"/>
                <a:cs typeface="Calibri"/>
                <a:sym typeface="Calibri"/>
              </a:rPr>
              <a:t>Hypothesis:</a:t>
            </a:r>
            <a:r>
              <a:rPr lang="en-CA" sz="1200" b="1" i="0" u="none" strike="noStrike" cap="none" baseline="0" dirty="0" smtClean="0">
                <a:solidFill>
                  <a:schemeClr val="dk1"/>
                </a:solidFill>
                <a:latin typeface="Calibri"/>
                <a:ea typeface="Calibri"/>
                <a:cs typeface="Calibri"/>
                <a:sym typeface="Calibri"/>
              </a:rPr>
              <a:t> </a:t>
            </a:r>
            <a:r>
              <a:rPr lang="en-CA" sz="1200" b="1" i="0" u="none" strike="noStrike" cap="none" dirty="0" smtClean="0">
                <a:solidFill>
                  <a:schemeClr val="dk1"/>
                </a:solidFill>
                <a:latin typeface="Calibri"/>
                <a:ea typeface="Calibri"/>
                <a:cs typeface="Calibri"/>
                <a:sym typeface="Calibri"/>
              </a:rPr>
              <a:t>Match</a:t>
            </a:r>
            <a:r>
              <a:rPr lang="en-CA" sz="1200" b="1" i="0" u="none" strike="noStrike" cap="none" baseline="0" dirty="0" smtClean="0">
                <a:solidFill>
                  <a:schemeClr val="dk1"/>
                </a:solidFill>
                <a:latin typeface="Calibri"/>
                <a:ea typeface="Calibri"/>
                <a:cs typeface="Calibri"/>
                <a:sym typeface="Calibri"/>
              </a:rPr>
              <a:t> the features to customer needs</a:t>
            </a:r>
            <a:endParaRPr lang="en-CA" sz="1200" b="1"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1</a:t>
            </a:r>
            <a:r>
              <a:rPr lang="en-CA" sz="1200" b="0" i="0" u="none" strike="noStrike" cap="none" baseline="30000" dirty="0">
                <a:solidFill>
                  <a:schemeClr val="dk1"/>
                </a:solidFill>
                <a:latin typeface="Calibri"/>
                <a:ea typeface="Calibri"/>
                <a:cs typeface="Calibri"/>
                <a:sym typeface="Calibri"/>
              </a:rPr>
              <a:t>st</a:t>
            </a:r>
            <a:r>
              <a:rPr lang="en-CA" sz="1200" b="0" i="0" u="none" strike="noStrike" cap="none" dirty="0">
                <a:solidFill>
                  <a:schemeClr val="dk1"/>
                </a:solidFill>
                <a:latin typeface="Calibri"/>
                <a:ea typeface="Calibri"/>
                <a:cs typeface="Calibri"/>
                <a:sym typeface="Calibri"/>
              </a:rPr>
              <a:t> degree testimonials</a:t>
            </a: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Rating system</a:t>
            </a: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Dashboard</a:t>
            </a: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Profile</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Premium</a:t>
            </a: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Analytics</a:t>
            </a: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Client Review Management</a:t>
            </a: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Improved Ratings</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Advertising</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584" name="Shape 584"/>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27</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268715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Shape 582"/>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83" name="Shape 583"/>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Our Initial </a:t>
            </a:r>
            <a:r>
              <a:rPr lang="en-CA" sz="1200" b="0" i="0" u="none" strike="noStrike" cap="none" dirty="0" smtClean="0">
                <a:solidFill>
                  <a:schemeClr val="dk1"/>
                </a:solidFill>
                <a:latin typeface="Calibri"/>
                <a:ea typeface="Calibri"/>
                <a:cs typeface="Calibri"/>
                <a:sym typeface="Calibri"/>
              </a:rPr>
              <a:t>Prototype – </a:t>
            </a:r>
            <a:r>
              <a:rPr lang="en-CA" sz="1200" b="1" i="0" u="none" strike="noStrike" cap="none" dirty="0" smtClean="0">
                <a:solidFill>
                  <a:schemeClr val="dk1"/>
                </a:solidFill>
                <a:latin typeface="Calibri"/>
                <a:ea typeface="Calibri"/>
                <a:cs typeface="Calibri"/>
                <a:sym typeface="Calibri"/>
              </a:rPr>
              <a:t>Hypothesis:</a:t>
            </a:r>
            <a:r>
              <a:rPr lang="en-CA" sz="1200" b="1" i="0" u="none" strike="noStrike" cap="none" baseline="0" dirty="0" smtClean="0">
                <a:solidFill>
                  <a:schemeClr val="dk1"/>
                </a:solidFill>
                <a:latin typeface="Calibri"/>
                <a:ea typeface="Calibri"/>
                <a:cs typeface="Calibri"/>
                <a:sym typeface="Calibri"/>
              </a:rPr>
              <a:t> </a:t>
            </a:r>
            <a:r>
              <a:rPr lang="en-CA" sz="1200" b="1" i="0" u="none" strike="noStrike" cap="none" dirty="0" smtClean="0">
                <a:solidFill>
                  <a:schemeClr val="dk1"/>
                </a:solidFill>
                <a:latin typeface="Calibri"/>
                <a:ea typeface="Calibri"/>
                <a:cs typeface="Calibri"/>
                <a:sym typeface="Calibri"/>
              </a:rPr>
              <a:t>Match</a:t>
            </a:r>
            <a:r>
              <a:rPr lang="en-CA" sz="1200" b="1" i="0" u="none" strike="noStrike" cap="none" baseline="0" dirty="0" smtClean="0">
                <a:solidFill>
                  <a:schemeClr val="dk1"/>
                </a:solidFill>
                <a:latin typeface="Calibri"/>
                <a:ea typeface="Calibri"/>
                <a:cs typeface="Calibri"/>
                <a:sym typeface="Calibri"/>
              </a:rPr>
              <a:t> the features to customer needs</a:t>
            </a:r>
            <a:endParaRPr lang="en-CA" sz="1200" b="1"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1</a:t>
            </a:r>
            <a:r>
              <a:rPr lang="en-CA" sz="1200" b="0" i="0" u="none" strike="noStrike" cap="none" baseline="30000" dirty="0">
                <a:solidFill>
                  <a:schemeClr val="dk1"/>
                </a:solidFill>
                <a:latin typeface="Calibri"/>
                <a:ea typeface="Calibri"/>
                <a:cs typeface="Calibri"/>
                <a:sym typeface="Calibri"/>
              </a:rPr>
              <a:t>st</a:t>
            </a:r>
            <a:r>
              <a:rPr lang="en-CA" sz="1200" b="0" i="0" u="none" strike="noStrike" cap="none" dirty="0">
                <a:solidFill>
                  <a:schemeClr val="dk1"/>
                </a:solidFill>
                <a:latin typeface="Calibri"/>
                <a:ea typeface="Calibri"/>
                <a:cs typeface="Calibri"/>
                <a:sym typeface="Calibri"/>
              </a:rPr>
              <a:t> degree testimonials</a:t>
            </a: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Rating system</a:t>
            </a: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Dashboard</a:t>
            </a: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Profile</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Premium</a:t>
            </a: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Analytics</a:t>
            </a: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Client Review Management</a:t>
            </a: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Improved Ratings</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Advertising</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584" name="Shape 584"/>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28</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26871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cap="none" dirty="0" smtClean="0">
                <a:solidFill>
                  <a:srgbClr val="000000"/>
                </a:solidFill>
                <a:latin typeface="Calibri"/>
                <a:ea typeface="Calibri"/>
                <a:cs typeface="Calibri"/>
                <a:sym typeface="Calibri"/>
              </a:rPr>
              <a:t>Using the Business Model Canvas, we determined the best way to contact and develop customer relationships. One-on-one personal contact and social media. Our channels will be word of mouth , social media and reaching out to spokespeople and industry influences.</a:t>
            </a:r>
            <a:r>
              <a:rPr lang="en-CA" sz="1200" b="1" i="0" u="none" strike="noStrike" cap="none" dirty="0" smtClean="0">
                <a:solidFill>
                  <a:srgbClr val="FF0000"/>
                </a:solidFill>
                <a:latin typeface="Calibri"/>
                <a:ea typeface="Calibri"/>
                <a:cs typeface="Calibri"/>
                <a:sym typeface="Calibri"/>
              </a:rPr>
              <a:t> This is backed by our current stage customer research of how realtors find</a:t>
            </a:r>
            <a:r>
              <a:rPr lang="en-CA" sz="1200" b="1" i="0" u="none" strike="noStrike" cap="none" baseline="0" dirty="0" smtClean="0">
                <a:solidFill>
                  <a:srgbClr val="FF0000"/>
                </a:solidFill>
                <a:latin typeface="Calibri"/>
                <a:ea typeface="Calibri"/>
                <a:cs typeface="Calibri"/>
                <a:sym typeface="Calibri"/>
              </a:rPr>
              <a:t> out about products (from 9 realtors and 3 clients)</a:t>
            </a:r>
            <a:endParaRPr lang="en-CA" sz="1200" b="0" i="0" u="none" strike="noStrike" cap="none" dirty="0" smtClean="0">
              <a:solidFill>
                <a:srgbClr val="000000"/>
              </a:solidFill>
              <a:latin typeface="Calibri"/>
              <a:ea typeface="Calibri"/>
              <a:cs typeface="Calibri"/>
              <a:sym typeface="Calibri"/>
            </a:endParaRPr>
          </a:p>
          <a:p>
            <a:endParaRPr lang="en-US" dirty="0" smtClean="0"/>
          </a:p>
          <a:p>
            <a:r>
              <a:rPr lang="en-US" dirty="0" smtClean="0"/>
              <a:t>1:1 meeting</a:t>
            </a:r>
          </a:p>
          <a:p>
            <a:r>
              <a:rPr lang="en-US" dirty="0" smtClean="0"/>
              <a:t>Social media</a:t>
            </a:r>
          </a:p>
          <a:p>
            <a:endParaRPr lang="en-US" dirty="0" smtClean="0"/>
          </a:p>
          <a:p>
            <a:r>
              <a:rPr lang="en-US" dirty="0" err="1" smtClean="0"/>
              <a:t>WoM</a:t>
            </a:r>
            <a:endParaRPr lang="en-US" dirty="0" smtClean="0"/>
          </a:p>
          <a:p>
            <a:endParaRPr lang="en-CA" dirty="0" smtClean="0"/>
          </a:p>
          <a:p>
            <a:endParaRPr lang="en-CA"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29</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90326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cap="none" dirty="0" smtClean="0">
                <a:solidFill>
                  <a:srgbClr val="000000"/>
                </a:solidFill>
                <a:latin typeface="Calibri"/>
                <a:ea typeface="Calibri"/>
                <a:cs typeface="Calibri"/>
                <a:sym typeface="Calibri"/>
              </a:rPr>
              <a:t>Using the Business Model Canvas, we determined the best way to contact and develop customer relationships. One-on-one personal contact and social media. Our channels will be word of mouth , social media and reaching out to spokespeople and industry influences. </a:t>
            </a:r>
            <a:r>
              <a:rPr lang="en-CA" sz="1200" b="1" i="0" u="none" strike="noStrike" cap="none" dirty="0" smtClean="0">
                <a:solidFill>
                  <a:srgbClr val="FF0000"/>
                </a:solidFill>
                <a:latin typeface="Calibri"/>
                <a:ea typeface="Calibri"/>
                <a:cs typeface="Calibri"/>
                <a:sym typeface="Calibri"/>
              </a:rPr>
              <a:t>This is backed by our current stage customer research of how realtors find</a:t>
            </a:r>
            <a:r>
              <a:rPr lang="en-CA" sz="1200" b="1" i="0" u="none" strike="noStrike" cap="none" baseline="0" dirty="0" smtClean="0">
                <a:solidFill>
                  <a:srgbClr val="FF0000"/>
                </a:solidFill>
                <a:latin typeface="Calibri"/>
                <a:ea typeface="Calibri"/>
                <a:cs typeface="Calibri"/>
                <a:sym typeface="Calibri"/>
              </a:rPr>
              <a:t> out about products (from 9 realtors and 6 clients)</a:t>
            </a:r>
            <a:endParaRPr lang="en-CA" sz="1200" b="1" i="0" u="none" strike="noStrike" cap="none" dirty="0" smtClean="0">
              <a:solidFill>
                <a:srgbClr val="FF0000"/>
              </a:solidFill>
              <a:latin typeface="Calibri"/>
              <a:ea typeface="Calibri"/>
              <a:cs typeface="Calibri"/>
              <a:sym typeface="Calibri"/>
            </a:endParaRPr>
          </a:p>
          <a:p>
            <a:endParaRPr lang="en-US" dirty="0" smtClean="0"/>
          </a:p>
          <a:p>
            <a:r>
              <a:rPr lang="en-US" dirty="0" smtClean="0"/>
              <a:t>1:1 meeting</a:t>
            </a:r>
          </a:p>
          <a:p>
            <a:r>
              <a:rPr lang="en-US" dirty="0" smtClean="0"/>
              <a:t>Social media</a:t>
            </a:r>
          </a:p>
          <a:p>
            <a:endParaRPr lang="en-US" dirty="0" smtClean="0"/>
          </a:p>
          <a:p>
            <a:r>
              <a:rPr lang="en-US" dirty="0" err="1" smtClean="0"/>
              <a:t>WoM</a:t>
            </a:r>
            <a:endParaRPr lang="en-US" dirty="0" smtClean="0"/>
          </a:p>
          <a:p>
            <a:endParaRPr lang="en-CA" dirty="0" smtClean="0"/>
          </a:p>
          <a:p>
            <a:endParaRPr lang="en-CA"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30</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924756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31</a:t>
            </a:fld>
            <a:endParaRPr lang="en-CA" sz="13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Shape 618"/>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19" name="Shape 619"/>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In Market research, there is no one like us who is creating a professional, social network based referral system.</a:t>
            </a:r>
          </a:p>
        </p:txBody>
      </p:sp>
      <p:sp>
        <p:nvSpPr>
          <p:cNvPr id="620" name="Shape 620"/>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32</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64838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Shape 654"/>
          <p:cNvSpPr txBox="1">
            <a:spLocks noGrp="1"/>
          </p:cNvSpPr>
          <p:nvPr>
            <p:ph type="body" idx="1"/>
          </p:nvPr>
        </p:nvSpPr>
        <p:spPr>
          <a:xfrm>
            <a:off x="731522" y="4560569"/>
            <a:ext cx="5852159" cy="4320539"/>
          </a:xfrm>
          <a:prstGeom prst="rect">
            <a:avLst/>
          </a:prstGeom>
          <a:noFill/>
          <a:ln>
            <a:noFill/>
          </a:ln>
        </p:spPr>
        <p:txBody>
          <a:bodyPr lIns="96625" tIns="96625" rIns="96625" bIns="96625" anchor="t" anchorCtr="0">
            <a:noAutofit/>
          </a:bodyPr>
          <a:lstStyle/>
          <a:p>
            <a:pPr marL="0" marR="0" lvl="0" indent="0" algn="l" rtl="0">
              <a:spcBef>
                <a:spcPts val="0"/>
              </a:spcBef>
              <a:buSzPct val="25000"/>
              <a:buNone/>
            </a:pPr>
            <a:r>
              <a:rPr lang="en-US" sz="1200" b="1" i="0" u="none" strike="noStrike" cap="none" dirty="0" smtClean="0">
                <a:solidFill>
                  <a:schemeClr val="dk1"/>
                </a:solidFill>
                <a:latin typeface="Calibri"/>
                <a:ea typeface="Calibri"/>
                <a:cs typeface="Calibri"/>
                <a:sym typeface="Calibri"/>
              </a:rPr>
              <a:t>Instead, we pivoted to a larger segment, which would help us capture a larger paying market of early adopters.</a:t>
            </a:r>
            <a:endParaRPr lang="en-CA" sz="1200" b="1" i="0" u="none" strike="noStrike" cap="none" dirty="0">
              <a:solidFill>
                <a:schemeClr val="dk1"/>
              </a:solidFill>
              <a:latin typeface="Calibri"/>
              <a:ea typeface="Calibri"/>
              <a:cs typeface="Calibri"/>
              <a:sym typeface="Calibri"/>
            </a:endParaRPr>
          </a:p>
        </p:txBody>
      </p:sp>
      <p:sp>
        <p:nvSpPr>
          <p:cNvPr id="655" name="Shape 65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6404567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Shape 654"/>
          <p:cNvSpPr txBox="1">
            <a:spLocks noGrp="1"/>
          </p:cNvSpPr>
          <p:nvPr>
            <p:ph type="body" idx="1"/>
          </p:nvPr>
        </p:nvSpPr>
        <p:spPr>
          <a:xfrm>
            <a:off x="731522" y="4560569"/>
            <a:ext cx="5852159" cy="4320539"/>
          </a:xfrm>
          <a:prstGeom prst="rect">
            <a:avLst/>
          </a:prstGeom>
          <a:noFill/>
          <a:ln>
            <a:noFill/>
          </a:ln>
        </p:spPr>
        <p:txBody>
          <a:bodyPr lIns="96625" tIns="96625" rIns="96625" bIns="96625" anchor="t" anchorCtr="0">
            <a:noAutofit/>
          </a:bodyPr>
          <a:lstStyle/>
          <a:p>
            <a:pPr marL="0" marR="0" lvl="0" indent="0" algn="l" rtl="0">
              <a:spcBef>
                <a:spcPts val="0"/>
              </a:spcBef>
              <a:buSzPct val="25000"/>
              <a:buNone/>
            </a:pPr>
            <a:r>
              <a:rPr lang="en-CA" sz="1200" b="1" i="0" u="none" strike="noStrike" cap="none" dirty="0" smtClean="0">
                <a:solidFill>
                  <a:schemeClr val="dk1"/>
                </a:solidFill>
                <a:latin typeface="Calibri"/>
                <a:ea typeface="Calibri"/>
                <a:cs typeface="Calibri"/>
                <a:sym typeface="Calibri"/>
              </a:rPr>
              <a:t>Thus </a:t>
            </a:r>
            <a:r>
              <a:rPr lang="en-CA" sz="1200" b="1" i="0" u="none" strike="noStrike" cap="none" dirty="0">
                <a:solidFill>
                  <a:schemeClr val="dk1"/>
                </a:solidFill>
                <a:latin typeface="Calibri"/>
                <a:ea typeface="Calibri"/>
                <a:cs typeface="Calibri"/>
                <a:sym typeface="Calibri"/>
              </a:rPr>
              <a:t>we </a:t>
            </a:r>
            <a:r>
              <a:rPr lang="en-CA" sz="1200" b="1" i="0" u="none" strike="noStrike" cap="none" dirty="0" smtClean="0">
                <a:solidFill>
                  <a:schemeClr val="dk1"/>
                </a:solidFill>
                <a:latin typeface="Calibri"/>
                <a:ea typeface="Calibri"/>
                <a:cs typeface="Calibri"/>
                <a:sym typeface="Calibri"/>
              </a:rPr>
              <a:t>can</a:t>
            </a:r>
            <a:r>
              <a:rPr lang="en-CA" sz="1200" b="1" i="0" u="none" strike="noStrike" cap="none" baseline="0" dirty="0" smtClean="0">
                <a:solidFill>
                  <a:schemeClr val="dk1"/>
                </a:solidFill>
                <a:latin typeface="Calibri"/>
                <a:ea typeface="Calibri"/>
                <a:cs typeface="Calibri"/>
                <a:sym typeface="Calibri"/>
              </a:rPr>
              <a:t> achieve 2.6</a:t>
            </a:r>
            <a:r>
              <a:rPr lang="en-CA" sz="1200" b="1" i="0" u="none" strike="noStrike" cap="none" dirty="0" smtClean="0">
                <a:solidFill>
                  <a:schemeClr val="dk1"/>
                </a:solidFill>
                <a:latin typeface="Calibri"/>
                <a:ea typeface="Calibri"/>
                <a:cs typeface="Calibri"/>
                <a:sym typeface="Calibri"/>
              </a:rPr>
              <a:t>M </a:t>
            </a:r>
            <a:r>
              <a:rPr lang="en-CA" sz="1200" b="1" i="0" u="none" strike="noStrike" cap="none" dirty="0">
                <a:solidFill>
                  <a:schemeClr val="dk1"/>
                </a:solidFill>
                <a:latin typeface="Calibri"/>
                <a:ea typeface="Calibri"/>
                <a:cs typeface="Calibri"/>
                <a:sym typeface="Calibri"/>
              </a:rPr>
              <a:t>dollar worth of revenue annually</a:t>
            </a:r>
            <a:r>
              <a:rPr lang="en-CA" sz="1200" b="1" i="0" u="none" strike="noStrike" cap="none" dirty="0" smtClean="0">
                <a:solidFill>
                  <a:schemeClr val="dk1"/>
                </a:solidFill>
                <a:latin typeface="Calibri"/>
                <a:ea typeface="Calibri"/>
                <a:cs typeface="Calibri"/>
                <a:sym typeface="Calibri"/>
              </a:rPr>
              <a:t>, in the first 3-4 years,</a:t>
            </a:r>
            <a:r>
              <a:rPr lang="en-CA" sz="1200" b="1" i="0" u="none" strike="noStrike" cap="none" baseline="0" dirty="0" smtClean="0">
                <a:solidFill>
                  <a:schemeClr val="dk1"/>
                </a:solidFill>
                <a:latin typeface="Calibri"/>
                <a:ea typeface="Calibri"/>
                <a:cs typeface="Calibri"/>
                <a:sym typeface="Calibri"/>
              </a:rPr>
              <a:t> targeting Vancouver, Toronto and Calgary realtors</a:t>
            </a:r>
            <a:endParaRPr sz="1200" b="1"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 </a:t>
            </a:r>
          </a:p>
        </p:txBody>
      </p:sp>
      <p:sp>
        <p:nvSpPr>
          <p:cNvPr id="655" name="Shape 65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6404567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CA" sz="1200" b="0" i="0" u="none" strike="noStrike" cap="none" dirty="0" smtClean="0">
                <a:solidFill>
                  <a:schemeClr val="dk1"/>
                </a:solidFill>
                <a:latin typeface="Calibri"/>
                <a:ea typeface="Calibri"/>
                <a:cs typeface="Calibri"/>
                <a:sym typeface="Calibri"/>
              </a:rPr>
              <a:t>Our key activities are software development and customer relationships, and our key resources is the software server, programmers and connections we will establish with our customers.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35</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70600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CA" sz="1200" b="0" i="0" u="none" strike="noStrike" cap="none" dirty="0" smtClean="0">
                <a:solidFill>
                  <a:schemeClr val="dk1"/>
                </a:solidFill>
                <a:latin typeface="Calibri"/>
                <a:ea typeface="Calibri"/>
                <a:cs typeface="Calibri"/>
                <a:sym typeface="Calibri"/>
              </a:rPr>
              <a:t>Our key activities are software development and customer relationships, and our key resources is the software server, programmers and connections we will establish with our customers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36</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626887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37</a:t>
            </a:fld>
            <a:endParaRPr lang="en-CA" sz="13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Shape 693"/>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94" name="Shape 694"/>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During our customer discovery, </a:t>
            </a:r>
            <a:r>
              <a:rPr lang="en-CA" sz="1200" b="0" i="0" u="none" strike="noStrike" cap="none" dirty="0" smtClean="0">
                <a:solidFill>
                  <a:schemeClr val="dk1"/>
                </a:solidFill>
                <a:latin typeface="Calibri"/>
                <a:ea typeface="Calibri"/>
                <a:cs typeface="Calibri"/>
                <a:sym typeface="Calibri"/>
              </a:rPr>
              <a:t>we </a:t>
            </a:r>
            <a:r>
              <a:rPr lang="en-CA" sz="1200" b="0" i="0" u="none" strike="noStrike" cap="none" dirty="0">
                <a:solidFill>
                  <a:schemeClr val="dk1"/>
                </a:solidFill>
                <a:latin typeface="Calibri"/>
                <a:ea typeface="Calibri"/>
                <a:cs typeface="Calibri"/>
                <a:sym typeface="Calibri"/>
              </a:rPr>
              <a:t>pitched to </a:t>
            </a:r>
            <a:r>
              <a:rPr lang="en-CA" sz="1200" b="0" i="0" u="none" strike="noStrike" cap="none" dirty="0" err="1">
                <a:solidFill>
                  <a:schemeClr val="dk1"/>
                </a:solidFill>
                <a:latin typeface="Calibri"/>
                <a:ea typeface="Calibri"/>
                <a:cs typeface="Calibri"/>
                <a:sym typeface="Calibri"/>
              </a:rPr>
              <a:t>Dicksen</a:t>
            </a:r>
            <a:r>
              <a:rPr lang="en-CA" sz="1200" b="0" i="0" u="none" strike="noStrike" cap="none" dirty="0">
                <a:solidFill>
                  <a:schemeClr val="dk1"/>
                </a:solidFill>
                <a:latin typeface="Calibri"/>
                <a:ea typeface="Calibri"/>
                <a:cs typeface="Calibri"/>
                <a:sym typeface="Calibri"/>
              </a:rPr>
              <a:t> Tsang, lead realtor of the South Granville New Coast Realty</a:t>
            </a:r>
            <a:r>
              <a:rPr lang="en-CA" sz="1200" b="0" i="0" u="none" strike="noStrike" cap="none" dirty="0" smtClean="0">
                <a:solidFill>
                  <a:schemeClr val="dk1"/>
                </a:solidFill>
                <a:latin typeface="Calibri"/>
                <a:ea typeface="Calibri"/>
                <a:cs typeface="Calibri"/>
                <a:sym typeface="Calibri"/>
              </a:rPr>
              <a:t>.</a:t>
            </a:r>
          </a:p>
          <a:p>
            <a:pPr marL="0" marR="0" lvl="0" indent="0" algn="l" rtl="0">
              <a:spcBef>
                <a:spcPts val="0"/>
              </a:spcBef>
              <a:buSzPct val="25000"/>
              <a:buNone/>
            </a:pPr>
            <a:endParaRPr lang="en-US" sz="1200" b="0" i="0" u="none" strike="noStrike" cap="none"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dirty="0" smtClean="0">
                <a:solidFill>
                  <a:schemeClr val="dk1"/>
                </a:solidFill>
                <a:latin typeface="Calibri"/>
                <a:ea typeface="Calibri"/>
                <a:cs typeface="Calibri"/>
                <a:sym typeface="Calibri"/>
              </a:rPr>
              <a:t>*New Coast</a:t>
            </a:r>
            <a:r>
              <a:rPr lang="en-US" sz="1200" b="0" i="0" u="none" strike="noStrike" cap="none" baseline="0" dirty="0" smtClean="0">
                <a:solidFill>
                  <a:schemeClr val="dk1"/>
                </a:solidFill>
                <a:latin typeface="Calibri"/>
                <a:ea typeface="Calibri"/>
                <a:cs typeface="Calibri"/>
                <a:sym typeface="Calibri"/>
              </a:rPr>
              <a:t> Realty</a:t>
            </a:r>
          </a:p>
          <a:p>
            <a:pPr marL="0" marR="0" lvl="0" indent="0" algn="l" rtl="0">
              <a:spcBef>
                <a:spcPts val="0"/>
              </a:spcBef>
              <a:buSzPct val="25000"/>
              <a:buNone/>
            </a:pPr>
            <a:endParaRPr lang="en-CA" sz="1200" b="0" i="0" u="none" strike="noStrike" cap="none" dirty="0">
              <a:solidFill>
                <a:schemeClr val="dk1"/>
              </a:solidFill>
              <a:latin typeface="Calibri"/>
              <a:ea typeface="Calibri"/>
              <a:cs typeface="Calibri"/>
              <a:sym typeface="Calibri"/>
            </a:endParaRPr>
          </a:p>
        </p:txBody>
      </p:sp>
      <p:sp>
        <p:nvSpPr>
          <p:cNvPr id="695" name="Shape 695"/>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38</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276238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Shape 70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06" name="Shape 706"/>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He was extremely interested and even offered money for the product. Here is his signed letter of intent.</a:t>
            </a:r>
          </a:p>
        </p:txBody>
      </p:sp>
      <p:sp>
        <p:nvSpPr>
          <p:cNvPr id="707" name="Shape 707"/>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39</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33663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Shape 71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16" name="Shape 716"/>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Jessica Chan, one of the top realtors in Western Canada and has earned more than 10 million in gross commissions, is also backing us up.</a:t>
            </a:r>
          </a:p>
        </p:txBody>
      </p:sp>
      <p:sp>
        <p:nvSpPr>
          <p:cNvPr id="717" name="Shape 717"/>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40</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737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41</a:t>
            </a:fld>
            <a:endParaRPr lang="en-CA" sz="13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Shape 796"/>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97" name="Shape 797"/>
          <p:cNvSpPr txBox="1">
            <a:spLocks noGrp="1"/>
          </p:cNvSpPr>
          <p:nvPr>
            <p:ph type="body" idx="1"/>
          </p:nvPr>
        </p:nvSpPr>
        <p:spPr>
          <a:xfrm>
            <a:off x="766245" y="4572144"/>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Researching Market streams, we hypothesized that a monthly subscription would have been the best revenue stream. However, most real estate websites gain revenue from advertising or a freemium model.</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798" name="Shape 798"/>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42</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219443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Shape 796"/>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97" name="Shape 797"/>
          <p:cNvSpPr txBox="1">
            <a:spLocks noGrp="1"/>
          </p:cNvSpPr>
          <p:nvPr>
            <p:ph type="body" idx="1"/>
          </p:nvPr>
        </p:nvSpPr>
        <p:spPr>
          <a:xfrm>
            <a:off x="766245" y="4572144"/>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Researching Market streams, we hypothesized that a monthly subscription would have been the best revenue stream. However, most real estate websites gain revenue from advertising or a freemium model.</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798" name="Shape 798"/>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43</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857914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Shape 796"/>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97" name="Shape 797"/>
          <p:cNvSpPr txBox="1">
            <a:spLocks noGrp="1"/>
          </p:cNvSpPr>
          <p:nvPr>
            <p:ph type="body" idx="1"/>
          </p:nvPr>
        </p:nvSpPr>
        <p:spPr>
          <a:xfrm>
            <a:off x="766245" y="4572144"/>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Researching Market streams, we hypothesized that a monthly subscription would have been the best revenue stream. However, most real estate websites gain revenue from advertising or a freemium model.</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798" name="Shape 798"/>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44</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261391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Shape 796"/>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97" name="Shape 797"/>
          <p:cNvSpPr txBox="1">
            <a:spLocks noGrp="1"/>
          </p:cNvSpPr>
          <p:nvPr>
            <p:ph type="body" idx="1"/>
          </p:nvPr>
        </p:nvSpPr>
        <p:spPr>
          <a:xfrm>
            <a:off x="766245" y="4572144"/>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a:solidFill>
                  <a:schemeClr val="dk1"/>
                </a:solidFill>
                <a:latin typeface="Calibri"/>
                <a:ea typeface="Calibri"/>
                <a:cs typeface="Calibri"/>
                <a:sym typeface="Calibri"/>
              </a:rPr>
              <a:t>Researching Market streams, we hypothesized that a monthly subscription would have been the best revenue stream. However, most real estate websites gain revenue from advertising or a freemium model.</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798" name="Shape 798"/>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45</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170431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46</a:t>
            </a:fld>
            <a:endParaRPr lang="en-CA" sz="13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CA" sz="1200" b="0" i="0" u="none" strike="noStrike" cap="none" dirty="0" smtClean="0">
                <a:solidFill>
                  <a:schemeClr val="dk1"/>
                </a:solidFill>
                <a:latin typeface="Calibri"/>
                <a:ea typeface="Calibri"/>
                <a:cs typeface="Calibri"/>
                <a:sym typeface="Calibri"/>
              </a:rPr>
              <a:t>We predicted our break even point.</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47</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59553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Shape 96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66" name="Shape 966"/>
          <p:cNvSpPr txBox="1">
            <a:spLocks noGrp="1"/>
          </p:cNvSpPr>
          <p:nvPr>
            <p:ph type="body" idx="1"/>
          </p:nvPr>
        </p:nvSpPr>
        <p:spPr>
          <a:xfrm>
            <a:off x="731520" y="4571858"/>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r>
              <a:rPr lang="en-CA" sz="1200" b="0" i="0" u="none" strike="noStrike" cap="none" dirty="0">
                <a:solidFill>
                  <a:schemeClr val="dk1"/>
                </a:solidFill>
                <a:latin typeface="Calibri"/>
                <a:ea typeface="Calibri"/>
                <a:cs typeface="Calibri"/>
                <a:sym typeface="Calibri"/>
              </a:rPr>
              <a:t>ReferMe, with a purely Freemium model, will break even in </a:t>
            </a:r>
            <a:r>
              <a:rPr lang="en-CA" sz="1200" b="1" i="0" u="none" strike="noStrike" cap="none" dirty="0" smtClean="0">
                <a:solidFill>
                  <a:schemeClr val="dk1"/>
                </a:solidFill>
                <a:latin typeface="Calibri"/>
                <a:ea typeface="Calibri"/>
                <a:cs typeface="Calibri"/>
                <a:sym typeface="Calibri"/>
              </a:rPr>
              <a:t>three</a:t>
            </a:r>
            <a:r>
              <a:rPr lang="en-CA" sz="1200" b="0" i="0" u="none" strike="noStrike" cap="none" dirty="0" smtClean="0">
                <a:solidFill>
                  <a:schemeClr val="dk1"/>
                </a:solidFill>
                <a:latin typeface="Calibri"/>
                <a:ea typeface="Calibri"/>
                <a:cs typeface="Calibri"/>
                <a:sym typeface="Calibri"/>
              </a:rPr>
              <a:t> years</a:t>
            </a:r>
            <a:r>
              <a:rPr lang="en-CA" sz="1200" b="0" i="0" u="none" strike="noStrike" cap="none" dirty="0">
                <a:solidFill>
                  <a:schemeClr val="dk1"/>
                </a:solidFill>
                <a:latin typeface="Calibri"/>
                <a:ea typeface="Calibri"/>
                <a:cs typeface="Calibri"/>
                <a:sym typeface="Calibri"/>
              </a:rPr>
              <a:t>. </a:t>
            </a:r>
            <a:r>
              <a:rPr lang="en-CA" sz="1200" b="1" i="0" u="none" strike="noStrike" cap="none" dirty="0">
                <a:solidFill>
                  <a:schemeClr val="dk1"/>
                </a:solidFill>
                <a:latin typeface="Calibri"/>
                <a:ea typeface="Calibri"/>
                <a:cs typeface="Calibri"/>
                <a:sym typeface="Calibri"/>
              </a:rPr>
              <a:t>This is based off of </a:t>
            </a:r>
            <a:r>
              <a:rPr lang="en-CA" sz="1200" b="1" i="0" u="none" strike="noStrike" cap="none" dirty="0" smtClean="0">
                <a:solidFill>
                  <a:schemeClr val="dk1"/>
                </a:solidFill>
                <a:latin typeface="Calibri"/>
                <a:ea typeface="Calibri"/>
                <a:cs typeface="Calibri"/>
                <a:sym typeface="Calibri"/>
              </a:rPr>
              <a:t>16% </a:t>
            </a:r>
            <a:r>
              <a:rPr lang="en-CA" sz="1200" b="1" i="0" u="none" strike="noStrike" cap="none" dirty="0">
                <a:solidFill>
                  <a:schemeClr val="dk1"/>
                </a:solidFill>
                <a:latin typeface="Calibri"/>
                <a:ea typeface="Calibri"/>
                <a:cs typeface="Calibri"/>
                <a:sym typeface="Calibri"/>
              </a:rPr>
              <a:t>growth, similar to our competitors. </a:t>
            </a:r>
          </a:p>
          <a:p>
            <a:pPr marL="0" marR="0" lvl="0" indent="0" algn="l" rtl="0">
              <a:spcBef>
                <a:spcPts val="0"/>
              </a:spcBef>
              <a:buSzPct val="25000"/>
              <a:buNone/>
            </a:pPr>
            <a:r>
              <a:rPr lang="en-US" sz="1200" b="0" i="0" u="none" strike="noStrike" cap="none" dirty="0" smtClean="0">
                <a:solidFill>
                  <a:schemeClr val="dk1"/>
                </a:solidFill>
                <a:latin typeface="Calibri"/>
                <a:ea typeface="Calibri"/>
                <a:cs typeface="Calibri"/>
                <a:sym typeface="Calibri"/>
              </a:rPr>
              <a:t>`</a:t>
            </a:r>
            <a:endParaRPr sz="1200" b="0" i="0" u="none" strike="noStrike" cap="none" dirty="0">
              <a:solidFill>
                <a:schemeClr val="dk1"/>
              </a:solidFill>
              <a:latin typeface="Calibri"/>
              <a:ea typeface="Calibri"/>
              <a:cs typeface="Calibri"/>
              <a:sym typeface="Calibri"/>
            </a:endParaRPr>
          </a:p>
        </p:txBody>
      </p:sp>
      <p:sp>
        <p:nvSpPr>
          <p:cNvPr id="967" name="Shape 967"/>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48</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487813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49</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00564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CA" sz="1200" b="0" i="0" u="none" strike="noStrike" cap="none" dirty="0" smtClean="0">
                <a:solidFill>
                  <a:schemeClr val="dk1"/>
                </a:solidFill>
                <a:latin typeface="Calibri"/>
                <a:ea typeface="Calibri"/>
                <a:cs typeface="Calibri"/>
                <a:sym typeface="Calibri"/>
              </a:rPr>
              <a:t>We predicted our break even point.</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50</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59553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CA" sz="1200" b="0" i="0" u="none" strike="noStrike" cap="none" dirty="0" smtClean="0">
                <a:solidFill>
                  <a:schemeClr val="dk1"/>
                </a:solidFill>
                <a:latin typeface="Calibri"/>
                <a:ea typeface="Calibri"/>
                <a:cs typeface="Calibri"/>
                <a:sym typeface="Calibri"/>
              </a:rPr>
              <a:t>We predicted our break even point.</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51</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59553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CA" sz="1200" b="0" i="0" u="none" strike="noStrike" cap="none" dirty="0" smtClean="0">
                <a:solidFill>
                  <a:schemeClr val="dk1"/>
                </a:solidFill>
                <a:latin typeface="Calibri"/>
                <a:ea typeface="Calibri"/>
                <a:cs typeface="Calibri"/>
                <a:sym typeface="Calibri"/>
              </a:rPr>
              <a:t>We predicted our break even point.</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52</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59553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8" name="Shape 98"/>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CA" sz="1200" b="0" i="0" u="none" strike="noStrike" cap="none" dirty="0" smtClean="0">
                <a:solidFill>
                  <a:schemeClr val="dk1"/>
                </a:solidFill>
                <a:latin typeface="Calibri"/>
                <a:ea typeface="Calibri"/>
                <a:cs typeface="Calibri"/>
                <a:sym typeface="Calibri"/>
              </a:rPr>
              <a:t>Thank you. We are </a:t>
            </a:r>
            <a:r>
              <a:rPr lang="en-CA" sz="1200" b="0" i="0" u="none" strike="noStrike" cap="none" dirty="0" err="1" smtClean="0">
                <a:solidFill>
                  <a:schemeClr val="dk1"/>
                </a:solidFill>
                <a:latin typeface="Calibri"/>
                <a:ea typeface="Calibri"/>
                <a:cs typeface="Calibri"/>
                <a:sym typeface="Calibri"/>
              </a:rPr>
              <a:t>ReferMe</a:t>
            </a:r>
            <a:r>
              <a:rPr lang="en-CA" sz="1200" b="0" i="0" u="none" strike="noStrike" cap="none" dirty="0" smtClean="0">
                <a:solidFill>
                  <a:schemeClr val="dk1"/>
                </a:solidFill>
                <a:latin typeface="Calibri"/>
                <a:ea typeface="Calibri"/>
                <a:cs typeface="Calibri"/>
                <a:sym typeface="Calibri"/>
              </a:rPr>
              <a:t>. Trust in the people you trust </a:t>
            </a:r>
          </a:p>
          <a:p>
            <a:pPr marL="0" marR="0" lvl="0" indent="0" algn="l" rtl="0">
              <a:spcBef>
                <a:spcPts val="0"/>
              </a:spcBef>
              <a:buSzPct val="25000"/>
              <a:buNone/>
            </a:pPr>
            <a:endParaRPr lang="en-CA" sz="1200" b="0" i="0" u="none" strike="noStrike" cap="none" dirty="0">
              <a:solidFill>
                <a:schemeClr val="dk1"/>
              </a:solidFill>
              <a:latin typeface="Calibri"/>
              <a:ea typeface="Calibri"/>
              <a:cs typeface="Calibri"/>
              <a:sym typeface="Calibri"/>
            </a:endParaRPr>
          </a:p>
        </p:txBody>
      </p:sp>
      <p:sp>
        <p:nvSpPr>
          <p:cNvPr id="99" name="Shape 99"/>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b="0" i="0" u="none" strike="noStrike" cap="none">
                <a:solidFill>
                  <a:schemeClr val="dk1"/>
                </a:solidFill>
                <a:latin typeface="Calibri"/>
                <a:ea typeface="Calibri"/>
                <a:cs typeface="Calibri"/>
                <a:sym typeface="Calibri"/>
              </a:rPr>
              <a:pPr marL="0" marR="0" lvl="0" indent="0" algn="r" rtl="0">
                <a:spcBef>
                  <a:spcPts val="0"/>
                </a:spcBef>
                <a:buSzPct val="25000"/>
                <a:buNone/>
              </a:pPr>
              <a:t>54</a:t>
            </a:fld>
            <a:endParaRPr lang="en-CA"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852506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Shape 1031"/>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32" name="Shape 1032"/>
          <p:cNvSpPr txBox="1">
            <a:spLocks noGrp="1"/>
          </p:cNvSpPr>
          <p:nvPr>
            <p:ph type="body" idx="1"/>
          </p:nvPr>
        </p:nvSpPr>
        <p:spPr>
          <a:xfrm>
            <a:off x="731520" y="4560569"/>
            <a:ext cx="5852159" cy="4320539"/>
          </a:xfrm>
          <a:prstGeom prst="rect">
            <a:avLst/>
          </a:prstGeom>
          <a:noFill/>
          <a:ln>
            <a:noFill/>
          </a:ln>
        </p:spPr>
        <p:txBody>
          <a:bodyPr lIns="96650" tIns="48325" rIns="96650" bIns="48325"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033" name="Shape 1033"/>
          <p:cNvSpPr txBox="1">
            <a:spLocks noGrp="1"/>
          </p:cNvSpPr>
          <p:nvPr>
            <p:ph type="sldNum" idx="12"/>
          </p:nvPr>
        </p:nvSpPr>
        <p:spPr>
          <a:xfrm>
            <a:off x="4143587" y="9119474"/>
            <a:ext cx="3169920" cy="480059"/>
          </a:xfrm>
          <a:prstGeom prst="rect">
            <a:avLst/>
          </a:prstGeom>
          <a:noFill/>
          <a:ln>
            <a:noFill/>
          </a:ln>
        </p:spPr>
        <p:txBody>
          <a:bodyPr lIns="96650" tIns="48325" rIns="96650" bIns="48325" anchor="b" anchorCtr="0">
            <a:noAutofit/>
          </a:bodyPr>
          <a:lstStyle/>
          <a:p>
            <a:pPr marL="0" marR="0" lvl="0" indent="0" algn="r" rtl="0">
              <a:spcBef>
                <a:spcPts val="0"/>
              </a:spcBef>
              <a:buSzPct val="25000"/>
              <a:buNone/>
            </a:pPr>
            <a:fld id="{00000000-1234-1234-1234-123412341234}" type="slidenum">
              <a:rPr lang="en-CA" sz="1300">
                <a:solidFill>
                  <a:schemeClr val="dk1"/>
                </a:solidFill>
                <a:latin typeface="Calibri"/>
                <a:ea typeface="Calibri"/>
                <a:cs typeface="Calibri"/>
                <a:sym typeface="Calibri"/>
              </a:rPr>
              <a:pPr marL="0" marR="0" lvl="0" indent="0" algn="r" rtl="0">
                <a:spcBef>
                  <a:spcPts val="0"/>
                </a:spcBef>
                <a:buSzPct val="25000"/>
                <a:buNone/>
              </a:pPr>
              <a:t>55</a:t>
            </a:fld>
            <a:endParaRPr lang="en-CA"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045065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56</a:t>
            </a:fld>
            <a:endParaRPr lang="en-CA" sz="13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58</a:t>
            </a:fld>
            <a:endParaRPr lang="en-CA" sz="13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59</a:t>
            </a:fld>
            <a:endParaRPr lang="en-CA" sz="13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Shape 1152"/>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153" name="Shape 1153"/>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09587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Shape 1158"/>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159" name="Shape 115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48243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3"/>
        <p:cNvGrpSpPr/>
        <p:nvPr/>
      </p:nvGrpSpPr>
      <p:grpSpPr>
        <a:xfrm>
          <a:off x="0" y="0"/>
          <a:ext cx="0" cy="0"/>
          <a:chOff x="0" y="0"/>
          <a:chExt cx="0" cy="0"/>
        </a:xfrm>
      </p:grpSpPr>
      <p:sp>
        <p:nvSpPr>
          <p:cNvPr id="1164" name="Shape 1164"/>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165" name="Shape 116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97854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9"/>
        <p:cNvGrpSpPr/>
        <p:nvPr/>
      </p:nvGrpSpPr>
      <p:grpSpPr>
        <a:xfrm>
          <a:off x="0" y="0"/>
          <a:ext cx="0" cy="0"/>
          <a:chOff x="0" y="0"/>
          <a:chExt cx="0" cy="0"/>
        </a:xfrm>
      </p:grpSpPr>
      <p:sp>
        <p:nvSpPr>
          <p:cNvPr id="1170" name="Shape 1170"/>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171" name="Shape 1171"/>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46205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5"/>
        <p:cNvGrpSpPr/>
        <p:nvPr/>
      </p:nvGrpSpPr>
      <p:grpSpPr>
        <a:xfrm>
          <a:off x="0" y="0"/>
          <a:ext cx="0" cy="0"/>
          <a:chOff x="0" y="0"/>
          <a:chExt cx="0" cy="0"/>
        </a:xfrm>
      </p:grpSpPr>
      <p:sp>
        <p:nvSpPr>
          <p:cNvPr id="1176" name="Shape 1176"/>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177" name="Shape 1177"/>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78794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Shape 1182"/>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183" name="Shape 1183"/>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01548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Shape 1189"/>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190" name="Shape 1190"/>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81004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Shape 1196"/>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197" name="Shape 1197"/>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48853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203" name="Shape 1203"/>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204" name="Shape 1204"/>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8965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9"/>
        <p:cNvGrpSpPr/>
        <p:nvPr/>
      </p:nvGrpSpPr>
      <p:grpSpPr>
        <a:xfrm>
          <a:off x="0" y="0"/>
          <a:ext cx="0" cy="0"/>
          <a:chOff x="0" y="0"/>
          <a:chExt cx="0" cy="0"/>
        </a:xfrm>
      </p:grpSpPr>
      <p:sp>
        <p:nvSpPr>
          <p:cNvPr id="1210" name="Shape 1210"/>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211" name="Shape 1211"/>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46702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Shape 1217"/>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218" name="Shape 1218"/>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28552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3"/>
        <p:cNvGrpSpPr/>
        <p:nvPr/>
      </p:nvGrpSpPr>
      <p:grpSpPr>
        <a:xfrm>
          <a:off x="0" y="0"/>
          <a:ext cx="0" cy="0"/>
          <a:chOff x="0" y="0"/>
          <a:chExt cx="0" cy="0"/>
        </a:xfrm>
      </p:grpSpPr>
      <p:sp>
        <p:nvSpPr>
          <p:cNvPr id="1224" name="Shape 1224"/>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225" name="Shape 122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56585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0"/>
        <p:cNvGrpSpPr/>
        <p:nvPr/>
      </p:nvGrpSpPr>
      <p:grpSpPr>
        <a:xfrm>
          <a:off x="0" y="0"/>
          <a:ext cx="0" cy="0"/>
          <a:chOff x="0" y="0"/>
          <a:chExt cx="0" cy="0"/>
        </a:xfrm>
      </p:grpSpPr>
      <p:sp>
        <p:nvSpPr>
          <p:cNvPr id="1231" name="Shape 1231"/>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232" name="Shape 1232"/>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53279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Shape 1236"/>
          <p:cNvSpPr txBox="1">
            <a:spLocks noGrp="1"/>
          </p:cNvSpPr>
          <p:nvPr>
            <p:ph type="body" idx="1"/>
          </p:nvPr>
        </p:nvSpPr>
        <p:spPr>
          <a:xfrm>
            <a:off x="731520" y="4560569"/>
            <a:ext cx="5852159" cy="4320539"/>
          </a:xfrm>
          <a:prstGeom prst="rect">
            <a:avLst/>
          </a:prstGeom>
        </p:spPr>
        <p:txBody>
          <a:bodyPr lIns="91425" tIns="91425" rIns="91425" bIns="91425" anchor="t" anchorCtr="0">
            <a:noAutofit/>
          </a:bodyPr>
          <a:lstStyle/>
          <a:p>
            <a:pPr lvl="0">
              <a:spcBef>
                <a:spcPts val="0"/>
              </a:spcBef>
              <a:buNone/>
            </a:pPr>
            <a:endParaRPr/>
          </a:p>
        </p:txBody>
      </p:sp>
      <p:sp>
        <p:nvSpPr>
          <p:cNvPr id="1237" name="Shape 1237"/>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04580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76</a:t>
            </a:fld>
            <a:endParaRPr lang="en-CA" sz="13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CA" sz="1300" b="0" i="0" u="none" strike="noStrike" cap="none" smtClean="0">
                <a:solidFill>
                  <a:schemeClr val="dk1"/>
                </a:solidFill>
                <a:latin typeface="Calibri"/>
                <a:ea typeface="Calibri"/>
                <a:cs typeface="Calibri"/>
                <a:sym typeface="Calibri"/>
              </a:rPr>
              <a:pPr marL="0" marR="0" lvl="0" indent="0" algn="r" rtl="0">
                <a:spcBef>
                  <a:spcPts val="0"/>
                </a:spcBef>
                <a:buSzPct val="25000"/>
                <a:buNone/>
              </a:pPr>
              <a:t>77</a:t>
            </a:fld>
            <a:endParaRPr lang="en-CA" sz="13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15"/>
        <p:cNvGrpSpPr/>
        <p:nvPr/>
      </p:nvGrpSpPr>
      <p:grpSpPr>
        <a:xfrm>
          <a:off x="0" y="0"/>
          <a:ext cx="0" cy="0"/>
          <a:chOff x="0" y="0"/>
          <a:chExt cx="0" cy="0"/>
        </a:xfrm>
      </p:grpSpPr>
      <p:pic>
        <p:nvPicPr>
          <p:cNvPr id="16" name="Shape 16"/>
          <p:cNvPicPr preferRelativeResize="0"/>
          <p:nvPr userDrawn="1"/>
        </p:nvPicPr>
        <p:blipFill rotWithShape="1">
          <a:blip r:embed="rId2">
            <a:alphaModFix/>
          </a:blip>
          <a:srcRect l="5048" t="187" r="25915" b="11752"/>
          <a:stretch/>
        </p:blipFill>
        <p:spPr>
          <a:xfrm>
            <a:off x="-14513" y="0"/>
            <a:ext cx="12206514" cy="6875267"/>
          </a:xfrm>
          <a:prstGeom prst="rect">
            <a:avLst/>
          </a:prstGeom>
          <a:noFill/>
          <a:ln>
            <a:noFill/>
          </a:ln>
        </p:spPr>
      </p:pic>
      <p:sp>
        <p:nvSpPr>
          <p:cNvPr id="20" name="Shape 20"/>
          <p:cNvSpPr/>
          <p:nvPr/>
        </p:nvSpPr>
        <p:spPr>
          <a:xfrm>
            <a:off x="0" y="5851073"/>
            <a:ext cx="12192000" cy="3098800"/>
          </a:xfrm>
          <a:prstGeom prst="wave">
            <a:avLst>
              <a:gd name="adj1" fmla="val 12500"/>
              <a:gd name="adj2" fmla="val 0"/>
            </a:avLst>
          </a:prstGeom>
          <a:solidFill>
            <a:srgbClr val="3D7AB1">
              <a:alpha val="69020"/>
            </a:srgbClr>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libri"/>
              <a:ea typeface="Calibri"/>
              <a:cs typeface="Calibri"/>
              <a:sym typeface="Calibri"/>
            </a:endParaRPr>
          </a:p>
        </p:txBody>
      </p:sp>
      <p:sp>
        <p:nvSpPr>
          <p:cNvPr id="22" name="Shape 22"/>
          <p:cNvSpPr/>
          <p:nvPr/>
        </p:nvSpPr>
        <p:spPr>
          <a:xfrm>
            <a:off x="0" y="6858000"/>
            <a:ext cx="12192000" cy="1993900"/>
          </a:xfrm>
          <a:prstGeom prst="rect">
            <a:avLst/>
          </a:prstGeom>
          <a:solidFill>
            <a:srgbClr val="F8F8F8"/>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Shape 23"/>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5300"/>
                    </a14:imgEffect>
                    <a14:imgEffect>
                      <a14:saturation sat="200000"/>
                    </a14:imgEffect>
                  </a14:imgLayer>
                </a14:imgProps>
              </a:ext>
              <a:ext uri="{28A0092B-C50C-407E-A947-70E740481C1C}">
                <a14:useLocalDpi xmlns:a14="http://schemas.microsoft.com/office/drawing/2010/main" val="0"/>
              </a:ext>
            </a:extLst>
          </a:blip>
          <a:srcRect t="9905"/>
          <a:stretch/>
        </p:blipFill>
        <p:spPr>
          <a:xfrm rot="10800000">
            <a:off x="0" y="0"/>
            <a:ext cx="12192000" cy="6865257"/>
          </a:xfrm>
          <a:prstGeom prst="rect">
            <a:avLst/>
          </a:prstGeom>
        </p:spPr>
      </p:pic>
      <p:sp>
        <p:nvSpPr>
          <p:cNvPr id="4" name="Rectangle 3"/>
          <p:cNvSpPr/>
          <p:nvPr userDrawn="1"/>
        </p:nvSpPr>
        <p:spPr>
          <a:xfrm>
            <a:off x="0" y="-1"/>
            <a:ext cx="12192000" cy="6865259"/>
          </a:xfrm>
          <a:prstGeom prst="rect">
            <a:avLst/>
          </a:prstGeom>
          <a:solidFill>
            <a:srgbClr val="4472C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userDrawn="1"/>
        </p:nvSpPr>
        <p:spPr>
          <a:xfrm>
            <a:off x="385763" y="100692"/>
            <a:ext cx="6243637"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ounded Rectangle 1"/>
          <p:cNvSpPr/>
          <p:nvPr userDrawn="1"/>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Shape 23"/>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5300"/>
                    </a14:imgEffect>
                    <a14:imgEffect>
                      <a14:saturation sat="200000"/>
                    </a14:imgEffect>
                  </a14:imgLayer>
                </a14:imgProps>
              </a:ext>
              <a:ext uri="{28A0092B-C50C-407E-A947-70E740481C1C}">
                <a14:useLocalDpi xmlns:a14="http://schemas.microsoft.com/office/drawing/2010/main" val="0"/>
              </a:ext>
            </a:extLst>
          </a:blip>
          <a:srcRect t="9905"/>
          <a:stretch/>
        </p:blipFill>
        <p:spPr>
          <a:xfrm rot="10800000">
            <a:off x="0" y="0"/>
            <a:ext cx="12192000" cy="6865257"/>
          </a:xfrm>
          <a:prstGeom prst="rect">
            <a:avLst/>
          </a:prstGeom>
        </p:spPr>
      </p:pic>
      <p:sp>
        <p:nvSpPr>
          <p:cNvPr id="4" name="Rectangle 3"/>
          <p:cNvSpPr/>
          <p:nvPr userDrawn="1"/>
        </p:nvSpPr>
        <p:spPr>
          <a:xfrm>
            <a:off x="0" y="-1"/>
            <a:ext cx="12192000" cy="6865259"/>
          </a:xfrm>
          <a:prstGeom prst="rect">
            <a:avLst/>
          </a:prstGeom>
          <a:solidFill>
            <a:srgbClr val="4472C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ounded Rectangle 1"/>
          <p:cNvSpPr/>
          <p:nvPr userDrawn="1"/>
        </p:nvSpPr>
        <p:spPr>
          <a:xfrm>
            <a:off x="385763" y="304799"/>
            <a:ext cx="11420475" cy="6800851"/>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49871022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Shape 23"/>
        <p:cNvGrpSpPr/>
        <p:nvPr/>
      </p:nvGrpSpPr>
      <p:grpSpPr>
        <a:xfrm>
          <a:off x="0" y="0"/>
          <a:ext cx="0" cy="0"/>
          <a:chOff x="0" y="0"/>
          <a:chExt cx="0" cy="0"/>
        </a:xfrm>
      </p:grpSpPr>
      <p:sp>
        <p:nvSpPr>
          <p:cNvPr id="9" name="Shape 113"/>
          <p:cNvSpPr/>
          <p:nvPr userDrawn="1"/>
        </p:nvSpPr>
        <p:spPr>
          <a:xfrm>
            <a:off x="168275" y="711483"/>
            <a:ext cx="1124100" cy="86398"/>
          </a:xfrm>
          <a:prstGeom prst="rect">
            <a:avLst/>
          </a:prstGeom>
          <a:solidFill>
            <a:srgbClr val="3D7AB1"/>
          </a:solidFill>
          <a:ln>
            <a:noFill/>
          </a:ln>
        </p:spPr>
        <p:txBody>
          <a:bodyPr lIns="91425" tIns="45700" rIns="91425" bIns="45700" anchor="ctr" anchorCtr="0">
            <a:noAutofit/>
          </a:bodyPr>
          <a:lstStyle/>
          <a:p>
            <a:pPr marL="0" marR="0" lvl="0" indent="0" algn="ctr" rtl="0">
              <a:spcBef>
                <a:spcPts val="0"/>
              </a:spcBef>
              <a:buClr>
                <a:schemeClr val="dk1"/>
              </a:buClr>
              <a:buFont typeface="Calibri"/>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66912421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Shape 23"/>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5300"/>
                    </a14:imgEffect>
                    <a14:imgEffect>
                      <a14:saturation sat="200000"/>
                    </a14:imgEffect>
                  </a14:imgLayer>
                </a14:imgProps>
              </a:ext>
              <a:ext uri="{28A0092B-C50C-407E-A947-70E740481C1C}">
                <a14:useLocalDpi xmlns:a14="http://schemas.microsoft.com/office/drawing/2010/main" val="0"/>
              </a:ext>
            </a:extLst>
          </a:blip>
          <a:srcRect t="9905"/>
          <a:stretch/>
        </p:blipFill>
        <p:spPr>
          <a:xfrm rot="10800000">
            <a:off x="0" y="0"/>
            <a:ext cx="12192000" cy="6865257"/>
          </a:xfrm>
          <a:prstGeom prst="rect">
            <a:avLst/>
          </a:prstGeom>
        </p:spPr>
      </p:pic>
      <p:sp>
        <p:nvSpPr>
          <p:cNvPr id="2" name="Rectangle 1"/>
          <p:cNvSpPr/>
          <p:nvPr userDrawn="1"/>
        </p:nvSpPr>
        <p:spPr>
          <a:xfrm>
            <a:off x="0" y="-1"/>
            <a:ext cx="12192000" cy="6865259"/>
          </a:xfrm>
          <a:prstGeom prst="rect">
            <a:avLst/>
          </a:prstGeom>
          <a:solidFill>
            <a:srgbClr val="4472C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Shape 217"/>
          <p:cNvPicPr preferRelativeResize="0"/>
          <p:nvPr userDrawn="1"/>
        </p:nvPicPr>
        <p:blipFill rotWithShape="1">
          <a:blip r:embed="rId4">
            <a:alphaModFix/>
          </a:blip>
          <a:srcRect l="1701" t="11194" r="1858" b="4664"/>
          <a:stretch/>
        </p:blipFill>
        <p:spPr>
          <a:xfrm>
            <a:off x="692150" y="114301"/>
            <a:ext cx="11368911" cy="6599574"/>
          </a:xfrm>
          <a:prstGeom prst="rect">
            <a:avLst/>
          </a:prstGeom>
          <a:noFill/>
          <a:ln>
            <a:noFill/>
          </a:ln>
        </p:spPr>
      </p:pic>
      <p:sp>
        <p:nvSpPr>
          <p:cNvPr id="5" name="Shape 218"/>
          <p:cNvSpPr/>
          <p:nvPr userDrawn="1"/>
        </p:nvSpPr>
        <p:spPr>
          <a:xfrm rot="-5400000">
            <a:off x="-2374635" y="3679035"/>
            <a:ext cx="5607611" cy="76944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4400" dirty="0">
                <a:solidFill>
                  <a:srgbClr val="000A3E"/>
                </a:solidFill>
                <a:latin typeface="Corbel" panose="020B0503020204020204" pitchFamily="34" charset="0"/>
                <a:sym typeface="Calibri"/>
              </a:rPr>
              <a:t>Business Model Canvas</a:t>
            </a:r>
          </a:p>
        </p:txBody>
      </p:sp>
    </p:spTree>
    <p:extLst>
      <p:ext uri="{BB962C8B-B14F-4D97-AF65-F5344CB8AC3E}">
        <p14:creationId xmlns:p14="http://schemas.microsoft.com/office/powerpoint/2010/main" val="413445180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Shape 23"/>
        <p:cNvGrpSpPr/>
        <p:nvPr/>
      </p:nvGrpSpPr>
      <p:grpSpPr>
        <a:xfrm>
          <a:off x="0" y="0"/>
          <a:ext cx="0" cy="0"/>
          <a:chOff x="0" y="0"/>
          <a:chExt cx="0" cy="0"/>
        </a:xfrm>
      </p:grpSpPr>
      <p:sp>
        <p:nvSpPr>
          <p:cNvPr id="25" name="Shape 25"/>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7" name="Shape 27"/>
          <p:cNvSpPr/>
          <p:nvPr/>
        </p:nvSpPr>
        <p:spPr>
          <a:xfrm>
            <a:off x="0" y="6121401"/>
            <a:ext cx="12192000" cy="736599"/>
          </a:xfrm>
          <a:prstGeom prst="rect">
            <a:avLst/>
          </a:prstGeom>
          <a:solidFill>
            <a:srgbClr val="3D7AB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libri"/>
              <a:ea typeface="Calibri"/>
              <a:cs typeface="Calibri"/>
              <a:sym typeface="Calibri"/>
            </a:endParaRPr>
          </a:p>
        </p:txBody>
      </p:sp>
      <p:sp>
        <p:nvSpPr>
          <p:cNvPr id="28" name="Shape 28"/>
          <p:cNvSpPr txBox="1"/>
          <p:nvPr/>
        </p:nvSpPr>
        <p:spPr>
          <a:xfrm>
            <a:off x="10078097" y="6218338"/>
            <a:ext cx="2056409" cy="568125"/>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rgbClr val="DE5A00"/>
              </a:buClr>
              <a:buSzPct val="25000"/>
              <a:buFont typeface="Arial"/>
              <a:buNone/>
            </a:pPr>
            <a:r>
              <a:rPr lang="en-CA" sz="3600" b="1" i="0" u="none" strike="noStrike" cap="none" dirty="0" smtClean="0">
                <a:solidFill>
                  <a:srgbClr val="FF8A15"/>
                </a:solidFill>
                <a:latin typeface="Corbel" panose="020B0503020204020204" pitchFamily="34" charset="0"/>
                <a:ea typeface="Arial"/>
                <a:cs typeface="Arial"/>
                <a:sym typeface="Arial"/>
              </a:rPr>
              <a:t>ReferMe</a:t>
            </a:r>
            <a:endParaRPr lang="en-CA" sz="3600" b="1" i="0" u="none" strike="noStrike" cap="none" dirty="0">
              <a:solidFill>
                <a:srgbClr val="FF8A15"/>
              </a:solidFill>
              <a:latin typeface="Corbel" panose="020B0503020204020204" pitchFamily="34" charset="0"/>
              <a:ea typeface="Arial"/>
              <a:cs typeface="Arial"/>
              <a:sym typeface="Arial"/>
            </a:endParaRPr>
          </a:p>
        </p:txBody>
      </p:sp>
      <p:sp>
        <p:nvSpPr>
          <p:cNvPr id="9" name="Shape 113"/>
          <p:cNvSpPr/>
          <p:nvPr userDrawn="1"/>
        </p:nvSpPr>
        <p:spPr>
          <a:xfrm>
            <a:off x="168275" y="711483"/>
            <a:ext cx="1124100" cy="86398"/>
          </a:xfrm>
          <a:prstGeom prst="rect">
            <a:avLst/>
          </a:prstGeom>
          <a:solidFill>
            <a:srgbClr val="3D7AB1"/>
          </a:solidFill>
          <a:ln>
            <a:noFill/>
          </a:ln>
        </p:spPr>
        <p:txBody>
          <a:bodyPr lIns="91425" tIns="45700" rIns="91425" bIns="45700" anchor="ctr" anchorCtr="0">
            <a:noAutofit/>
          </a:bodyPr>
          <a:lstStyle/>
          <a:p>
            <a:pPr marL="0" marR="0" lvl="0" indent="0" algn="ctr" rtl="0">
              <a:spcBef>
                <a:spcPts val="0"/>
              </a:spcBef>
              <a:buClr>
                <a:schemeClr val="dk1"/>
              </a:buClr>
              <a:buFont typeface="Calibri"/>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43654299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Shape 23"/>
        <p:cNvGrpSpPr/>
        <p:nvPr/>
      </p:nvGrpSpPr>
      <p:grpSpPr>
        <a:xfrm>
          <a:off x="0" y="0"/>
          <a:ext cx="0" cy="0"/>
          <a:chOff x="0" y="0"/>
          <a:chExt cx="0" cy="0"/>
        </a:xfrm>
      </p:grpSpPr>
      <p:sp>
        <p:nvSpPr>
          <p:cNvPr id="25" name="Shape 25"/>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7" name="Shape 27"/>
          <p:cNvSpPr/>
          <p:nvPr/>
        </p:nvSpPr>
        <p:spPr>
          <a:xfrm>
            <a:off x="0" y="6121401"/>
            <a:ext cx="12192000" cy="736599"/>
          </a:xfrm>
          <a:prstGeom prst="rect">
            <a:avLst/>
          </a:prstGeom>
          <a:solidFill>
            <a:srgbClr val="3D7AB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libri"/>
              <a:ea typeface="Calibri"/>
              <a:cs typeface="Calibri"/>
              <a:sym typeface="Calibri"/>
            </a:endParaRPr>
          </a:p>
        </p:txBody>
      </p:sp>
      <p:sp>
        <p:nvSpPr>
          <p:cNvPr id="7" name="Shape 28"/>
          <p:cNvSpPr txBox="1"/>
          <p:nvPr userDrawn="1"/>
        </p:nvSpPr>
        <p:spPr>
          <a:xfrm>
            <a:off x="10078097" y="6218338"/>
            <a:ext cx="2056409" cy="568125"/>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rgbClr val="DE5A00"/>
              </a:buClr>
              <a:buSzPct val="25000"/>
              <a:buFont typeface="Arial"/>
              <a:buNone/>
            </a:pPr>
            <a:r>
              <a:rPr lang="en-CA" sz="3600" b="1" i="0" u="none" strike="noStrike" cap="none" dirty="0" smtClean="0">
                <a:solidFill>
                  <a:srgbClr val="FF8A15"/>
                </a:solidFill>
                <a:latin typeface="Corbel" panose="020B0503020204020204" pitchFamily="34" charset="0"/>
                <a:ea typeface="Arial"/>
                <a:cs typeface="Arial"/>
                <a:sym typeface="Arial"/>
              </a:rPr>
              <a:t>ReferMe</a:t>
            </a:r>
            <a:endParaRPr lang="en-CA" sz="3600" b="1" i="0" u="none" strike="noStrike" cap="none" dirty="0">
              <a:solidFill>
                <a:srgbClr val="FF8A15"/>
              </a:solidFill>
              <a:latin typeface="Corbel" panose="020B0503020204020204" pitchFamily="34" charset="0"/>
              <a:ea typeface="Arial"/>
              <a:cs typeface="Arial"/>
              <a:sym typeface="Arial"/>
            </a:endParaRPr>
          </a:p>
        </p:txBody>
      </p:sp>
    </p:spTree>
    <p:extLst>
      <p:ext uri="{BB962C8B-B14F-4D97-AF65-F5344CB8AC3E}">
        <p14:creationId xmlns:p14="http://schemas.microsoft.com/office/powerpoint/2010/main" val="33503628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Shape 30"/>
        <p:cNvGrpSpPr/>
        <p:nvPr/>
      </p:nvGrpSpPr>
      <p:grpSpPr>
        <a:xfrm>
          <a:off x="0" y="0"/>
          <a:ext cx="0" cy="0"/>
          <a:chOff x="0" y="0"/>
          <a:chExt cx="0" cy="0"/>
        </a:xfrm>
      </p:grpSpPr>
      <p:sp>
        <p:nvSpPr>
          <p:cNvPr id="31" name="Shape 31"/>
          <p:cNvSpPr txBox="1">
            <a:spLocks noGrp="1"/>
          </p:cNvSpPr>
          <p:nvPr>
            <p:ph type="ctrTitle"/>
          </p:nvPr>
        </p:nvSpPr>
        <p:spPr>
          <a:xfrm>
            <a:off x="914400" y="2130425"/>
            <a:ext cx="10363200" cy="1470024"/>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2" name="Shape 32"/>
          <p:cNvSpPr txBox="1">
            <a:spLocks noGrp="1"/>
          </p:cNvSpPr>
          <p:nvPr>
            <p:ph type="subTitle" idx="1"/>
          </p:nvPr>
        </p:nvSpPr>
        <p:spPr>
          <a:xfrm>
            <a:off x="1828800" y="3886200"/>
            <a:ext cx="8534399" cy="1752600"/>
          </a:xfrm>
          <a:prstGeom prst="rect">
            <a:avLst/>
          </a:prstGeom>
          <a:noFill/>
          <a:ln>
            <a:noFill/>
          </a:ln>
        </p:spPr>
        <p:txBody>
          <a:bodyPr lIns="91425" tIns="91425" rIns="91425" bIns="91425" anchor="t" anchorCtr="0"/>
          <a:lstStyle>
            <a:lvl1pPr marL="0" marR="0" lvl="0" indent="0" algn="ctr" rtl="0">
              <a:lnSpc>
                <a:spcPct val="90000"/>
              </a:lnSpc>
              <a:spcBef>
                <a:spcPts val="1000"/>
              </a:spcBef>
              <a:buClr>
                <a:srgbClr val="888888"/>
              </a:buClr>
              <a:buFont typeface="Arial"/>
              <a:buNone/>
              <a:defRPr sz="2800" b="0" i="0" u="none" strike="noStrike" cap="none">
                <a:solidFill>
                  <a:srgbClr val="888888"/>
                </a:solidFill>
                <a:latin typeface="Calibri"/>
                <a:ea typeface="Calibri"/>
                <a:cs typeface="Calibri"/>
                <a:sym typeface="Calibri"/>
              </a:defRPr>
            </a:lvl1pPr>
            <a:lvl2pPr marL="457200" marR="0" lvl="1" indent="0" algn="ctr" rtl="0">
              <a:lnSpc>
                <a:spcPct val="90000"/>
              </a:lnSpc>
              <a:spcBef>
                <a:spcPts val="500"/>
              </a:spcBef>
              <a:buClr>
                <a:srgbClr val="888888"/>
              </a:buClr>
              <a:buFont typeface="Arial"/>
              <a:buNone/>
              <a:defRPr sz="2400" b="0" i="0" u="none" strike="noStrike" cap="none">
                <a:solidFill>
                  <a:srgbClr val="888888"/>
                </a:solidFill>
                <a:latin typeface="Calibri"/>
                <a:ea typeface="Calibri"/>
                <a:cs typeface="Calibri"/>
                <a:sym typeface="Calibri"/>
              </a:defRPr>
            </a:lvl2pPr>
            <a:lvl3pPr marL="914400" marR="0" lvl="2" indent="0" algn="ctr" rtl="0">
              <a:lnSpc>
                <a:spcPct val="90000"/>
              </a:lnSpc>
              <a:spcBef>
                <a:spcPts val="500"/>
              </a:spcBef>
              <a:buClr>
                <a:srgbClr val="888888"/>
              </a:buClr>
              <a:buFont typeface="Arial"/>
              <a:buNone/>
              <a:defRPr sz="2000" b="0" i="0" u="none" strike="noStrike" cap="none">
                <a:solidFill>
                  <a:srgbClr val="888888"/>
                </a:solidFill>
                <a:latin typeface="Calibri"/>
                <a:ea typeface="Calibri"/>
                <a:cs typeface="Calibri"/>
                <a:sym typeface="Calibri"/>
              </a:defRPr>
            </a:lvl3pPr>
            <a:lvl4pPr marL="1371600" marR="0" lvl="3" indent="0" algn="ctr"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4pPr>
            <a:lvl5pPr marL="1828800" marR="0" lvl="4" indent="0" algn="ctr"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5pPr>
            <a:lvl6pPr marL="2286000" marR="0" lvl="5" indent="0" algn="ctr"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6pPr>
            <a:lvl7pPr marL="2743200" marR="0" lvl="6" indent="0" algn="ctr"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7pPr>
            <a:lvl8pPr marL="3200400" marR="0" lvl="7" indent="0" algn="ctr"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8pPr>
            <a:lvl9pPr marL="3657600" marR="0" lvl="8" indent="0" algn="ctr"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9pPr>
          </a:lstStyle>
          <a:p>
            <a:endParaRPr/>
          </a:p>
        </p:txBody>
      </p:sp>
      <p:sp>
        <p:nvSpPr>
          <p:cNvPr id="33" name="Shape 33"/>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CA" sz="1200">
                <a:solidFill>
                  <a:srgbClr val="888888"/>
                </a:solidFill>
                <a:latin typeface="Calibri"/>
                <a:ea typeface="Calibri"/>
                <a:cs typeface="Calibri"/>
                <a:sym typeface="Calibri"/>
              </a:rPr>
              <a:pPr marL="0" marR="0" lvl="0" indent="0" algn="r" rtl="0">
                <a:spcBef>
                  <a:spcPts val="0"/>
                </a:spcBef>
                <a:buSzPct val="25000"/>
                <a:buNone/>
              </a:pPr>
              <a:t>‹#›</a:t>
            </a:fld>
            <a:endParaRPr lang="en-CA" sz="1200">
              <a:solidFill>
                <a:srgbClr val="888888"/>
              </a:solidFill>
              <a:latin typeface="Calibri"/>
              <a:ea typeface="Calibri"/>
              <a:cs typeface="Calibri"/>
              <a:sym typeface="Calibri"/>
            </a:endParaRPr>
          </a:p>
        </p:txBody>
      </p:sp>
      <p:sp>
        <p:nvSpPr>
          <p:cNvPr id="2" name="Rectangle 1"/>
          <p:cNvSpPr/>
          <p:nvPr userDrawn="1"/>
        </p:nvSpPr>
        <p:spPr>
          <a:xfrm>
            <a:off x="0" y="0"/>
            <a:ext cx="12192000"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Slide">
    <p:spTree>
      <p:nvGrpSpPr>
        <p:cNvPr id="1" name="Shape 36"/>
        <p:cNvGrpSpPr/>
        <p:nvPr/>
      </p:nvGrpSpPr>
      <p:grpSpPr>
        <a:xfrm>
          <a:off x="0" y="0"/>
          <a:ext cx="0" cy="0"/>
          <a:chOff x="0" y="0"/>
          <a:chExt cx="0" cy="0"/>
        </a:xfrm>
      </p:grpSpPr>
      <p:pic>
        <p:nvPicPr>
          <p:cNvPr id="37" name="Shape 37"/>
          <p:cNvPicPr preferRelativeResize="0"/>
          <p:nvPr/>
        </p:nvPicPr>
        <p:blipFill rotWithShape="1">
          <a:blip r:embed="rId2">
            <a:alphaModFix/>
          </a:blip>
          <a:srcRect l="13578" r="11666" b="25244"/>
          <a:stretch/>
        </p:blipFill>
        <p:spPr>
          <a:xfrm>
            <a:off x="0" y="0"/>
            <a:ext cx="12192000" cy="6858000"/>
          </a:xfrm>
          <a:prstGeom prst="rect">
            <a:avLst/>
          </a:prstGeom>
          <a:noFill/>
          <a:ln>
            <a:noFill/>
          </a:ln>
        </p:spPr>
      </p:pic>
      <p:sp>
        <p:nvSpPr>
          <p:cNvPr id="38" name="Shape 38"/>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CA" sz="1200">
                <a:solidFill>
                  <a:srgbClr val="888888"/>
                </a:solidFill>
                <a:latin typeface="Calibri"/>
                <a:ea typeface="Calibri"/>
                <a:cs typeface="Calibri"/>
                <a:sym typeface="Calibri"/>
              </a:rPr>
              <a:pPr marL="0" marR="0" lvl="0" indent="0" algn="r" rtl="0">
                <a:spcBef>
                  <a:spcPts val="0"/>
                </a:spcBef>
                <a:buSzPct val="25000"/>
                <a:buNone/>
              </a:pPr>
              <a:t>‹#›</a:t>
            </a:fld>
            <a:endParaRPr lang="en-CA" sz="1200">
              <a:solidFill>
                <a:srgbClr val="888888"/>
              </a:solidFill>
              <a:latin typeface="Calibri"/>
              <a:ea typeface="Calibri"/>
              <a:cs typeface="Calibri"/>
              <a:sym typeface="Calibri"/>
            </a:endParaRPr>
          </a:p>
        </p:txBody>
      </p:sp>
      <p:sp>
        <p:nvSpPr>
          <p:cNvPr id="41" name="Shape 41"/>
          <p:cNvSpPr/>
          <p:nvPr/>
        </p:nvSpPr>
        <p:spPr>
          <a:xfrm>
            <a:off x="0" y="5622473"/>
            <a:ext cx="12192000" cy="3098800"/>
          </a:xfrm>
          <a:prstGeom prst="wave">
            <a:avLst>
              <a:gd name="adj1" fmla="val 12500"/>
              <a:gd name="adj2" fmla="val 0"/>
            </a:avLst>
          </a:prstGeom>
          <a:solidFill>
            <a:srgbClr val="0099CC">
              <a:alpha val="89803"/>
            </a:srgbClr>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42" name="Shape 42"/>
          <p:cNvSpPr/>
          <p:nvPr/>
        </p:nvSpPr>
        <p:spPr>
          <a:xfrm>
            <a:off x="0" y="5990773"/>
            <a:ext cx="12192000" cy="1308100"/>
          </a:xfrm>
          <a:prstGeom prst="rect">
            <a:avLst/>
          </a:prstGeom>
          <a:solidFill>
            <a:srgbClr val="0099CC">
              <a:alpha val="69803"/>
            </a:srgbClr>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43" name="Shape 43"/>
          <p:cNvSpPr/>
          <p:nvPr/>
        </p:nvSpPr>
        <p:spPr>
          <a:xfrm>
            <a:off x="0" y="6858000"/>
            <a:ext cx="12192000" cy="1993900"/>
          </a:xfrm>
          <a:prstGeom prst="rect">
            <a:avLst/>
          </a:prstGeom>
          <a:solidFill>
            <a:srgbClr val="F8F8F8"/>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839787"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9" name="Shape 59"/>
          <p:cNvSpPr txBox="1">
            <a:spLocks noGrp="1"/>
          </p:cNvSpPr>
          <p:nvPr>
            <p:ph type="body" idx="1"/>
          </p:nvPr>
        </p:nvSpPr>
        <p:spPr>
          <a:xfrm>
            <a:off x="839787" y="1681163"/>
            <a:ext cx="51577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body" idx="2"/>
          </p:nvPr>
        </p:nvSpPr>
        <p:spPr>
          <a:xfrm>
            <a:off x="839787" y="2505075"/>
            <a:ext cx="51577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3"/>
          </p:nvPr>
        </p:nvSpPr>
        <p:spPr>
          <a:xfrm>
            <a:off x="6172200" y="1681163"/>
            <a:ext cx="51831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body" idx="4"/>
          </p:nvPr>
        </p:nvSpPr>
        <p:spPr>
          <a:xfrm>
            <a:off x="6172200" y="2505075"/>
            <a:ext cx="51831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CA" sz="1200">
                <a:solidFill>
                  <a:srgbClr val="888888"/>
                </a:solidFill>
                <a:latin typeface="Calibri"/>
                <a:ea typeface="Calibri"/>
                <a:cs typeface="Calibri"/>
                <a:sym typeface="Calibri"/>
              </a:rPr>
              <a:pPr marL="0" marR="0" lvl="0" indent="0" algn="r" rtl="0">
                <a:spcBef>
                  <a:spcPts val="0"/>
                </a:spcBef>
                <a:buSzPct val="25000"/>
                <a:buNone/>
              </a:pPr>
              <a:t>‹#›</a:t>
            </a:fld>
            <a:endParaRPr lang="en-CA" sz="1200">
              <a:solidFill>
                <a:srgbClr val="888888"/>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8" name="Shape 68"/>
          <p:cNvSpPr txBox="1">
            <a:spLocks noGrp="1"/>
          </p:cNvSpPr>
          <p:nvPr>
            <p:ph type="body" idx="1"/>
          </p:nvPr>
        </p:nvSpPr>
        <p:spPr>
          <a:xfrm>
            <a:off x="5183187" y="987425"/>
            <a:ext cx="6172199" cy="4873624"/>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CA" sz="1200">
                <a:solidFill>
                  <a:srgbClr val="888888"/>
                </a:solidFill>
                <a:latin typeface="Calibri"/>
                <a:ea typeface="Calibri"/>
                <a:cs typeface="Calibri"/>
                <a:sym typeface="Calibri"/>
              </a:rPr>
              <a:pPr marL="0" marR="0" lvl="0" indent="0" algn="r" rtl="0">
                <a:spcBef>
                  <a:spcPts val="0"/>
                </a:spcBef>
                <a:buSzPct val="25000"/>
                <a:buNone/>
              </a:pPr>
              <a:t>‹#›</a:t>
            </a:fld>
            <a:endParaRPr lang="en-CA" sz="1200">
              <a:solidFill>
                <a:srgbClr val="888888"/>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5" name="Shape 75"/>
          <p:cNvSpPr>
            <a:spLocks noGrp="1"/>
          </p:cNvSpPr>
          <p:nvPr>
            <p:ph type="pic" idx="2"/>
          </p:nvPr>
        </p:nvSpPr>
        <p:spPr>
          <a:xfrm>
            <a:off x="5183187" y="987425"/>
            <a:ext cx="6172199" cy="4873624"/>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CA" sz="1200">
                <a:solidFill>
                  <a:srgbClr val="888888"/>
                </a:solidFill>
                <a:latin typeface="Calibri"/>
                <a:ea typeface="Calibri"/>
                <a:cs typeface="Calibri"/>
                <a:sym typeface="Calibri"/>
              </a:rPr>
              <a:pPr marL="0" marR="0" lvl="0" indent="0" algn="r" rtl="0">
                <a:spcBef>
                  <a:spcPts val="0"/>
                </a:spcBef>
                <a:buSzPct val="25000"/>
                <a:buNone/>
              </a:pPr>
              <a:t>‹#›</a:t>
            </a:fld>
            <a:endParaRPr lang="en-CA" sz="1200">
              <a:solidFill>
                <a:srgbClr val="888888"/>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2" name="Shape 82"/>
          <p:cNvSpPr txBox="1">
            <a:spLocks noGrp="1"/>
          </p:cNvSpPr>
          <p:nvPr>
            <p:ph type="body" idx="1"/>
          </p:nvPr>
        </p:nvSpPr>
        <p:spPr>
          <a:xfrm rot="5400000">
            <a:off x="3920331" y="-1256505"/>
            <a:ext cx="4351338" cy="105155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4" name="Shape 84"/>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5" name="Shape 85"/>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CA" sz="1200">
                <a:solidFill>
                  <a:srgbClr val="888888"/>
                </a:solidFill>
                <a:latin typeface="Calibri"/>
                <a:ea typeface="Calibri"/>
                <a:cs typeface="Calibri"/>
                <a:sym typeface="Calibri"/>
              </a:rPr>
              <a:pPr marL="0" marR="0" lvl="0" indent="0" algn="r" rtl="0">
                <a:spcBef>
                  <a:spcPts val="0"/>
                </a:spcBef>
                <a:buSzPct val="25000"/>
                <a:buNone/>
              </a:pPr>
              <a:t>‹#›</a:t>
            </a:fld>
            <a:endParaRPr lang="en-CA" sz="1200">
              <a:solidFill>
                <a:srgbClr val="888888"/>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6"/>
        <p:cNvGrpSpPr/>
        <p:nvPr/>
      </p:nvGrpSpPr>
      <p:grpSpPr>
        <a:xfrm>
          <a:off x="0" y="0"/>
          <a:ext cx="0" cy="0"/>
          <a:chOff x="0" y="0"/>
          <a:chExt cx="0" cy="0"/>
        </a:xfrm>
      </p:grpSpPr>
      <p:sp>
        <p:nvSpPr>
          <p:cNvPr id="87" name="Shape 87"/>
          <p:cNvSpPr txBox="1">
            <a:spLocks noGrp="1"/>
          </p:cNvSpPr>
          <p:nvPr>
            <p:ph type="title"/>
          </p:nvPr>
        </p:nvSpPr>
        <p:spPr>
          <a:xfrm rot="5400000">
            <a:off x="7133431"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8" name="Shape 88"/>
          <p:cNvSpPr txBox="1">
            <a:spLocks noGrp="1"/>
          </p:cNvSpPr>
          <p:nvPr>
            <p:ph type="body" idx="1"/>
          </p:nvPr>
        </p:nvSpPr>
        <p:spPr>
          <a:xfrm rot="5400000">
            <a:off x="1799431" y="-596105"/>
            <a:ext cx="5811838" cy="77342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0" name="Shape 90"/>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1" name="Shape 91"/>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CA" sz="1200">
                <a:solidFill>
                  <a:srgbClr val="888888"/>
                </a:solidFill>
                <a:latin typeface="Calibri"/>
                <a:ea typeface="Calibri"/>
                <a:cs typeface="Calibri"/>
                <a:sym typeface="Calibri"/>
              </a:rPr>
              <a:pPr marL="0" marR="0" lvl="0" indent="0" algn="r" rtl="0">
                <a:spcBef>
                  <a:spcPts val="0"/>
                </a:spcBef>
                <a:buSzPct val="25000"/>
                <a:buNone/>
              </a:pPr>
              <a:t>‹#›</a:t>
            </a:fld>
            <a:endParaRPr lang="en-CA" sz="1200">
              <a:solidFill>
                <a:srgbClr val="888888"/>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body">
    <p:spTree>
      <p:nvGrpSpPr>
        <p:cNvPr id="1" name="Shape 92"/>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6_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normAutofit/>
          </a:bodyPr>
          <a:lstStyle>
            <a:lvl1pPr>
              <a:defRPr sz="4100">
                <a:latin typeface="Gadugi" pitchFamily="34" charset="0"/>
              </a:defRPr>
            </a:lvl1pPr>
          </a:lstStyle>
          <a:p>
            <a:r>
              <a:rPr lang="en-US" dirty="0" smtClean="0"/>
              <a:t>Click to edit Master title style</a:t>
            </a:r>
            <a:endParaRPr lang="en-CA" dirty="0"/>
          </a:p>
        </p:txBody>
      </p:sp>
      <p:sp>
        <p:nvSpPr>
          <p:cNvPr id="3" name="Date Placeholder 2"/>
          <p:cNvSpPr>
            <a:spLocks noGrp="1"/>
          </p:cNvSpPr>
          <p:nvPr>
            <p:ph type="dt" sz="half" idx="10"/>
          </p:nvPr>
        </p:nvSpPr>
        <p:spPr/>
        <p:txBody>
          <a:bodyPr/>
          <a:lstStyle/>
          <a:p>
            <a:fld id="{4CE0FFB8-BF31-465D-A857-98B1DC534F29}" type="datetimeFigureOut">
              <a:rPr lang="en-CA" smtClean="0"/>
              <a:pPr/>
              <a:t>2016-04-04</a:t>
            </a:fld>
            <a:endParaRPr lang="en-CA"/>
          </a:p>
        </p:txBody>
      </p:sp>
      <p:sp>
        <p:nvSpPr>
          <p:cNvPr id="4" name="Footer Placeholder 3"/>
          <p:cNvSpPr>
            <a:spLocks noGrp="1"/>
          </p:cNvSpPr>
          <p:nvPr>
            <p:ph type="ftr" sz="quarter" idx="11"/>
          </p:nvPr>
        </p:nvSpPr>
        <p:spPr/>
        <p:txBody>
          <a:bodyPr/>
          <a:lstStyle/>
          <a:p>
            <a:endParaRPr lang="en-CA"/>
          </a:p>
        </p:txBody>
      </p:sp>
      <p:sp>
        <p:nvSpPr>
          <p:cNvPr id="6" name="Rectangle 5"/>
          <p:cNvSpPr/>
          <p:nvPr userDrawn="1"/>
        </p:nvSpPr>
        <p:spPr>
          <a:xfrm>
            <a:off x="0" y="6121400"/>
            <a:ext cx="12192000" cy="736600"/>
          </a:xfrm>
          <a:prstGeom prst="rect">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hlinkClick r:id="" action="ppaction://noaction"/>
          </p:cNvPr>
          <p:cNvSpPr txBox="1"/>
          <p:nvPr userDrawn="1"/>
        </p:nvSpPr>
        <p:spPr>
          <a:xfrm>
            <a:off x="9678390" y="6165162"/>
            <a:ext cx="2056410" cy="646331"/>
          </a:xfrm>
          <a:prstGeom prst="rect">
            <a:avLst/>
          </a:prstGeom>
          <a:solidFill>
            <a:srgbClr val="0099CC"/>
          </a:solidFill>
        </p:spPr>
        <p:txBody>
          <a:bodyPr wrap="square" rtlCol="0">
            <a:spAutoFit/>
          </a:bodyPr>
          <a:lstStyle/>
          <a:p>
            <a:r>
              <a:rPr lang="en-CA" sz="3600" b="1" dirty="0" err="1" smtClean="0">
                <a:ln w="19050" cap="flat">
                  <a:solidFill>
                    <a:sysClr val="windowText" lastClr="000000"/>
                  </a:solidFill>
                  <a:round/>
                </a:ln>
                <a:solidFill>
                  <a:srgbClr val="DE5A00"/>
                </a:solidFill>
                <a:latin typeface="Gadugi" panose="020B0502040204020203" pitchFamily="34" charset="0"/>
              </a:rPr>
              <a:t>ReferMe</a:t>
            </a:r>
            <a:endParaRPr lang="en-CA" sz="1400" b="1" dirty="0">
              <a:ln w="19050" cap="flat">
                <a:solidFill>
                  <a:sysClr val="windowText" lastClr="000000"/>
                </a:solidFill>
                <a:round/>
              </a:ln>
              <a:solidFill>
                <a:srgbClr val="DE5A00"/>
              </a:solidFill>
              <a:latin typeface="Gadugi" panose="020B0502040204020203" pitchFamily="34" charset="0"/>
            </a:endParaRPr>
          </a:p>
        </p:txBody>
      </p:sp>
      <p:sp>
        <p:nvSpPr>
          <p:cNvPr id="16" name="Rounded Rectangle 15"/>
          <p:cNvSpPr/>
          <p:nvPr userDrawn="1"/>
        </p:nvSpPr>
        <p:spPr>
          <a:xfrm>
            <a:off x="10299700" y="304800"/>
            <a:ext cx="1447800" cy="1257300"/>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09906837"/>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CA"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CA"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65" r:id="rId3"/>
    <p:sldLayoutId id="2147483664" r:id="rId4"/>
    <p:sldLayoutId id="2147483661" r:id="rId5"/>
    <p:sldLayoutId id="2147483662" r:id="rId6"/>
    <p:sldLayoutId id="2147483663" r:id="rId7"/>
    <p:sldLayoutId id="2147483650" r:id="rId8"/>
    <p:sldLayoutId id="2147483651" r:id="rId9"/>
    <p:sldLayoutId id="2147483654" r:id="rId10"/>
    <p:sldLayoutId id="2147483655" r:id="rId11"/>
    <p:sldLayoutId id="2147483656" r:id="rId12"/>
    <p:sldLayoutId id="2147483657" r:id="rId13"/>
    <p:sldLayoutId id="2147483658" r:id="rId14"/>
    <p:sldLayoutId id="2147483659" r:id="rId15"/>
    <p:sldLayoutId id="2147483666" r:id="rId16"/>
  </p:sldLayoutIdLst>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comments" Target="../comments/comment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comments" Target="../comments/comment3.xml"/><Relationship Id="rId3" Type="http://schemas.openxmlformats.org/officeDocument/2006/relationships/image" Target="../media/image15.jpe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2.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8.jpeg"/><Relationship Id="rId11" Type="http://schemas.openxmlformats.org/officeDocument/2006/relationships/image" Target="../media/image14.png"/><Relationship Id="rId5" Type="http://schemas.openxmlformats.org/officeDocument/2006/relationships/image" Target="../media/image17.png"/><Relationship Id="rId10" Type="http://schemas.openxmlformats.org/officeDocument/2006/relationships/image" Target="../media/image13.jpeg"/><Relationship Id="rId4" Type="http://schemas.openxmlformats.org/officeDocument/2006/relationships/image" Target="../media/image16.jpeg"/><Relationship Id="rId9" Type="http://schemas.openxmlformats.org/officeDocument/2006/relationships/image" Target="../media/image21.jpeg"/></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22.png"/><Relationship Id="rId7" Type="http://schemas.openxmlformats.org/officeDocument/2006/relationships/image" Target="../media/image12.png"/><Relationship Id="rId12"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19.png"/><Relationship Id="rId5" Type="http://schemas.openxmlformats.org/officeDocument/2006/relationships/image" Target="../media/image3.jpeg"/><Relationship Id="rId10" Type="http://schemas.openxmlformats.org/officeDocument/2006/relationships/image" Target="../media/image18.jpeg"/><Relationship Id="rId4" Type="http://schemas.openxmlformats.org/officeDocument/2006/relationships/image" Target="../media/image23.pn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3.jpeg"/><Relationship Id="rId7" Type="http://schemas.openxmlformats.org/officeDocument/2006/relationships/image" Target="../media/image12.png"/><Relationship Id="rId12"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19.png"/><Relationship Id="rId5" Type="http://schemas.openxmlformats.org/officeDocument/2006/relationships/image" Target="../media/image21.jpeg"/><Relationship Id="rId10" Type="http://schemas.openxmlformats.org/officeDocument/2006/relationships/image" Target="../media/image18.jpeg"/><Relationship Id="rId4" Type="http://schemas.openxmlformats.org/officeDocument/2006/relationships/image" Target="../media/image27.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comments" Target="../comments/comment4.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jpe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jpeg"/><Relationship Id="rId10" Type="http://schemas.openxmlformats.org/officeDocument/2006/relationships/image" Target="../media/image25.png"/><Relationship Id="rId4" Type="http://schemas.openxmlformats.org/officeDocument/2006/relationships/image" Target="../media/image44.jpeg"/><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comments" Target="../comments/comment5.xml"/><Relationship Id="rId3" Type="http://schemas.openxmlformats.org/officeDocument/2006/relationships/image" Target="../media/image49.jpeg"/><Relationship Id="rId7" Type="http://schemas.openxmlformats.org/officeDocument/2006/relationships/image" Target="../media/image53.png"/><Relationship Id="rId12"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57.jpeg"/><Relationship Id="rId5" Type="http://schemas.openxmlformats.org/officeDocument/2006/relationships/image" Target="../media/image51.png"/><Relationship Id="rId10" Type="http://schemas.openxmlformats.org/officeDocument/2006/relationships/image" Target="../media/image56.jpeg"/><Relationship Id="rId4" Type="http://schemas.openxmlformats.org/officeDocument/2006/relationships/image" Target="../media/image50.png"/><Relationship Id="rId9"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omments" Target="../comments/comment6.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comments" Target="../comments/comment7.xml"/><Relationship Id="rId4" Type="http://schemas.openxmlformats.org/officeDocument/2006/relationships/image" Target="../media/image60.jpe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comments" Target="../comments/comment8.xml"/><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comments" Target="../comments/comment9.xml"/><Relationship Id="rId5" Type="http://schemas.openxmlformats.org/officeDocument/2006/relationships/image" Target="../media/image30.pn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66.jpeg"/></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72.jpeg"/><Relationship Id="rId4" Type="http://schemas.openxmlformats.org/officeDocument/2006/relationships/image" Target="../media/image71.jpeg"/></Relationships>
</file>

<file path=ppt/slides/_rels/slide3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jpeg"/><Relationship Id="rId7" Type="http://schemas.openxmlformats.org/officeDocument/2006/relationships/image" Target="../media/image74.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31.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13.jpeg"/><Relationship Id="rId7" Type="http://schemas.openxmlformats.org/officeDocument/2006/relationships/image" Target="../media/image73.jpe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75.jpeg"/><Relationship Id="rId5" Type="http://schemas.openxmlformats.org/officeDocument/2006/relationships/image" Target="../media/image71.jpeg"/><Relationship Id="rId10" Type="http://schemas.openxmlformats.org/officeDocument/2006/relationships/image" Target="../media/image42.jpeg"/><Relationship Id="rId4" Type="http://schemas.openxmlformats.org/officeDocument/2006/relationships/image" Target="../media/image14.png"/><Relationship Id="rId9" Type="http://schemas.openxmlformats.org/officeDocument/2006/relationships/image" Target="../media/image41.png"/></Relationships>
</file>

<file path=ppt/slides/_rels/slide32.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jpeg"/><Relationship Id="rId3" Type="http://schemas.openxmlformats.org/officeDocument/2006/relationships/image" Target="../media/image76.png"/><Relationship Id="rId7" Type="http://schemas.openxmlformats.org/officeDocument/2006/relationships/image" Target="../media/image80.jpeg"/><Relationship Id="rId12" Type="http://schemas.openxmlformats.org/officeDocument/2006/relationships/image" Target="../media/image85.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9.jpeg"/><Relationship Id="rId11" Type="http://schemas.openxmlformats.org/officeDocument/2006/relationships/image" Target="../media/image84.png"/><Relationship Id="rId5" Type="http://schemas.openxmlformats.org/officeDocument/2006/relationships/image" Target="../media/image78.jpeg"/><Relationship Id="rId15" Type="http://schemas.openxmlformats.org/officeDocument/2006/relationships/image" Target="../media/image25.png"/><Relationship Id="rId10" Type="http://schemas.openxmlformats.org/officeDocument/2006/relationships/image" Target="../media/image83.jpeg"/><Relationship Id="rId4" Type="http://schemas.openxmlformats.org/officeDocument/2006/relationships/image" Target="../media/image77.jpeg"/><Relationship Id="rId9" Type="http://schemas.openxmlformats.org/officeDocument/2006/relationships/image" Target="../media/image82.jpeg"/><Relationship Id="rId14" Type="http://schemas.openxmlformats.org/officeDocument/2006/relationships/image" Target="../media/image87.png"/></Relationships>
</file>

<file path=ppt/slides/_rels/slide3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91.jpeg"/><Relationship Id="rId4" Type="http://schemas.openxmlformats.org/officeDocument/2006/relationships/image" Target="../media/image90.jpeg"/></Relationships>
</file>

<file path=ppt/slides/_rels/slide36.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3.jpeg"/><Relationship Id="rId7" Type="http://schemas.openxmlformats.org/officeDocument/2006/relationships/image" Target="../media/image93.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91.jpeg"/><Relationship Id="rId5" Type="http://schemas.openxmlformats.org/officeDocument/2006/relationships/image" Target="../media/image92.jpeg"/><Relationship Id="rId4" Type="http://schemas.openxmlformats.org/officeDocument/2006/relationships/image" Target="../media/image90.jpeg"/><Relationship Id="rId9" Type="http://schemas.openxmlformats.org/officeDocument/2006/relationships/image" Target="../media/image25.png"/></Relationships>
</file>

<file path=ppt/slides/_rels/slide37.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99.jpeg"/><Relationship Id="rId3" Type="http://schemas.openxmlformats.org/officeDocument/2006/relationships/image" Target="../media/image13.jpeg"/><Relationship Id="rId7" Type="http://schemas.openxmlformats.org/officeDocument/2006/relationships/image" Target="../media/image73.jpeg"/><Relationship Id="rId12" Type="http://schemas.openxmlformats.org/officeDocument/2006/relationships/image" Target="../media/image98.jpe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75.jpeg"/><Relationship Id="rId11" Type="http://schemas.openxmlformats.org/officeDocument/2006/relationships/image" Target="../media/image97.jpeg"/><Relationship Id="rId5" Type="http://schemas.openxmlformats.org/officeDocument/2006/relationships/image" Target="../media/image71.jpeg"/><Relationship Id="rId15" Type="http://schemas.openxmlformats.org/officeDocument/2006/relationships/image" Target="../media/image42.jpeg"/><Relationship Id="rId10" Type="http://schemas.openxmlformats.org/officeDocument/2006/relationships/image" Target="../media/image96.jpeg"/><Relationship Id="rId4" Type="http://schemas.openxmlformats.org/officeDocument/2006/relationships/image" Target="../media/image14.png"/><Relationship Id="rId9" Type="http://schemas.openxmlformats.org/officeDocument/2006/relationships/image" Target="../media/image95.jpeg"/><Relationship Id="rId1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01.png"/></Relationships>
</file>

<file path=ppt/slides/_rels/slide3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03.jpeg"/></Relationships>
</file>

<file path=ppt/slides/_rels/slide4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06.png"/><Relationship Id="rId4" Type="http://schemas.openxmlformats.org/officeDocument/2006/relationships/image" Target="../media/image105.jpeg"/></Relationships>
</file>

<file path=ppt/slides/_rels/slide41.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98.jpeg"/><Relationship Id="rId3" Type="http://schemas.openxmlformats.org/officeDocument/2006/relationships/image" Target="../media/image13.jpeg"/><Relationship Id="rId7" Type="http://schemas.openxmlformats.org/officeDocument/2006/relationships/image" Target="../media/image73.jpeg"/><Relationship Id="rId12" Type="http://schemas.openxmlformats.org/officeDocument/2006/relationships/image" Target="../media/image97.jpeg"/><Relationship Id="rId17" Type="http://schemas.openxmlformats.org/officeDocument/2006/relationships/image" Target="../media/image101.png"/><Relationship Id="rId2" Type="http://schemas.openxmlformats.org/officeDocument/2006/relationships/notesSlide" Target="../notesSlides/notesSlide40.xml"/><Relationship Id="rId16" Type="http://schemas.openxmlformats.org/officeDocument/2006/relationships/image" Target="../media/image107.jpeg"/><Relationship Id="rId1" Type="http://schemas.openxmlformats.org/officeDocument/2006/relationships/slideLayout" Target="../slideLayouts/slideLayout5.xml"/><Relationship Id="rId6" Type="http://schemas.openxmlformats.org/officeDocument/2006/relationships/image" Target="../media/image75.jpeg"/><Relationship Id="rId11" Type="http://schemas.openxmlformats.org/officeDocument/2006/relationships/image" Target="../media/image95.jpeg"/><Relationship Id="rId5" Type="http://schemas.openxmlformats.org/officeDocument/2006/relationships/image" Target="../media/image71.jpeg"/><Relationship Id="rId15" Type="http://schemas.openxmlformats.org/officeDocument/2006/relationships/image" Target="../media/image42.jpeg"/><Relationship Id="rId10" Type="http://schemas.openxmlformats.org/officeDocument/2006/relationships/image" Target="../media/image99.jpeg"/><Relationship Id="rId4" Type="http://schemas.openxmlformats.org/officeDocument/2006/relationships/image" Target="../media/image14.png"/><Relationship Id="rId9" Type="http://schemas.openxmlformats.org/officeDocument/2006/relationships/image" Target="../media/image96.jpeg"/><Relationship Id="rId1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9.png"/></Relationships>
</file>

<file path=ppt/slides/_rels/slide43.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11.png"/></Relationships>
</file>

<file path=ppt/slides/_rels/slide44.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82.jpeg"/><Relationship Id="rId3" Type="http://schemas.openxmlformats.org/officeDocument/2006/relationships/image" Target="../media/image81.png"/><Relationship Id="rId7" Type="http://schemas.openxmlformats.org/officeDocument/2006/relationships/image" Target="../media/image110.png"/><Relationship Id="rId12" Type="http://schemas.openxmlformats.org/officeDocument/2006/relationships/image" Target="../media/image80.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image" Target="../media/image79.jpeg"/><Relationship Id="rId5" Type="http://schemas.openxmlformats.org/officeDocument/2006/relationships/image" Target="../media/image86.jpeg"/><Relationship Id="rId15" Type="http://schemas.openxmlformats.org/officeDocument/2006/relationships/image" Target="../media/image11.png"/><Relationship Id="rId10" Type="http://schemas.openxmlformats.org/officeDocument/2006/relationships/image" Target="../media/image109.png"/><Relationship Id="rId4" Type="http://schemas.openxmlformats.org/officeDocument/2006/relationships/image" Target="../media/image77.jpeg"/><Relationship Id="rId9" Type="http://schemas.openxmlformats.org/officeDocument/2006/relationships/image" Target="../media/image108.png"/><Relationship Id="rId14" Type="http://schemas.openxmlformats.org/officeDocument/2006/relationships/image" Target="../media/image78.jpeg"/></Relationships>
</file>

<file path=ppt/slides/_rels/slide45.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110.png"/><Relationship Id="rId12" Type="http://schemas.openxmlformats.org/officeDocument/2006/relationships/image" Target="../media/image80.jpeg"/><Relationship Id="rId2" Type="http://schemas.openxmlformats.org/officeDocument/2006/relationships/notesSlide" Target="../notesSlides/notesSlide44.xml"/><Relationship Id="rId16"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79.jpeg"/><Relationship Id="rId5" Type="http://schemas.openxmlformats.org/officeDocument/2006/relationships/image" Target="../media/image87.png"/><Relationship Id="rId15" Type="http://schemas.openxmlformats.org/officeDocument/2006/relationships/image" Target="../media/image23.png"/><Relationship Id="rId10" Type="http://schemas.openxmlformats.org/officeDocument/2006/relationships/image" Target="../media/image109.png"/><Relationship Id="rId4" Type="http://schemas.openxmlformats.org/officeDocument/2006/relationships/image" Target="../media/image86.jpeg"/><Relationship Id="rId9" Type="http://schemas.openxmlformats.org/officeDocument/2006/relationships/image" Target="../media/image108.png"/><Relationship Id="rId14" Type="http://schemas.openxmlformats.org/officeDocument/2006/relationships/image" Target="../media/image78.jpeg"/></Relationships>
</file>

<file path=ppt/slides/_rels/slide46.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95.jpeg"/><Relationship Id="rId18" Type="http://schemas.openxmlformats.org/officeDocument/2006/relationships/image" Target="../media/image41.png"/><Relationship Id="rId3" Type="http://schemas.openxmlformats.org/officeDocument/2006/relationships/image" Target="../media/image13.jpeg"/><Relationship Id="rId7" Type="http://schemas.openxmlformats.org/officeDocument/2006/relationships/image" Target="../media/image73.jpeg"/><Relationship Id="rId12" Type="http://schemas.openxmlformats.org/officeDocument/2006/relationships/image" Target="../media/image101.png"/><Relationship Id="rId17" Type="http://schemas.openxmlformats.org/officeDocument/2006/relationships/image" Target="../media/image111.png"/><Relationship Id="rId2" Type="http://schemas.openxmlformats.org/officeDocument/2006/relationships/notesSlide" Target="../notesSlides/notesSlide45.xml"/><Relationship Id="rId16" Type="http://schemas.openxmlformats.org/officeDocument/2006/relationships/image" Target="../media/image110.png"/><Relationship Id="rId1" Type="http://schemas.openxmlformats.org/officeDocument/2006/relationships/slideLayout" Target="../slideLayouts/slideLayout5.xml"/><Relationship Id="rId6" Type="http://schemas.openxmlformats.org/officeDocument/2006/relationships/image" Target="../media/image75.jpeg"/><Relationship Id="rId11" Type="http://schemas.openxmlformats.org/officeDocument/2006/relationships/image" Target="../media/image107.jpeg"/><Relationship Id="rId5" Type="http://schemas.openxmlformats.org/officeDocument/2006/relationships/image" Target="../media/image71.jpeg"/><Relationship Id="rId15" Type="http://schemas.openxmlformats.org/officeDocument/2006/relationships/image" Target="../media/image98.jpeg"/><Relationship Id="rId10" Type="http://schemas.openxmlformats.org/officeDocument/2006/relationships/image" Target="../media/image99.jpeg"/><Relationship Id="rId19" Type="http://schemas.openxmlformats.org/officeDocument/2006/relationships/image" Target="../media/image42.jpeg"/><Relationship Id="rId4" Type="http://schemas.openxmlformats.org/officeDocument/2006/relationships/image" Target="../media/image14.png"/><Relationship Id="rId9" Type="http://schemas.openxmlformats.org/officeDocument/2006/relationships/image" Target="../media/image96.jpeg"/><Relationship Id="rId14" Type="http://schemas.openxmlformats.org/officeDocument/2006/relationships/image" Target="../media/image97.jpeg"/></Relationships>
</file>

<file path=ppt/slides/_rels/slide47.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jpeg"/><Relationship Id="rId4" Type="http://schemas.openxmlformats.org/officeDocument/2006/relationships/image" Target="../media/image113.jpe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49.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113.jpeg"/><Relationship Id="rId18" Type="http://schemas.openxmlformats.org/officeDocument/2006/relationships/image" Target="../media/image101.png"/><Relationship Id="rId3" Type="http://schemas.openxmlformats.org/officeDocument/2006/relationships/image" Target="../media/image13.jpeg"/><Relationship Id="rId21" Type="http://schemas.openxmlformats.org/officeDocument/2006/relationships/image" Target="../media/image98.jpeg"/><Relationship Id="rId7" Type="http://schemas.openxmlformats.org/officeDocument/2006/relationships/image" Target="../media/image73.jpeg"/><Relationship Id="rId12" Type="http://schemas.openxmlformats.org/officeDocument/2006/relationships/image" Target="../media/image115.png"/><Relationship Id="rId17" Type="http://schemas.openxmlformats.org/officeDocument/2006/relationships/image" Target="../media/image120.jpeg"/><Relationship Id="rId25" Type="http://schemas.openxmlformats.org/officeDocument/2006/relationships/image" Target="../media/image42.jpeg"/><Relationship Id="rId2" Type="http://schemas.openxmlformats.org/officeDocument/2006/relationships/notesSlide" Target="../notesSlides/notesSlide48.xml"/><Relationship Id="rId16" Type="http://schemas.openxmlformats.org/officeDocument/2006/relationships/image" Target="../media/image119.jpeg"/><Relationship Id="rId20" Type="http://schemas.openxmlformats.org/officeDocument/2006/relationships/image" Target="../media/image97.jpeg"/><Relationship Id="rId1" Type="http://schemas.openxmlformats.org/officeDocument/2006/relationships/slideLayout" Target="../slideLayouts/slideLayout5.xml"/><Relationship Id="rId6" Type="http://schemas.openxmlformats.org/officeDocument/2006/relationships/image" Target="../media/image75.jpeg"/><Relationship Id="rId11" Type="http://schemas.openxmlformats.org/officeDocument/2006/relationships/image" Target="../media/image117.png"/><Relationship Id="rId24" Type="http://schemas.openxmlformats.org/officeDocument/2006/relationships/image" Target="../media/image41.png"/><Relationship Id="rId5" Type="http://schemas.openxmlformats.org/officeDocument/2006/relationships/image" Target="../media/image71.jpeg"/><Relationship Id="rId15" Type="http://schemas.openxmlformats.org/officeDocument/2006/relationships/image" Target="../media/image107.jpeg"/><Relationship Id="rId23" Type="http://schemas.openxmlformats.org/officeDocument/2006/relationships/image" Target="../media/image111.png"/><Relationship Id="rId10" Type="http://schemas.openxmlformats.org/officeDocument/2006/relationships/image" Target="../media/image99.jpeg"/><Relationship Id="rId19" Type="http://schemas.openxmlformats.org/officeDocument/2006/relationships/image" Target="../media/image95.jpeg"/><Relationship Id="rId4" Type="http://schemas.openxmlformats.org/officeDocument/2006/relationships/image" Target="../media/image14.png"/><Relationship Id="rId9" Type="http://schemas.openxmlformats.org/officeDocument/2006/relationships/image" Target="../media/image96.jpeg"/><Relationship Id="rId14" Type="http://schemas.openxmlformats.org/officeDocument/2006/relationships/image" Target="../media/image118.jpeg"/><Relationship Id="rId22" Type="http://schemas.openxmlformats.org/officeDocument/2006/relationships/image" Target="../media/image110.png"/></Relationships>
</file>

<file path=ppt/slides/_rels/slide5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5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5.xml"/><Relationship Id="rId1" Type="http://schemas.openxmlformats.org/officeDocument/2006/relationships/slideLayout" Target="../slideLayouts/slideLayout16.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5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6.xml"/><Relationship Id="rId1" Type="http://schemas.openxmlformats.org/officeDocument/2006/relationships/slideLayout" Target="../slideLayouts/slideLayout16.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6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133.png"/><Relationship Id="rId4" Type="http://schemas.openxmlformats.org/officeDocument/2006/relationships/image" Target="../media/image132.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hyperlink" Target="http://rew.ca/" TargetMode="External"/><Relationship Id="rId3" Type="http://schemas.openxmlformats.org/officeDocument/2006/relationships/hyperlink" Target="http://rankmyagent.com/" TargetMode="External"/><Relationship Id="rId7" Type="http://schemas.openxmlformats.org/officeDocument/2006/relationships/hyperlink" Target="http://buzzbuzzhome.com/"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hyperlink" Target="http://zoocasa.com/" TargetMode="External"/><Relationship Id="rId5" Type="http://schemas.openxmlformats.org/officeDocument/2006/relationships/hyperlink" Target="http://angieslist.com/" TargetMode="External"/><Relationship Id="rId4" Type="http://schemas.openxmlformats.org/officeDocument/2006/relationships/hyperlink" Target="http://realtor.ca/"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hyperlink" Target="http://spacelist.ca/" TargetMode="External"/><Relationship Id="rId2" Type="http://schemas.openxmlformats.org/officeDocument/2006/relationships/notesSlide" Target="../notesSlides/notesSlide69.xml"/><Relationship Id="rId1" Type="http://schemas.openxmlformats.org/officeDocument/2006/relationships/slideLayout" Target="../slideLayouts/slideLayout8.xml"/><Relationship Id="rId4" Type="http://schemas.openxmlformats.org/officeDocument/2006/relationships/hyperlink" Target="http://zomato.com/"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ratemyagent.com.au/" TargetMode="External"/><Relationship Id="rId2" Type="http://schemas.openxmlformats.org/officeDocument/2006/relationships/notesSlide" Target="../notesSlides/notesSlide70.xml"/><Relationship Id="rId1" Type="http://schemas.openxmlformats.org/officeDocument/2006/relationships/slideLayout" Target="../slideLayouts/slideLayout8.xml"/><Relationship Id="rId4" Type="http://schemas.openxmlformats.org/officeDocument/2006/relationships/hyperlink" Target="http://realtor.ca/"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134.png"/><Relationship Id="rId7" Type="http://schemas.openxmlformats.org/officeDocument/2006/relationships/image" Target="../media/image136.png"/><Relationship Id="rId2" Type="http://schemas.openxmlformats.org/officeDocument/2006/relationships/notesSlide" Target="../notesSlides/notesSlide71.xml"/><Relationship Id="rId1" Type="http://schemas.openxmlformats.org/officeDocument/2006/relationships/slideLayout" Target="../slideLayouts/slideLayout3.xml"/><Relationship Id="rId6" Type="http://schemas.openxmlformats.org/officeDocument/2006/relationships/image" Target="../media/image135.png"/><Relationship Id="rId5" Type="http://schemas.openxmlformats.org/officeDocument/2006/relationships/image" Target="../media/image38.png"/><Relationship Id="rId4" Type="http://schemas.openxmlformats.org/officeDocument/2006/relationships/image" Target="../media/image32.png"/></Relationships>
</file>

<file path=ppt/slides/_rels/slide77.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38.png"/><Relationship Id="rId7" Type="http://schemas.openxmlformats.org/officeDocument/2006/relationships/image" Target="../media/image138.png"/><Relationship Id="rId2" Type="http://schemas.openxmlformats.org/officeDocument/2006/relationships/notesSlide" Target="../notesSlides/notesSlide72.xml"/><Relationship Id="rId1" Type="http://schemas.openxmlformats.org/officeDocument/2006/relationships/slideLayout" Target="../slideLayouts/slideLayout3.xml"/><Relationship Id="rId6" Type="http://schemas.openxmlformats.org/officeDocument/2006/relationships/image" Target="../media/image137.png"/><Relationship Id="rId5" Type="http://schemas.openxmlformats.org/officeDocument/2006/relationships/image" Target="../media/image32.png"/><Relationship Id="rId4" Type="http://schemas.openxmlformats.org/officeDocument/2006/relationships/image" Target="../media/image134.png"/><Relationship Id="rId9" Type="http://schemas.openxmlformats.org/officeDocument/2006/relationships/image" Target="../media/image1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018760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9" name="Shape 102"/>
          <p:cNvSpPr txBox="1"/>
          <p:nvPr/>
        </p:nvSpPr>
        <p:spPr>
          <a:xfrm>
            <a:off x="3737429" y="1623375"/>
            <a:ext cx="4717143" cy="1214459"/>
          </a:xfrm>
          <a:prstGeom prst="rect">
            <a:avLst/>
          </a:prstGeom>
          <a:noFill/>
          <a:ln>
            <a:noFill/>
          </a:ln>
        </p:spPr>
        <p:txBody>
          <a:bodyPr lIns="91425" tIns="45700" rIns="91425" bIns="45700" anchor="b" anchorCtr="0">
            <a:noAutofit/>
          </a:bodyPr>
          <a:lstStyle/>
          <a:p>
            <a:pPr marL="0" marR="0" lvl="0" indent="0" algn="ctr" rtl="0">
              <a:lnSpc>
                <a:spcPct val="90000"/>
              </a:lnSpc>
              <a:spcBef>
                <a:spcPts val="0"/>
              </a:spcBef>
              <a:buClr>
                <a:srgbClr val="DE5A00"/>
              </a:buClr>
              <a:buSzPct val="25000"/>
              <a:buFont typeface="Arial"/>
              <a:buNone/>
            </a:pPr>
            <a:r>
              <a:rPr lang="en-CA" sz="9600" b="1" dirty="0">
                <a:solidFill>
                  <a:srgbClr val="FF5B09"/>
                </a:solidFill>
                <a:latin typeface="Corbel" panose="020B0503020204020204" pitchFamily="34" charset="0"/>
              </a:rPr>
              <a:t>ReferMe</a:t>
            </a:r>
          </a:p>
        </p:txBody>
      </p:sp>
      <p:pic>
        <p:nvPicPr>
          <p:cNvPr id="8" name="Shape 106"/>
          <p:cNvPicPr preferRelativeResize="0"/>
          <p:nvPr/>
        </p:nvPicPr>
        <p:blipFill rotWithShape="1">
          <a:blip r:embed="rId3">
            <a:alphaModFix/>
          </a:blip>
          <a:srcRect/>
          <a:stretch/>
        </p:blipFill>
        <p:spPr>
          <a:xfrm>
            <a:off x="595086" y="327124"/>
            <a:ext cx="910770" cy="1241560"/>
          </a:xfrm>
          <a:prstGeom prst="rect">
            <a:avLst/>
          </a:prstGeom>
          <a:noFill/>
          <a:ln>
            <a:noFill/>
          </a:ln>
        </p:spPr>
      </p:pic>
      <p:sp>
        <p:nvSpPr>
          <p:cNvPr id="5" name="Down Ribbon 4"/>
          <p:cNvSpPr/>
          <p:nvPr/>
        </p:nvSpPr>
        <p:spPr>
          <a:xfrm>
            <a:off x="1031377" y="2342978"/>
            <a:ext cx="10129246" cy="1022522"/>
          </a:xfrm>
          <a:prstGeom prst="ribbon">
            <a:avLst>
              <a:gd name="adj1" fmla="val 33333"/>
              <a:gd name="adj2" fmla="val 75000"/>
            </a:avLst>
          </a:prstGeom>
          <a:solidFill>
            <a:srgbClr val="5B9BD5">
              <a:alpha val="83137"/>
            </a:srgbClr>
          </a:solidFill>
          <a:ln w="25400">
            <a:solidFill>
              <a:srgbClr val="002060"/>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CA"/>
          </a:p>
        </p:txBody>
      </p:sp>
      <p:sp>
        <p:nvSpPr>
          <p:cNvPr id="6" name="Rectangle 5"/>
          <p:cNvSpPr/>
          <p:nvPr/>
        </p:nvSpPr>
        <p:spPr>
          <a:xfrm>
            <a:off x="3668215" y="2719381"/>
            <a:ext cx="4830169" cy="584775"/>
          </a:xfrm>
          <a:prstGeom prst="rect">
            <a:avLst/>
          </a:prstGeom>
          <a:noFill/>
        </p:spPr>
        <p:txBody>
          <a:bodyPr wrap="none" lIns="91440" tIns="45720" rIns="91440" bIns="45720">
            <a:spAutoFit/>
          </a:bodyPr>
          <a:lstStyle/>
          <a:p>
            <a:pPr algn="ctr"/>
            <a:r>
              <a:rPr lang="en-US" sz="3200" cap="none" spc="0" dirty="0" smtClean="0">
                <a:ln w="0"/>
                <a:solidFill>
                  <a:srgbClr val="002060"/>
                </a:solidFill>
                <a:effectLst>
                  <a:outerShdw blurRad="38100" dist="19050" dir="2700000" algn="tl" rotWithShape="0">
                    <a:schemeClr val="dk1">
                      <a:alpha val="40000"/>
                    </a:schemeClr>
                  </a:outerShdw>
                </a:effectLst>
                <a:latin typeface="Maiandra GD" panose="020E0502030308020204" pitchFamily="34" charset="0"/>
              </a:rPr>
              <a:t>Trust the people you trust</a:t>
            </a:r>
            <a:endParaRPr lang="en-US" sz="3200" cap="none" spc="0" dirty="0">
              <a:ln w="0"/>
              <a:solidFill>
                <a:srgbClr val="002060"/>
              </a:solidFill>
              <a:effectLst>
                <a:outerShdw blurRad="38100" dist="19050" dir="2700000" algn="tl" rotWithShape="0">
                  <a:schemeClr val="dk1">
                    <a:alpha val="40000"/>
                  </a:schemeClr>
                </a:outerShdw>
              </a:effectLst>
              <a:latin typeface="Maiandra GD" panose="020E0502030308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grpSp>
        <p:nvGrpSpPr>
          <p:cNvPr id="23" name="Group 22"/>
          <p:cNvGrpSpPr/>
          <p:nvPr/>
        </p:nvGrpSpPr>
        <p:grpSpPr>
          <a:xfrm>
            <a:off x="979255" y="1467314"/>
            <a:ext cx="5420781" cy="1830350"/>
            <a:chOff x="6357853" y="2837271"/>
            <a:chExt cx="5420781" cy="1830350"/>
          </a:xfrm>
        </p:grpSpPr>
        <p:pic>
          <p:nvPicPr>
            <p:cNvPr id="24" name="Shape 118"/>
            <p:cNvPicPr preferRelativeResize="0"/>
            <p:nvPr/>
          </p:nvPicPr>
          <p:blipFill rotWithShape="1">
            <a:blip r:embed="rId3">
              <a:alphaModFix/>
            </a:blip>
            <a:srcRect/>
            <a:stretch/>
          </p:blipFill>
          <p:spPr>
            <a:xfrm>
              <a:off x="6357853" y="3060198"/>
              <a:ext cx="1607450" cy="1607423"/>
            </a:xfrm>
            <a:prstGeom prst="rect">
              <a:avLst/>
            </a:prstGeom>
            <a:noFill/>
            <a:ln>
              <a:noFill/>
            </a:ln>
          </p:spPr>
        </p:pic>
        <p:sp>
          <p:nvSpPr>
            <p:cNvPr id="25" name="Shape 119"/>
            <p:cNvSpPr txBox="1"/>
            <p:nvPr/>
          </p:nvSpPr>
          <p:spPr>
            <a:xfrm>
              <a:off x="8347534" y="2837271"/>
              <a:ext cx="3431100" cy="1830000"/>
            </a:xfrm>
            <a:prstGeom prst="rect">
              <a:avLst/>
            </a:prstGeom>
            <a:noFill/>
            <a:ln>
              <a:noFill/>
            </a:ln>
          </p:spPr>
          <p:txBody>
            <a:bodyPr lIns="91425" tIns="91425" rIns="91425" bIns="91425" anchor="t" anchorCtr="0">
              <a:noAutofit/>
            </a:bodyPr>
            <a:lstStyle/>
            <a:p>
              <a:pPr marL="0" marR="0" lvl="0" indent="0" algn="l" rtl="0">
                <a:lnSpc>
                  <a:spcPct val="120000"/>
                </a:lnSpc>
                <a:spcBef>
                  <a:spcPts val="0"/>
                </a:spcBef>
                <a:buClr>
                  <a:schemeClr val="dk1"/>
                </a:buClr>
                <a:buSzPct val="25000"/>
                <a:buFont typeface="Arial"/>
                <a:buNone/>
              </a:pPr>
              <a:r>
                <a:rPr lang="en-CA" sz="3000" b="1" dirty="0">
                  <a:solidFill>
                    <a:schemeClr val="dk1"/>
                  </a:solidFill>
                  <a:latin typeface="Calibri"/>
                  <a:ea typeface="Calibri"/>
                  <a:cs typeface="Calibri"/>
                  <a:sym typeface="Calibri"/>
                </a:rPr>
                <a:t>Hanna </a:t>
              </a:r>
              <a:r>
                <a:rPr lang="en-CA" sz="3000" b="1" dirty="0" err="1">
                  <a:solidFill>
                    <a:schemeClr val="dk1"/>
                  </a:solidFill>
                  <a:latin typeface="Calibri"/>
                  <a:ea typeface="Calibri"/>
                  <a:cs typeface="Calibri"/>
                  <a:sym typeface="Calibri"/>
                </a:rPr>
                <a:t>Yanglou</a:t>
              </a:r>
              <a:r>
                <a:rPr lang="en-CA" sz="3000" dirty="0">
                  <a:solidFill>
                    <a:schemeClr val="dk1"/>
                  </a:solidFill>
                  <a:latin typeface="Calibri"/>
                  <a:ea typeface="Calibri"/>
                  <a:cs typeface="Calibri"/>
                  <a:sym typeface="Calibri"/>
                </a:rPr>
                <a:t>: </a:t>
              </a:r>
              <a:r>
                <a:rPr lang="en-CA" sz="2800" dirty="0">
                  <a:solidFill>
                    <a:schemeClr val="dk1"/>
                  </a:solidFill>
                  <a:latin typeface="Calibri"/>
                  <a:ea typeface="Calibri"/>
                  <a:cs typeface="Calibri"/>
                  <a:sym typeface="Calibri"/>
                </a:rPr>
                <a:t>Engineer, Sales</a:t>
              </a:r>
              <a:endParaRPr lang="en-CA" sz="3000" dirty="0">
                <a:solidFill>
                  <a:schemeClr val="dk1"/>
                </a:solidFill>
                <a:latin typeface="Calibri"/>
                <a:ea typeface="Calibri"/>
                <a:cs typeface="Calibri"/>
                <a:sym typeface="Calibri"/>
              </a:endParaRPr>
            </a:p>
          </p:txBody>
        </p:sp>
      </p:grpSp>
      <p:sp>
        <p:nvSpPr>
          <p:cNvPr id="122" name="Shape 122"/>
          <p:cNvSpPr txBox="1"/>
          <p:nvPr/>
        </p:nvSpPr>
        <p:spPr>
          <a:xfrm>
            <a:off x="8352191" y="4057898"/>
            <a:ext cx="3587998" cy="1830000"/>
          </a:xfrm>
          <a:prstGeom prst="rect">
            <a:avLst/>
          </a:prstGeom>
          <a:noFill/>
          <a:ln>
            <a:noFill/>
          </a:ln>
        </p:spPr>
        <p:txBody>
          <a:bodyPr lIns="91425" tIns="91425" rIns="91425" bIns="91425" anchor="t" anchorCtr="0">
            <a:noAutofit/>
          </a:bodyPr>
          <a:lstStyle/>
          <a:p>
            <a:pPr marL="0" marR="0" lvl="0" indent="0" algn="l" rtl="0">
              <a:lnSpc>
                <a:spcPct val="120000"/>
              </a:lnSpc>
              <a:spcBef>
                <a:spcPts val="0"/>
              </a:spcBef>
              <a:spcAft>
                <a:spcPts val="0"/>
              </a:spcAft>
              <a:buClr>
                <a:schemeClr val="dk1"/>
              </a:buClr>
              <a:buSzPct val="25000"/>
              <a:buFont typeface="Calibri"/>
              <a:buNone/>
            </a:pPr>
            <a:r>
              <a:rPr lang="en-CA" sz="3000" b="1" dirty="0">
                <a:solidFill>
                  <a:schemeClr val="dk1"/>
                </a:solidFill>
                <a:latin typeface="Calibri"/>
                <a:ea typeface="Calibri"/>
                <a:cs typeface="Calibri"/>
                <a:sym typeface="Calibri"/>
              </a:rPr>
              <a:t>Trent Anderson</a:t>
            </a:r>
            <a:r>
              <a:rPr lang="en-CA" sz="3000" dirty="0">
                <a:solidFill>
                  <a:schemeClr val="dk1"/>
                </a:solidFill>
                <a:latin typeface="Calibri"/>
                <a:ea typeface="Calibri"/>
                <a:cs typeface="Calibri"/>
                <a:sym typeface="Calibri"/>
              </a:rPr>
              <a:t>: </a:t>
            </a:r>
          </a:p>
          <a:p>
            <a:pPr marL="0" marR="0" lvl="0" indent="0" algn="l" rtl="0">
              <a:spcBef>
                <a:spcPts val="0"/>
              </a:spcBef>
              <a:spcAft>
                <a:spcPts val="0"/>
              </a:spcAft>
              <a:buClr>
                <a:schemeClr val="dk1"/>
              </a:buClr>
              <a:buSzPct val="25000"/>
              <a:buFont typeface="Calibri"/>
              <a:buNone/>
            </a:pPr>
            <a:r>
              <a:rPr lang="en-CA" sz="2800" dirty="0">
                <a:solidFill>
                  <a:schemeClr val="dk1"/>
                </a:solidFill>
                <a:latin typeface="Calibri"/>
                <a:ea typeface="Calibri"/>
                <a:cs typeface="Calibri"/>
                <a:sym typeface="Calibri"/>
              </a:rPr>
              <a:t>Engineer, Real Estate Expert</a:t>
            </a:r>
          </a:p>
          <a:p>
            <a:pPr marL="0" marR="0" lvl="0" indent="0" algn="l" rtl="0">
              <a:lnSpc>
                <a:spcPct val="115000"/>
              </a:lnSpc>
              <a:spcBef>
                <a:spcPts val="0"/>
              </a:spcBef>
              <a:spcAft>
                <a:spcPts val="0"/>
              </a:spcAft>
              <a:buClr>
                <a:schemeClr val="dk1"/>
              </a:buClr>
              <a:buFont typeface="Calibri"/>
              <a:buNone/>
            </a:pPr>
            <a:endParaRPr sz="1800" dirty="0">
              <a:solidFill>
                <a:schemeClr val="dk1"/>
              </a:solidFill>
              <a:latin typeface="Calibri"/>
              <a:ea typeface="Calibri"/>
              <a:cs typeface="Calibri"/>
              <a:sym typeface="Calibri"/>
            </a:endParaRPr>
          </a:p>
          <a:p>
            <a:pPr marL="0" marR="0" lvl="0" indent="0" algn="l" rtl="0">
              <a:spcBef>
                <a:spcPts val="0"/>
              </a:spcBef>
              <a:buClr>
                <a:schemeClr val="dk1"/>
              </a:buClr>
              <a:buFont typeface="Calibri"/>
              <a:buNone/>
            </a:pPr>
            <a:endParaRPr sz="1800" dirty="0">
              <a:solidFill>
                <a:schemeClr val="dk1"/>
              </a:solidFill>
              <a:latin typeface="Calibri"/>
              <a:ea typeface="Calibri"/>
              <a:cs typeface="Calibri"/>
              <a:sym typeface="Calibri"/>
            </a:endParaRPr>
          </a:p>
        </p:txBody>
      </p:sp>
      <p:pic>
        <p:nvPicPr>
          <p:cNvPr id="125" name="Shape 125"/>
          <p:cNvPicPr preferRelativeResize="0"/>
          <p:nvPr/>
        </p:nvPicPr>
        <p:blipFill rotWithShape="1">
          <a:blip r:embed="rId4">
            <a:alphaModFix/>
          </a:blip>
          <a:srcRect/>
          <a:stretch/>
        </p:blipFill>
        <p:spPr>
          <a:xfrm>
            <a:off x="6274628" y="4245385"/>
            <a:ext cx="1659598" cy="1607424"/>
          </a:xfrm>
          <a:prstGeom prst="rect">
            <a:avLst/>
          </a:prstGeom>
          <a:noFill/>
          <a:ln>
            <a:noFill/>
          </a:ln>
        </p:spPr>
      </p:pic>
      <p:grpSp>
        <p:nvGrpSpPr>
          <p:cNvPr id="3" name="Group 2"/>
          <p:cNvGrpSpPr/>
          <p:nvPr/>
        </p:nvGrpSpPr>
        <p:grpSpPr>
          <a:xfrm>
            <a:off x="6293678" y="1611741"/>
            <a:ext cx="5326312" cy="1830000"/>
            <a:chOff x="6357853" y="1050816"/>
            <a:chExt cx="5326312" cy="1830000"/>
          </a:xfrm>
        </p:grpSpPr>
        <p:pic>
          <p:nvPicPr>
            <p:cNvPr id="116" name="Shape 116"/>
            <p:cNvPicPr preferRelativeResize="0"/>
            <p:nvPr/>
          </p:nvPicPr>
          <p:blipFill rotWithShape="1">
            <a:blip r:embed="rId5">
              <a:alphaModFix/>
            </a:blip>
            <a:srcRect/>
            <a:stretch/>
          </p:blipFill>
          <p:spPr>
            <a:xfrm>
              <a:off x="6357853" y="1089866"/>
              <a:ext cx="1607448" cy="1607448"/>
            </a:xfrm>
            <a:prstGeom prst="rect">
              <a:avLst/>
            </a:prstGeom>
            <a:noFill/>
            <a:ln>
              <a:noFill/>
            </a:ln>
          </p:spPr>
        </p:pic>
        <p:sp>
          <p:nvSpPr>
            <p:cNvPr id="117" name="Shape 117"/>
            <p:cNvSpPr txBox="1"/>
            <p:nvPr/>
          </p:nvSpPr>
          <p:spPr>
            <a:xfrm>
              <a:off x="8325066" y="1050816"/>
              <a:ext cx="3359099" cy="18300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Calibri"/>
                <a:buNone/>
              </a:pPr>
              <a:r>
                <a:rPr lang="en-CA" sz="3000" b="1" dirty="0">
                  <a:solidFill>
                    <a:schemeClr val="dk1"/>
                  </a:solidFill>
                  <a:latin typeface="Calibri"/>
                  <a:ea typeface="Calibri"/>
                  <a:cs typeface="Calibri"/>
                  <a:sym typeface="Calibri"/>
                </a:rPr>
                <a:t>Alan Larson</a:t>
              </a:r>
              <a:r>
                <a:rPr lang="en-CA" sz="3000" dirty="0">
                  <a:solidFill>
                    <a:schemeClr val="dk1"/>
                  </a:solidFill>
                  <a:latin typeface="Calibri"/>
                  <a:ea typeface="Calibri"/>
                  <a:cs typeface="Calibri"/>
                  <a:sym typeface="Calibri"/>
                </a:rPr>
                <a:t>: </a:t>
              </a:r>
              <a:r>
                <a:rPr lang="en-CA" sz="2800" dirty="0">
                  <a:solidFill>
                    <a:schemeClr val="dk1"/>
                  </a:solidFill>
                  <a:latin typeface="Calibri"/>
                  <a:ea typeface="Calibri"/>
                  <a:cs typeface="Calibri"/>
                  <a:sym typeface="Calibri"/>
                </a:rPr>
                <a:t>Computer Engineer</a:t>
              </a:r>
              <a:endParaRPr lang="en-CA" sz="3000" dirty="0">
                <a:solidFill>
                  <a:schemeClr val="dk1"/>
                </a:solidFill>
                <a:latin typeface="Calibri"/>
                <a:ea typeface="Calibri"/>
                <a:cs typeface="Calibri"/>
                <a:sym typeface="Calibri"/>
              </a:endParaRPr>
            </a:p>
            <a:p>
              <a:pPr marL="0" marR="0" lvl="0" indent="0" algn="l" rtl="0">
                <a:spcBef>
                  <a:spcPts val="0"/>
                </a:spcBef>
                <a:buClr>
                  <a:schemeClr val="dk1"/>
                </a:buClr>
                <a:buFont typeface="Calibri"/>
                <a:buNone/>
              </a:pPr>
              <a:endParaRPr sz="1800" dirty="0">
                <a:solidFill>
                  <a:schemeClr val="dk1"/>
                </a:solidFill>
                <a:latin typeface="Calibri"/>
                <a:ea typeface="Calibri"/>
                <a:cs typeface="Calibri"/>
                <a:sym typeface="Calibri"/>
              </a:endParaRPr>
            </a:p>
          </p:txBody>
        </p:sp>
      </p:grpSp>
      <p:grpSp>
        <p:nvGrpSpPr>
          <p:cNvPr id="4" name="Group 3"/>
          <p:cNvGrpSpPr/>
          <p:nvPr/>
        </p:nvGrpSpPr>
        <p:grpSpPr>
          <a:xfrm>
            <a:off x="941155" y="4059009"/>
            <a:ext cx="5027575" cy="1830000"/>
            <a:chOff x="669880" y="2920398"/>
            <a:chExt cx="5027575" cy="1830000"/>
          </a:xfrm>
        </p:grpSpPr>
        <p:sp>
          <p:nvSpPr>
            <p:cNvPr id="120" name="Shape 120"/>
            <p:cNvSpPr txBox="1"/>
            <p:nvPr/>
          </p:nvSpPr>
          <p:spPr>
            <a:xfrm>
              <a:off x="2598155" y="2920398"/>
              <a:ext cx="3099300" cy="1830000"/>
            </a:xfrm>
            <a:prstGeom prst="rect">
              <a:avLst/>
            </a:prstGeom>
            <a:noFill/>
            <a:ln>
              <a:noFill/>
            </a:ln>
          </p:spPr>
          <p:txBody>
            <a:bodyPr lIns="91425" tIns="91425" rIns="91425" bIns="91425" anchor="t" anchorCtr="0">
              <a:noAutofit/>
            </a:bodyPr>
            <a:lstStyle/>
            <a:p>
              <a:pPr marL="0" marR="0" lvl="0" indent="0" algn="l" rtl="0">
                <a:lnSpc>
                  <a:spcPct val="120000"/>
                </a:lnSpc>
                <a:spcBef>
                  <a:spcPts val="0"/>
                </a:spcBef>
                <a:spcAft>
                  <a:spcPts val="0"/>
                </a:spcAft>
                <a:buClr>
                  <a:schemeClr val="dk1"/>
                </a:buClr>
                <a:buSzPct val="25000"/>
                <a:buFont typeface="Calibri"/>
                <a:buNone/>
              </a:pPr>
              <a:r>
                <a:rPr lang="en-CA" sz="3000" b="1" dirty="0">
                  <a:solidFill>
                    <a:schemeClr val="dk1"/>
                  </a:solidFill>
                  <a:latin typeface="Calibri"/>
                  <a:ea typeface="Calibri"/>
                  <a:cs typeface="Calibri"/>
                  <a:sym typeface="Calibri"/>
                </a:rPr>
                <a:t>Ava Zhang</a:t>
              </a:r>
              <a:r>
                <a:rPr lang="en-CA" sz="3000" dirty="0">
                  <a:solidFill>
                    <a:schemeClr val="dk1"/>
                  </a:solidFill>
                  <a:latin typeface="Calibri"/>
                  <a:ea typeface="Calibri"/>
                  <a:cs typeface="Calibri"/>
                  <a:sym typeface="Calibri"/>
                </a:rPr>
                <a:t>: </a:t>
              </a:r>
            </a:p>
            <a:p>
              <a:pPr marL="0" marR="0" lvl="0" indent="0" algn="l" rtl="0">
                <a:lnSpc>
                  <a:spcPct val="120000"/>
                </a:lnSpc>
                <a:spcBef>
                  <a:spcPts val="0"/>
                </a:spcBef>
                <a:spcAft>
                  <a:spcPts val="0"/>
                </a:spcAft>
                <a:buClr>
                  <a:schemeClr val="dk1"/>
                </a:buClr>
                <a:buSzPct val="25000"/>
                <a:buFont typeface="Calibri"/>
                <a:buNone/>
              </a:pPr>
              <a:r>
                <a:rPr lang="en-CA" sz="2800" dirty="0">
                  <a:solidFill>
                    <a:schemeClr val="dk1"/>
                  </a:solidFill>
                  <a:latin typeface="Calibri"/>
                  <a:ea typeface="Calibri"/>
                  <a:cs typeface="Calibri"/>
                  <a:sym typeface="Calibri"/>
                </a:rPr>
                <a:t>Finance</a:t>
              </a:r>
            </a:p>
            <a:p>
              <a:pPr marL="0" marR="0" lvl="0" indent="0" algn="l" rtl="0">
                <a:lnSpc>
                  <a:spcPct val="115000"/>
                </a:lnSpc>
                <a:spcBef>
                  <a:spcPts val="0"/>
                </a:spcBef>
                <a:spcAft>
                  <a:spcPts val="0"/>
                </a:spcAft>
                <a:buClr>
                  <a:schemeClr val="dk1"/>
                </a:buClr>
                <a:buFont typeface="Calibri"/>
                <a:buNone/>
              </a:pPr>
              <a:endParaRPr sz="1800" dirty="0">
                <a:solidFill>
                  <a:schemeClr val="dk1"/>
                </a:solidFill>
                <a:latin typeface="Calibri"/>
                <a:ea typeface="Calibri"/>
                <a:cs typeface="Calibri"/>
                <a:sym typeface="Calibri"/>
              </a:endParaRPr>
            </a:p>
            <a:p>
              <a:pPr marL="0" marR="0" lvl="0" indent="0" algn="l" rtl="0">
                <a:spcBef>
                  <a:spcPts val="0"/>
                </a:spcBef>
                <a:buClr>
                  <a:schemeClr val="dk1"/>
                </a:buClr>
                <a:buFont typeface="Calibri"/>
                <a:buNone/>
              </a:pPr>
              <a:endParaRPr sz="1800" dirty="0">
                <a:solidFill>
                  <a:schemeClr val="dk1"/>
                </a:solidFill>
                <a:latin typeface="Calibri"/>
                <a:ea typeface="Calibri"/>
                <a:cs typeface="Calibri"/>
                <a:sym typeface="Calibri"/>
              </a:endParaRPr>
            </a:p>
          </p:txBody>
        </p:sp>
        <p:pic>
          <p:nvPicPr>
            <p:cNvPr id="124" name="Shape 124"/>
            <p:cNvPicPr preferRelativeResize="0"/>
            <p:nvPr/>
          </p:nvPicPr>
          <p:blipFill rotWithShape="1">
            <a:blip r:embed="rId6">
              <a:alphaModFix/>
            </a:blip>
            <a:srcRect/>
            <a:stretch/>
          </p:blipFill>
          <p:spPr>
            <a:xfrm>
              <a:off x="669880" y="3071148"/>
              <a:ext cx="1607448" cy="1607448"/>
            </a:xfrm>
            <a:prstGeom prst="rect">
              <a:avLst/>
            </a:prstGeom>
            <a:noFill/>
            <a:ln>
              <a:noFill/>
            </a:ln>
          </p:spPr>
        </p:pic>
      </p:grpSp>
      <p:grpSp>
        <p:nvGrpSpPr>
          <p:cNvPr id="27" name="Group 26"/>
          <p:cNvGrpSpPr/>
          <p:nvPr/>
        </p:nvGrpSpPr>
        <p:grpSpPr>
          <a:xfrm>
            <a:off x="405520" y="70430"/>
            <a:ext cx="10515599" cy="754743"/>
            <a:chOff x="492604" y="70430"/>
            <a:chExt cx="10515599" cy="754743"/>
          </a:xfrm>
        </p:grpSpPr>
        <p:sp>
          <p:nvSpPr>
            <p:cNvPr id="28" name="Shape 132"/>
            <p:cNvSpPr txBox="1"/>
            <p:nvPr/>
          </p:nvSpPr>
          <p:spPr>
            <a:xfrm>
              <a:off x="492604"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Management Team</a:t>
              </a:r>
              <a:endParaRPr lang="en-CA" sz="4400" dirty="0">
                <a:solidFill>
                  <a:srgbClr val="000A3E"/>
                </a:solidFill>
                <a:latin typeface="Corbel" panose="020B0503020204020204" pitchFamily="34" charset="0"/>
                <a:sym typeface="Arial"/>
              </a:endParaRPr>
            </a:p>
          </p:txBody>
        </p:sp>
        <p:sp>
          <p:nvSpPr>
            <p:cNvPr id="29" name="Shape 1024"/>
            <p:cNvSpPr/>
            <p:nvPr/>
          </p:nvSpPr>
          <p:spPr>
            <a:xfrm>
              <a:off x="630858" y="748010"/>
              <a:ext cx="1583706"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grpSp>
        <p:nvGrpSpPr>
          <p:cNvPr id="11" name="Group 10"/>
          <p:cNvGrpSpPr/>
          <p:nvPr/>
        </p:nvGrpSpPr>
        <p:grpSpPr>
          <a:xfrm>
            <a:off x="405520" y="70430"/>
            <a:ext cx="10515599" cy="754743"/>
            <a:chOff x="492604" y="70430"/>
            <a:chExt cx="10515599" cy="754743"/>
          </a:xfrm>
        </p:grpSpPr>
        <p:sp>
          <p:nvSpPr>
            <p:cNvPr id="12" name="Shape 132"/>
            <p:cNvSpPr txBox="1"/>
            <p:nvPr/>
          </p:nvSpPr>
          <p:spPr>
            <a:xfrm>
              <a:off x="492604"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Team Expert</a:t>
              </a:r>
              <a:endParaRPr lang="en-CA" sz="4400" dirty="0">
                <a:solidFill>
                  <a:srgbClr val="000A3E"/>
                </a:solidFill>
                <a:latin typeface="Corbel" panose="020B0503020204020204" pitchFamily="34" charset="0"/>
                <a:sym typeface="Arial"/>
              </a:endParaRPr>
            </a:p>
          </p:txBody>
        </p:sp>
        <p:sp>
          <p:nvSpPr>
            <p:cNvPr id="13" name="Shape 1024"/>
            <p:cNvSpPr/>
            <p:nvPr/>
          </p:nvSpPr>
          <p:spPr>
            <a:xfrm>
              <a:off x="630858" y="748010"/>
              <a:ext cx="1583706"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4" name="Group 3"/>
          <p:cNvGrpSpPr/>
          <p:nvPr/>
        </p:nvGrpSpPr>
        <p:grpSpPr>
          <a:xfrm>
            <a:off x="4038076" y="2514798"/>
            <a:ext cx="7246230" cy="1698475"/>
            <a:chOff x="4097535" y="2317750"/>
            <a:chExt cx="7246230" cy="1698475"/>
          </a:xfrm>
        </p:grpSpPr>
        <p:sp>
          <p:nvSpPr>
            <p:cNvPr id="15" name="Shape 132"/>
            <p:cNvSpPr txBox="1"/>
            <p:nvPr/>
          </p:nvSpPr>
          <p:spPr>
            <a:xfrm>
              <a:off x="4229786" y="2317750"/>
              <a:ext cx="6981728" cy="75474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6200" dirty="0" smtClean="0">
                  <a:solidFill>
                    <a:srgbClr val="00AEF0"/>
                  </a:solidFill>
                  <a:latin typeface="Corbel" panose="020B0503020204020204" pitchFamily="34" charset="0"/>
                  <a:sym typeface="Arial"/>
                </a:rPr>
                <a:t>TRENT</a:t>
              </a:r>
              <a:r>
                <a:rPr lang="en-CA" sz="6200" dirty="0" smtClean="0">
                  <a:solidFill>
                    <a:srgbClr val="000A3E"/>
                  </a:solidFill>
                  <a:latin typeface="Corbel" panose="020B0503020204020204" pitchFamily="34" charset="0"/>
                  <a:sym typeface="Arial"/>
                </a:rPr>
                <a:t>  </a:t>
              </a:r>
              <a:r>
                <a:rPr lang="en-CA" sz="6200" dirty="0" smtClean="0">
                  <a:solidFill>
                    <a:schemeClr val="tx1"/>
                  </a:solidFill>
                  <a:latin typeface="Corbel" panose="020B0503020204020204" pitchFamily="34" charset="0"/>
                  <a:sym typeface="Arial"/>
                </a:rPr>
                <a:t>ANDERSON</a:t>
              </a:r>
              <a:endParaRPr lang="en-CA" sz="6200" dirty="0">
                <a:solidFill>
                  <a:schemeClr val="tx1"/>
                </a:solidFill>
                <a:latin typeface="Corbel" panose="020B0503020204020204" pitchFamily="34" charset="0"/>
                <a:sym typeface="Arial"/>
              </a:endParaRPr>
            </a:p>
          </p:txBody>
        </p:sp>
        <p:sp>
          <p:nvSpPr>
            <p:cNvPr id="17" name="Shape 132"/>
            <p:cNvSpPr txBox="1"/>
            <p:nvPr/>
          </p:nvSpPr>
          <p:spPr>
            <a:xfrm>
              <a:off x="4097535" y="2858206"/>
              <a:ext cx="7246230" cy="75474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2400" dirty="0" smtClean="0">
                  <a:solidFill>
                    <a:schemeClr val="tx1"/>
                  </a:solidFill>
                  <a:latin typeface="Corbel" panose="020B0503020204020204" pitchFamily="34" charset="0"/>
                  <a:sym typeface="Arial"/>
                </a:rPr>
                <a:t>Civil Engineering Graduate and Experience Technologist</a:t>
              </a:r>
              <a:endParaRPr lang="en-CA" sz="2400" dirty="0">
                <a:solidFill>
                  <a:schemeClr val="tx1"/>
                </a:solidFill>
                <a:latin typeface="Corbel" panose="020B0503020204020204" pitchFamily="34" charset="0"/>
                <a:sym typeface="Arial"/>
              </a:endParaRPr>
            </a:p>
          </p:txBody>
        </p:sp>
        <p:sp>
          <p:nvSpPr>
            <p:cNvPr id="18" name="Shape 132"/>
            <p:cNvSpPr txBox="1"/>
            <p:nvPr/>
          </p:nvSpPr>
          <p:spPr>
            <a:xfrm>
              <a:off x="4097535" y="3261482"/>
              <a:ext cx="7246230" cy="75474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2200" dirty="0" smtClean="0">
                  <a:solidFill>
                    <a:srgbClr val="00AEF0"/>
                  </a:solidFill>
                  <a:latin typeface="Corbel" panose="020B0503020204020204" pitchFamily="34" charset="0"/>
                  <a:sym typeface="Arial"/>
                </a:rPr>
                <a:t>RE/MAX, REALTOR ASSISTANT, CALGARY – 2014/2015</a:t>
              </a:r>
              <a:endParaRPr lang="en-CA" sz="2200" dirty="0">
                <a:solidFill>
                  <a:srgbClr val="00AEF0"/>
                </a:solidFill>
                <a:latin typeface="Corbel" panose="020B0503020204020204" pitchFamily="34" charset="0"/>
                <a:sym typeface="Arial"/>
              </a:endParaRPr>
            </a:p>
          </p:txBody>
        </p:sp>
      </p:grpSp>
      <p:pic>
        <p:nvPicPr>
          <p:cNvPr id="19" name="Shape 184"/>
          <p:cNvPicPr preferRelativeResize="0"/>
          <p:nvPr/>
        </p:nvPicPr>
        <p:blipFill rotWithShape="1">
          <a:blip r:embed="rId3">
            <a:alphaModFix/>
          </a:blip>
          <a:srcRect/>
          <a:stretch/>
        </p:blipFill>
        <p:spPr>
          <a:xfrm>
            <a:off x="907694" y="2017077"/>
            <a:ext cx="2830286" cy="2655816"/>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grpSp>
        <p:nvGrpSpPr>
          <p:cNvPr id="25" name="Group 24"/>
          <p:cNvGrpSpPr/>
          <p:nvPr/>
        </p:nvGrpSpPr>
        <p:grpSpPr>
          <a:xfrm>
            <a:off x="405520" y="70430"/>
            <a:ext cx="10515599" cy="754743"/>
            <a:chOff x="492604" y="70430"/>
            <a:chExt cx="10515599" cy="754743"/>
          </a:xfrm>
        </p:grpSpPr>
        <p:sp>
          <p:nvSpPr>
            <p:cNvPr id="26" name="Shape 132"/>
            <p:cNvSpPr txBox="1"/>
            <p:nvPr/>
          </p:nvSpPr>
          <p:spPr>
            <a:xfrm>
              <a:off x="492604"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Tinder for Realtors</a:t>
              </a:r>
              <a:endParaRPr lang="en-CA" sz="4400" dirty="0">
                <a:solidFill>
                  <a:srgbClr val="000A3E"/>
                </a:solidFill>
                <a:latin typeface="Corbel" panose="020B0503020204020204" pitchFamily="34" charset="0"/>
                <a:sym typeface="Arial"/>
              </a:endParaRPr>
            </a:p>
          </p:txBody>
        </p:sp>
        <p:sp>
          <p:nvSpPr>
            <p:cNvPr id="27" name="Shape 1024"/>
            <p:cNvSpPr/>
            <p:nvPr/>
          </p:nvSpPr>
          <p:spPr>
            <a:xfrm>
              <a:off x="630858" y="748010"/>
              <a:ext cx="1583706"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4" name="Group 3"/>
          <p:cNvGrpSpPr/>
          <p:nvPr/>
        </p:nvGrpSpPr>
        <p:grpSpPr>
          <a:xfrm>
            <a:off x="10109200" y="1003300"/>
            <a:ext cx="1447800" cy="1257299"/>
            <a:chOff x="10109200" y="1003300"/>
            <a:chExt cx="1447800" cy="1257299"/>
          </a:xfrm>
        </p:grpSpPr>
        <p:pic>
          <p:nvPicPr>
            <p:cNvPr id="51" name="Shape 211"/>
            <p:cNvPicPr preferRelativeResize="0"/>
            <p:nvPr/>
          </p:nvPicPr>
          <p:blipFill rotWithShape="1">
            <a:blip r:embed="rId3">
              <a:alphaModFix/>
            </a:blip>
            <a:srcRect/>
            <a:stretch/>
          </p:blipFill>
          <p:spPr>
            <a:xfrm>
              <a:off x="10534350" y="1111009"/>
              <a:ext cx="597500" cy="1041880"/>
            </a:xfrm>
            <a:prstGeom prst="rect">
              <a:avLst/>
            </a:prstGeom>
            <a:noFill/>
            <a:ln>
              <a:noFill/>
            </a:ln>
          </p:spPr>
        </p:pic>
        <p:sp>
          <p:nvSpPr>
            <p:cNvPr id="52"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grpSp>
        <p:nvGrpSpPr>
          <p:cNvPr id="53" name="Group 52"/>
          <p:cNvGrpSpPr/>
          <p:nvPr/>
        </p:nvGrpSpPr>
        <p:grpSpPr>
          <a:xfrm>
            <a:off x="856345" y="2378003"/>
            <a:ext cx="5485780" cy="3467099"/>
            <a:chOff x="856345" y="2142483"/>
            <a:chExt cx="5485780" cy="3467099"/>
          </a:xfrm>
        </p:grpSpPr>
        <p:grpSp>
          <p:nvGrpSpPr>
            <p:cNvPr id="54" name="Shape 192"/>
            <p:cNvGrpSpPr/>
            <p:nvPr/>
          </p:nvGrpSpPr>
          <p:grpSpPr>
            <a:xfrm>
              <a:off x="856345" y="2142483"/>
              <a:ext cx="5485780" cy="3467099"/>
              <a:chOff x="1295400" y="67878"/>
              <a:chExt cx="9582150" cy="5265128"/>
            </a:xfrm>
          </p:grpSpPr>
          <p:pic>
            <p:nvPicPr>
              <p:cNvPr id="56" name="Shape 193"/>
              <p:cNvPicPr preferRelativeResize="0"/>
              <p:nvPr/>
            </p:nvPicPr>
            <p:blipFill rotWithShape="1">
              <a:blip r:embed="rId4">
                <a:alphaModFix/>
              </a:blip>
              <a:srcRect t="11245"/>
              <a:stretch/>
            </p:blipFill>
            <p:spPr>
              <a:xfrm>
                <a:off x="1295400" y="67878"/>
                <a:ext cx="9582150" cy="5251603"/>
              </a:xfrm>
              <a:prstGeom prst="rect">
                <a:avLst/>
              </a:prstGeom>
              <a:noFill/>
              <a:ln>
                <a:noFill/>
              </a:ln>
            </p:spPr>
          </p:pic>
          <p:grpSp>
            <p:nvGrpSpPr>
              <p:cNvPr id="57" name="Shape 194"/>
              <p:cNvGrpSpPr/>
              <p:nvPr/>
            </p:nvGrpSpPr>
            <p:grpSpPr>
              <a:xfrm>
                <a:off x="6475668" y="1827987"/>
                <a:ext cx="2785334" cy="3505019"/>
                <a:chOff x="11574770" y="924607"/>
                <a:chExt cx="2785334" cy="3505019"/>
              </a:xfrm>
            </p:grpSpPr>
            <p:pic>
              <p:nvPicPr>
                <p:cNvPr id="59" name="Shape 195"/>
                <p:cNvPicPr preferRelativeResize="0"/>
                <p:nvPr/>
              </p:nvPicPr>
              <p:blipFill rotWithShape="1">
                <a:blip r:embed="rId5">
                  <a:alphaModFix/>
                </a:blip>
                <a:srcRect l="15946" r="19888"/>
                <a:stretch/>
              </p:blipFill>
              <p:spPr>
                <a:xfrm>
                  <a:off x="11574770" y="1535750"/>
                  <a:ext cx="2785334" cy="2893876"/>
                </a:xfrm>
                <a:prstGeom prst="rect">
                  <a:avLst/>
                </a:prstGeom>
                <a:noFill/>
                <a:ln>
                  <a:noFill/>
                </a:ln>
              </p:spPr>
            </p:pic>
            <p:sp>
              <p:nvSpPr>
                <p:cNvPr id="60" name="Shape 196"/>
                <p:cNvSpPr txBox="1"/>
                <p:nvPr/>
              </p:nvSpPr>
              <p:spPr>
                <a:xfrm>
                  <a:off x="11787685" y="924607"/>
                  <a:ext cx="2359503" cy="61114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buClr>
                      <a:srgbClr val="0099CC"/>
                    </a:buClr>
                    <a:buSzPct val="25000"/>
                    <a:buFont typeface="Arial"/>
                    <a:buNone/>
                  </a:pPr>
                  <a:r>
                    <a:rPr lang="en-CA" sz="3200" b="1" dirty="0">
                      <a:solidFill>
                        <a:srgbClr val="0099CC"/>
                      </a:solidFill>
                      <a:latin typeface="Arial"/>
                      <a:ea typeface="Arial"/>
                      <a:cs typeface="Arial"/>
                      <a:sym typeface="Arial"/>
                    </a:rPr>
                    <a:t>Client</a:t>
                  </a:r>
                </a:p>
              </p:txBody>
            </p:sp>
          </p:grpSp>
          <p:sp>
            <p:nvSpPr>
              <p:cNvPr id="58" name="Shape 198"/>
              <p:cNvSpPr txBox="1"/>
              <p:nvPr/>
            </p:nvSpPr>
            <p:spPr>
              <a:xfrm>
                <a:off x="2492721" y="1202708"/>
                <a:ext cx="3417669" cy="1146611"/>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buClr>
                    <a:srgbClr val="0099CC"/>
                  </a:buClr>
                  <a:buSzPct val="25000"/>
                  <a:buFont typeface="Arial"/>
                  <a:buNone/>
                </a:pPr>
                <a:r>
                  <a:rPr lang="en-CA" sz="3200" b="1" dirty="0">
                    <a:solidFill>
                      <a:srgbClr val="0099CC"/>
                    </a:solidFill>
                    <a:latin typeface="Arial"/>
                    <a:ea typeface="Arial"/>
                    <a:cs typeface="Arial"/>
                    <a:sym typeface="Arial"/>
                  </a:rPr>
                  <a:t>Realtor</a:t>
                </a:r>
              </a:p>
            </p:txBody>
          </p:sp>
        </p:grpSp>
        <p:pic>
          <p:nvPicPr>
            <p:cNvPr id="55" name="Picture 5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48926" y="3481322"/>
              <a:ext cx="1742383" cy="1882764"/>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grpSp>
        <p:nvGrpSpPr>
          <p:cNvPr id="2" name="Group 1"/>
          <p:cNvGrpSpPr/>
          <p:nvPr/>
        </p:nvGrpSpPr>
        <p:grpSpPr>
          <a:xfrm>
            <a:off x="385763" y="100692"/>
            <a:ext cx="11420475" cy="7004958"/>
            <a:chOff x="385763" y="100692"/>
            <a:chExt cx="11420475" cy="7004958"/>
          </a:xfrm>
        </p:grpSpPr>
        <p:sp>
          <p:nvSpPr>
            <p:cNvPr id="34" name="Rounded Rectangle 33"/>
            <p:cNvSpPr/>
            <p:nvPr/>
          </p:nvSpPr>
          <p:spPr>
            <a:xfrm>
              <a:off x="385763" y="100692"/>
              <a:ext cx="8729208"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Rounded Rectangle 34"/>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209" name="Shape 209"/>
          <p:cNvPicPr preferRelativeResize="0"/>
          <p:nvPr/>
        </p:nvPicPr>
        <p:blipFill rotWithShape="1">
          <a:blip r:embed="rId3">
            <a:alphaModFix/>
          </a:blip>
          <a:srcRect l="17860" t="21241" b="13595"/>
          <a:stretch/>
        </p:blipFill>
        <p:spPr>
          <a:xfrm>
            <a:off x="6812707" y="1949611"/>
            <a:ext cx="4157199" cy="4603427"/>
          </a:xfrm>
          <a:prstGeom prst="rect">
            <a:avLst/>
          </a:prstGeom>
          <a:noFill/>
          <a:ln>
            <a:noFill/>
          </a:ln>
        </p:spPr>
      </p:pic>
      <p:grpSp>
        <p:nvGrpSpPr>
          <p:cNvPr id="31" name="Group 30"/>
          <p:cNvGrpSpPr/>
          <p:nvPr/>
        </p:nvGrpSpPr>
        <p:grpSpPr>
          <a:xfrm>
            <a:off x="405520" y="70430"/>
            <a:ext cx="10515599" cy="754743"/>
            <a:chOff x="492604" y="70430"/>
            <a:chExt cx="10515599" cy="754743"/>
          </a:xfrm>
        </p:grpSpPr>
        <p:sp>
          <p:nvSpPr>
            <p:cNvPr id="32" name="Shape 132"/>
            <p:cNvSpPr txBox="1"/>
            <p:nvPr/>
          </p:nvSpPr>
          <p:spPr>
            <a:xfrm>
              <a:off x="492604"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Tinder for Realtors vs. Filing Solution</a:t>
              </a:r>
              <a:endParaRPr lang="en-CA" sz="4400" dirty="0">
                <a:solidFill>
                  <a:srgbClr val="000A3E"/>
                </a:solidFill>
                <a:latin typeface="Corbel" panose="020B0503020204020204" pitchFamily="34" charset="0"/>
                <a:sym typeface="Arial"/>
              </a:endParaRPr>
            </a:p>
          </p:txBody>
        </p:sp>
        <p:sp>
          <p:nvSpPr>
            <p:cNvPr id="33" name="Shape 1024"/>
            <p:cNvSpPr/>
            <p:nvPr/>
          </p:nvSpPr>
          <p:spPr>
            <a:xfrm>
              <a:off x="630858" y="748010"/>
              <a:ext cx="1583706"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3" name="Group 2"/>
          <p:cNvGrpSpPr/>
          <p:nvPr/>
        </p:nvGrpSpPr>
        <p:grpSpPr>
          <a:xfrm>
            <a:off x="10109200" y="1003300"/>
            <a:ext cx="1447800" cy="1257299"/>
            <a:chOff x="10109200" y="1003300"/>
            <a:chExt cx="1447800" cy="1257299"/>
          </a:xfrm>
        </p:grpSpPr>
        <p:sp>
          <p:nvSpPr>
            <p:cNvPr id="37" name="Shape 29"/>
            <p:cNvSpPr/>
            <p:nvPr/>
          </p:nvSpPr>
          <p:spPr>
            <a:xfrm>
              <a:off x="10109200" y="1003300"/>
              <a:ext cx="1447800" cy="1257299"/>
            </a:xfrm>
            <a:prstGeom prst="roundRect">
              <a:avLst>
                <a:gd name="adj" fmla="val 16667"/>
              </a:avLst>
            </a:prstGeom>
            <a:solidFill>
              <a:srgbClr val="F9F9F9"/>
            </a:solid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pic>
          <p:nvPicPr>
            <p:cNvPr id="36" name="Shape 211"/>
            <p:cNvPicPr preferRelativeResize="0"/>
            <p:nvPr/>
          </p:nvPicPr>
          <p:blipFill rotWithShape="1">
            <a:blip r:embed="rId4">
              <a:alphaModFix/>
            </a:blip>
            <a:srcRect/>
            <a:stretch/>
          </p:blipFill>
          <p:spPr>
            <a:xfrm>
              <a:off x="10534350" y="1111009"/>
              <a:ext cx="597500" cy="1041880"/>
            </a:xfrm>
            <a:prstGeom prst="rect">
              <a:avLst/>
            </a:prstGeom>
            <a:noFill/>
            <a:ln>
              <a:noFill/>
            </a:ln>
          </p:spPr>
        </p:pic>
      </p:grpSp>
      <p:grpSp>
        <p:nvGrpSpPr>
          <p:cNvPr id="38" name="Group 37"/>
          <p:cNvGrpSpPr/>
          <p:nvPr/>
        </p:nvGrpSpPr>
        <p:grpSpPr>
          <a:xfrm>
            <a:off x="856345" y="2378003"/>
            <a:ext cx="5485780" cy="3467099"/>
            <a:chOff x="856345" y="2142483"/>
            <a:chExt cx="5485780" cy="3467099"/>
          </a:xfrm>
        </p:grpSpPr>
        <p:grpSp>
          <p:nvGrpSpPr>
            <p:cNvPr id="39" name="Shape 192"/>
            <p:cNvGrpSpPr/>
            <p:nvPr/>
          </p:nvGrpSpPr>
          <p:grpSpPr>
            <a:xfrm>
              <a:off x="856345" y="2142483"/>
              <a:ext cx="5485780" cy="3467099"/>
              <a:chOff x="1295400" y="67878"/>
              <a:chExt cx="9582150" cy="5265128"/>
            </a:xfrm>
          </p:grpSpPr>
          <p:pic>
            <p:nvPicPr>
              <p:cNvPr id="41" name="Shape 193"/>
              <p:cNvPicPr preferRelativeResize="0"/>
              <p:nvPr/>
            </p:nvPicPr>
            <p:blipFill rotWithShape="1">
              <a:blip r:embed="rId5">
                <a:alphaModFix/>
              </a:blip>
              <a:srcRect t="11245"/>
              <a:stretch/>
            </p:blipFill>
            <p:spPr>
              <a:xfrm>
                <a:off x="1295400" y="67878"/>
                <a:ext cx="9582150" cy="5251603"/>
              </a:xfrm>
              <a:prstGeom prst="rect">
                <a:avLst/>
              </a:prstGeom>
              <a:noFill/>
              <a:ln>
                <a:noFill/>
              </a:ln>
            </p:spPr>
          </p:pic>
          <p:grpSp>
            <p:nvGrpSpPr>
              <p:cNvPr id="42" name="Shape 194"/>
              <p:cNvGrpSpPr/>
              <p:nvPr/>
            </p:nvGrpSpPr>
            <p:grpSpPr>
              <a:xfrm>
                <a:off x="6475668" y="1827987"/>
                <a:ext cx="2785334" cy="3505019"/>
                <a:chOff x="11574770" y="924607"/>
                <a:chExt cx="2785334" cy="3505019"/>
              </a:xfrm>
            </p:grpSpPr>
            <p:pic>
              <p:nvPicPr>
                <p:cNvPr id="44" name="Shape 195"/>
                <p:cNvPicPr preferRelativeResize="0"/>
                <p:nvPr/>
              </p:nvPicPr>
              <p:blipFill rotWithShape="1">
                <a:blip r:embed="rId6">
                  <a:alphaModFix/>
                </a:blip>
                <a:srcRect l="15946" r="19888"/>
                <a:stretch/>
              </p:blipFill>
              <p:spPr>
                <a:xfrm>
                  <a:off x="11574770" y="1535750"/>
                  <a:ext cx="2785334" cy="2893876"/>
                </a:xfrm>
                <a:prstGeom prst="rect">
                  <a:avLst/>
                </a:prstGeom>
                <a:noFill/>
                <a:ln>
                  <a:noFill/>
                </a:ln>
              </p:spPr>
            </p:pic>
            <p:sp>
              <p:nvSpPr>
                <p:cNvPr id="45" name="Shape 196"/>
                <p:cNvSpPr txBox="1"/>
                <p:nvPr/>
              </p:nvSpPr>
              <p:spPr>
                <a:xfrm>
                  <a:off x="11787685" y="924607"/>
                  <a:ext cx="2359503" cy="61114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buClr>
                      <a:srgbClr val="0099CC"/>
                    </a:buClr>
                    <a:buSzPct val="25000"/>
                    <a:buFont typeface="Arial"/>
                    <a:buNone/>
                  </a:pPr>
                  <a:r>
                    <a:rPr lang="en-CA" sz="3200" b="1" dirty="0">
                      <a:solidFill>
                        <a:srgbClr val="0099CC"/>
                      </a:solidFill>
                      <a:latin typeface="Arial"/>
                      <a:ea typeface="Arial"/>
                      <a:cs typeface="Arial"/>
                      <a:sym typeface="Arial"/>
                    </a:rPr>
                    <a:t>Client</a:t>
                  </a:r>
                </a:p>
              </p:txBody>
            </p:sp>
          </p:grpSp>
          <p:sp>
            <p:nvSpPr>
              <p:cNvPr id="43" name="Shape 198"/>
              <p:cNvSpPr txBox="1"/>
              <p:nvPr/>
            </p:nvSpPr>
            <p:spPr>
              <a:xfrm>
                <a:off x="2492721" y="1202708"/>
                <a:ext cx="3417669" cy="1146611"/>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buClr>
                    <a:srgbClr val="0099CC"/>
                  </a:buClr>
                  <a:buSzPct val="25000"/>
                  <a:buFont typeface="Arial"/>
                  <a:buNone/>
                </a:pPr>
                <a:r>
                  <a:rPr lang="en-CA" sz="3200" b="1" dirty="0">
                    <a:solidFill>
                      <a:srgbClr val="0099CC"/>
                    </a:solidFill>
                    <a:latin typeface="Arial"/>
                    <a:ea typeface="Arial"/>
                    <a:cs typeface="Arial"/>
                    <a:sym typeface="Arial"/>
                  </a:rPr>
                  <a:t>Realtor</a:t>
                </a:r>
              </a:p>
            </p:txBody>
          </p:sp>
        </p:grpSp>
        <p:pic>
          <p:nvPicPr>
            <p:cNvPr id="40" name="Picture 3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48926" y="3481322"/>
              <a:ext cx="1742383" cy="1882764"/>
            </a:xfrm>
            <a:prstGeom prst="rect">
              <a:avLst/>
            </a:prstGeom>
          </p:spPr>
        </p:pic>
      </p:grpSp>
    </p:spTree>
    <p:extLst>
      <p:ext uri="{BB962C8B-B14F-4D97-AF65-F5344CB8AC3E}">
        <p14:creationId xmlns:p14="http://schemas.microsoft.com/office/powerpoint/2010/main" val="294603485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Shape 222"/>
          <p:cNvGrpSpPr/>
          <p:nvPr/>
        </p:nvGrpSpPr>
        <p:grpSpPr>
          <a:xfrm>
            <a:off x="5363249" y="1010868"/>
            <a:ext cx="1814285" cy="1219201"/>
            <a:chOff x="1295400" y="67878"/>
            <a:chExt cx="9582150" cy="5265129"/>
          </a:xfrm>
        </p:grpSpPr>
        <p:pic>
          <p:nvPicPr>
            <p:cNvPr id="7" name="Shape 223"/>
            <p:cNvPicPr preferRelativeResize="0"/>
            <p:nvPr/>
          </p:nvPicPr>
          <p:blipFill rotWithShape="1">
            <a:blip r:embed="rId3">
              <a:alphaModFix/>
            </a:blip>
            <a:srcRect t="11245"/>
            <a:stretch/>
          </p:blipFill>
          <p:spPr>
            <a:xfrm>
              <a:off x="1295400" y="67878"/>
              <a:ext cx="9582150" cy="5251603"/>
            </a:xfrm>
            <a:prstGeom prst="rect">
              <a:avLst/>
            </a:prstGeom>
            <a:noFill/>
            <a:ln>
              <a:noFill/>
            </a:ln>
          </p:spPr>
        </p:pic>
        <p:pic>
          <p:nvPicPr>
            <p:cNvPr id="8" name="Shape 224"/>
            <p:cNvPicPr preferRelativeResize="0"/>
            <p:nvPr/>
          </p:nvPicPr>
          <p:blipFill rotWithShape="1">
            <a:blip r:embed="rId4">
              <a:alphaModFix/>
            </a:blip>
            <a:srcRect l="15946" r="19888"/>
            <a:stretch/>
          </p:blipFill>
          <p:spPr>
            <a:xfrm>
              <a:off x="6475667" y="2439132"/>
              <a:ext cx="2785336" cy="2893875"/>
            </a:xfrm>
            <a:prstGeom prst="rect">
              <a:avLst/>
            </a:prstGeom>
            <a:noFill/>
            <a:ln>
              <a:noFill/>
            </a:ln>
          </p:spPr>
        </p:pic>
        <p:grpSp>
          <p:nvGrpSpPr>
            <p:cNvPr id="9" name="Shape 225"/>
            <p:cNvGrpSpPr/>
            <p:nvPr/>
          </p:nvGrpSpPr>
          <p:grpSpPr>
            <a:xfrm>
              <a:off x="2820722" y="2101242"/>
              <a:ext cx="2672831" cy="2883852"/>
              <a:chOff x="572824" y="1848144"/>
              <a:chExt cx="2672832" cy="2883854"/>
            </a:xfrm>
          </p:grpSpPr>
          <p:grpSp>
            <p:nvGrpSpPr>
              <p:cNvPr id="10" name="Shape 226"/>
              <p:cNvGrpSpPr/>
              <p:nvPr/>
            </p:nvGrpSpPr>
            <p:grpSpPr>
              <a:xfrm>
                <a:off x="572824" y="1848144"/>
                <a:ext cx="2672832" cy="2883853"/>
                <a:chOff x="3980168" y="1835391"/>
                <a:chExt cx="2314010" cy="2618114"/>
              </a:xfrm>
            </p:grpSpPr>
            <p:pic>
              <p:nvPicPr>
                <p:cNvPr id="12" name="Shape 227"/>
                <p:cNvPicPr preferRelativeResize="0"/>
                <p:nvPr/>
              </p:nvPicPr>
              <p:blipFill rotWithShape="1">
                <a:blip r:embed="rId5">
                  <a:alphaModFix/>
                </a:blip>
                <a:srcRect/>
                <a:stretch/>
              </p:blipFill>
              <p:spPr>
                <a:xfrm>
                  <a:off x="4199687" y="1835391"/>
                  <a:ext cx="2094491" cy="2618114"/>
                </a:xfrm>
                <a:prstGeom prst="rect">
                  <a:avLst/>
                </a:prstGeom>
                <a:noFill/>
                <a:ln>
                  <a:noFill/>
                </a:ln>
              </p:spPr>
            </p:pic>
            <p:grpSp>
              <p:nvGrpSpPr>
                <p:cNvPr id="13" name="Shape 228"/>
                <p:cNvGrpSpPr/>
                <p:nvPr/>
              </p:nvGrpSpPr>
              <p:grpSpPr>
                <a:xfrm>
                  <a:off x="3980168" y="1835391"/>
                  <a:ext cx="224405" cy="2618114"/>
                  <a:chOff x="1424762" y="1924291"/>
                  <a:chExt cx="224405" cy="2618114"/>
                </a:xfrm>
              </p:grpSpPr>
              <p:pic>
                <p:nvPicPr>
                  <p:cNvPr id="14" name="Shape 229"/>
                  <p:cNvPicPr preferRelativeResize="0"/>
                  <p:nvPr/>
                </p:nvPicPr>
                <p:blipFill rotWithShape="1">
                  <a:blip r:embed="rId6">
                    <a:alphaModFix/>
                  </a:blip>
                  <a:srcRect r="97817"/>
                  <a:stretch/>
                </p:blipFill>
                <p:spPr>
                  <a:xfrm>
                    <a:off x="1424762" y="1924291"/>
                    <a:ext cx="45718" cy="2618114"/>
                  </a:xfrm>
                  <a:prstGeom prst="rect">
                    <a:avLst/>
                  </a:prstGeom>
                  <a:noFill/>
                  <a:ln>
                    <a:noFill/>
                  </a:ln>
                </p:spPr>
              </p:pic>
              <p:pic>
                <p:nvPicPr>
                  <p:cNvPr id="15" name="Shape 230"/>
                  <p:cNvPicPr preferRelativeResize="0"/>
                  <p:nvPr/>
                </p:nvPicPr>
                <p:blipFill rotWithShape="1">
                  <a:blip r:embed="rId7">
                    <a:alphaModFix/>
                  </a:blip>
                  <a:srcRect r="97817"/>
                  <a:stretch/>
                </p:blipFill>
                <p:spPr>
                  <a:xfrm>
                    <a:off x="1470480" y="1924291"/>
                    <a:ext cx="45718" cy="2618114"/>
                  </a:xfrm>
                  <a:prstGeom prst="rect">
                    <a:avLst/>
                  </a:prstGeom>
                  <a:noFill/>
                  <a:ln>
                    <a:noFill/>
                  </a:ln>
                </p:spPr>
              </p:pic>
              <p:pic>
                <p:nvPicPr>
                  <p:cNvPr id="16" name="Shape 231"/>
                  <p:cNvPicPr preferRelativeResize="0"/>
                  <p:nvPr/>
                </p:nvPicPr>
                <p:blipFill rotWithShape="1">
                  <a:blip r:embed="rId6">
                    <a:alphaModFix/>
                  </a:blip>
                  <a:srcRect r="97817"/>
                  <a:stretch/>
                </p:blipFill>
                <p:spPr>
                  <a:xfrm>
                    <a:off x="1516854" y="1924291"/>
                    <a:ext cx="45718" cy="2618114"/>
                  </a:xfrm>
                  <a:prstGeom prst="rect">
                    <a:avLst/>
                  </a:prstGeom>
                  <a:noFill/>
                  <a:ln>
                    <a:noFill/>
                  </a:ln>
                </p:spPr>
              </p:pic>
              <p:pic>
                <p:nvPicPr>
                  <p:cNvPr id="17" name="Shape 232"/>
                  <p:cNvPicPr preferRelativeResize="0"/>
                  <p:nvPr/>
                </p:nvPicPr>
                <p:blipFill rotWithShape="1">
                  <a:blip r:embed="rId7">
                    <a:alphaModFix/>
                  </a:blip>
                  <a:srcRect r="97817"/>
                  <a:stretch/>
                </p:blipFill>
                <p:spPr>
                  <a:xfrm>
                    <a:off x="1563071" y="1924291"/>
                    <a:ext cx="45718" cy="2618114"/>
                  </a:xfrm>
                  <a:prstGeom prst="rect">
                    <a:avLst/>
                  </a:prstGeom>
                  <a:noFill/>
                  <a:ln>
                    <a:noFill/>
                  </a:ln>
                </p:spPr>
              </p:pic>
              <p:pic>
                <p:nvPicPr>
                  <p:cNvPr id="18" name="Shape 233"/>
                  <p:cNvPicPr preferRelativeResize="0"/>
                  <p:nvPr/>
                </p:nvPicPr>
                <p:blipFill rotWithShape="1">
                  <a:blip r:embed="rId7">
                    <a:alphaModFix/>
                  </a:blip>
                  <a:srcRect r="97817"/>
                  <a:stretch/>
                </p:blipFill>
                <p:spPr>
                  <a:xfrm>
                    <a:off x="1603448" y="1924291"/>
                    <a:ext cx="45718" cy="2618114"/>
                  </a:xfrm>
                  <a:prstGeom prst="rect">
                    <a:avLst/>
                  </a:prstGeom>
                  <a:noFill/>
                  <a:ln>
                    <a:noFill/>
                  </a:ln>
                </p:spPr>
              </p:pic>
            </p:grpSp>
          </p:grpSp>
          <p:pic>
            <p:nvPicPr>
              <p:cNvPr id="11" name="Shape 234"/>
              <p:cNvPicPr preferRelativeResize="0"/>
              <p:nvPr/>
            </p:nvPicPr>
            <p:blipFill rotWithShape="1">
              <a:blip r:embed="rId8">
                <a:alphaModFix/>
              </a:blip>
              <a:srcRect r="97817"/>
              <a:stretch/>
            </p:blipFill>
            <p:spPr>
              <a:xfrm>
                <a:off x="730525" y="1855834"/>
                <a:ext cx="95858" cy="2876164"/>
              </a:xfrm>
              <a:prstGeom prst="rect">
                <a:avLst/>
              </a:prstGeom>
              <a:noFill/>
              <a:ln>
                <a:noFill/>
              </a:ln>
            </p:spPr>
          </p:pic>
        </p:grpSp>
      </p:grpSp>
      <p:pic>
        <p:nvPicPr>
          <p:cNvPr id="19" name="Shape 235"/>
          <p:cNvPicPr preferRelativeResize="0"/>
          <p:nvPr/>
        </p:nvPicPr>
        <p:blipFill rotWithShape="1">
          <a:blip r:embed="rId9">
            <a:alphaModFix/>
          </a:blip>
          <a:srcRect l="17860" t="21241" b="13595"/>
          <a:stretch/>
        </p:blipFill>
        <p:spPr>
          <a:xfrm>
            <a:off x="5789052" y="2490674"/>
            <a:ext cx="1517494" cy="1680381"/>
          </a:xfrm>
          <a:prstGeom prst="rect">
            <a:avLst/>
          </a:prstGeom>
          <a:noFill/>
          <a:ln>
            <a:noFill/>
          </a:ln>
        </p:spPr>
      </p:pic>
      <p:pic>
        <p:nvPicPr>
          <p:cNvPr id="20" name="Shape 195"/>
          <p:cNvPicPr preferRelativeResize="0"/>
          <p:nvPr/>
        </p:nvPicPr>
        <p:blipFill rotWithShape="1">
          <a:blip r:embed="rId10">
            <a:alphaModFix/>
          </a:blip>
          <a:srcRect l="15946" r="19888"/>
          <a:stretch/>
        </p:blipFill>
        <p:spPr>
          <a:xfrm>
            <a:off x="10346484" y="2825137"/>
            <a:ext cx="1492899" cy="1595656"/>
          </a:xfrm>
          <a:prstGeom prst="rect">
            <a:avLst/>
          </a:prstGeom>
          <a:noFill/>
          <a:ln>
            <a:noFill/>
          </a:ln>
        </p:spPr>
      </p:pic>
      <p:pic>
        <p:nvPicPr>
          <p:cNvPr id="30" name="Picture 2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28983" y="1014217"/>
            <a:ext cx="1492899" cy="1613179"/>
          </a:xfrm>
          <a:prstGeom prst="rect">
            <a:avLst/>
          </a:prstGeom>
        </p:spPr>
      </p:pic>
      <p:sp>
        <p:nvSpPr>
          <p:cNvPr id="21" name="Shape 472"/>
          <p:cNvSpPr txBox="1"/>
          <p:nvPr/>
        </p:nvSpPr>
        <p:spPr>
          <a:xfrm>
            <a:off x="925034" y="1248937"/>
            <a:ext cx="4179776" cy="2387398"/>
          </a:xfrm>
          <a:prstGeom prst="rect">
            <a:avLst/>
          </a:prstGeom>
          <a:solidFill>
            <a:schemeClr val="bg1"/>
          </a:solidFill>
          <a:ln>
            <a:noFill/>
          </a:ln>
        </p:spPr>
        <p:txBody>
          <a:bodyPr lIns="91425" tIns="45700" rIns="91425" bIns="45700" anchor="t" anchorCtr="0">
            <a:noAutofit/>
          </a:bodyPr>
          <a:lstStyle/>
          <a:p>
            <a:pPr marL="0" marR="0" lvl="0" indent="0" algn="ctr" rtl="0">
              <a:spcBef>
                <a:spcPts val="0"/>
              </a:spcBef>
              <a:buSzPct val="25000"/>
              <a:buNone/>
            </a:pPr>
            <a:r>
              <a:rPr lang="en-CA" sz="4800" b="1" dirty="0" smtClean="0">
                <a:solidFill>
                  <a:srgbClr val="00AEF0"/>
                </a:solidFill>
                <a:latin typeface="Corbel" panose="020B0503020204020204" pitchFamily="34" charset="0"/>
                <a:ea typeface="Calibri"/>
                <a:cs typeface="Calibri"/>
                <a:sym typeface="Calibri"/>
              </a:rPr>
              <a:t>Interviewed: </a:t>
            </a:r>
            <a:endParaRPr lang="en-CA" sz="4800" b="1" dirty="0">
              <a:solidFill>
                <a:srgbClr val="00AEF0"/>
              </a:solidFill>
              <a:latin typeface="Corbel" panose="020B0503020204020204" pitchFamily="34" charset="0"/>
              <a:ea typeface="Calibri"/>
              <a:cs typeface="Calibri"/>
              <a:sym typeface="Calibri"/>
            </a:endParaRPr>
          </a:p>
          <a:p>
            <a:pPr marL="0" marR="0" lvl="0" indent="0" algn="ctr" rtl="0">
              <a:spcBef>
                <a:spcPts val="0"/>
              </a:spcBef>
              <a:buSzPct val="25000"/>
              <a:buNone/>
            </a:pPr>
            <a:r>
              <a:rPr lang="en-CA" sz="4800" dirty="0" smtClean="0">
                <a:solidFill>
                  <a:schemeClr val="dk1"/>
                </a:solidFill>
                <a:latin typeface="Corbel" panose="020B0503020204020204" pitchFamily="34" charset="0"/>
                <a:ea typeface="Calibri"/>
                <a:cs typeface="Calibri"/>
                <a:sym typeface="Calibri"/>
              </a:rPr>
              <a:t>7 realtors</a:t>
            </a:r>
          </a:p>
          <a:p>
            <a:pPr marL="0" marR="0" lvl="0" indent="0" algn="ctr" rtl="0">
              <a:spcBef>
                <a:spcPts val="0"/>
              </a:spcBef>
              <a:buSzPct val="25000"/>
              <a:buNone/>
            </a:pPr>
            <a:r>
              <a:rPr lang="en-CA" sz="4800" dirty="0" smtClean="0">
                <a:solidFill>
                  <a:schemeClr val="dk1"/>
                </a:solidFill>
                <a:latin typeface="Corbel" panose="020B0503020204020204" pitchFamily="34" charset="0"/>
                <a:ea typeface="Calibri"/>
                <a:cs typeface="Calibri"/>
                <a:sym typeface="Calibri"/>
              </a:rPr>
              <a:t>12 homebuyers</a:t>
            </a:r>
            <a:endParaRPr lang="en-CA" sz="4800" dirty="0">
              <a:solidFill>
                <a:schemeClr val="dk1"/>
              </a:solidFill>
              <a:latin typeface="Corbel" panose="020B0503020204020204" pitchFamily="34" charset="0"/>
              <a:ea typeface="Calibri"/>
              <a:cs typeface="Calibri"/>
              <a:sym typeface="Calibri"/>
            </a:endParaRPr>
          </a:p>
        </p:txBody>
      </p:sp>
    </p:spTree>
    <p:extLst>
      <p:ext uri="{BB962C8B-B14F-4D97-AF65-F5344CB8AC3E}">
        <p14:creationId xmlns:p14="http://schemas.microsoft.com/office/powerpoint/2010/main" val="17614382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grpSp>
        <p:nvGrpSpPr>
          <p:cNvPr id="38" name="Group 37"/>
          <p:cNvGrpSpPr/>
          <p:nvPr/>
        </p:nvGrpSpPr>
        <p:grpSpPr>
          <a:xfrm>
            <a:off x="405520" y="82612"/>
            <a:ext cx="11420475" cy="7004958"/>
            <a:chOff x="385763" y="100692"/>
            <a:chExt cx="11420475" cy="7004958"/>
          </a:xfrm>
        </p:grpSpPr>
        <p:sp>
          <p:nvSpPr>
            <p:cNvPr id="39" name="Rounded Rectangle 38"/>
            <p:cNvSpPr/>
            <p:nvPr/>
          </p:nvSpPr>
          <p:spPr>
            <a:xfrm>
              <a:off x="385763" y="100692"/>
              <a:ext cx="7862887"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ounded Rectangle 39"/>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42" name="Shape 242"/>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243" name="Shape 243"/>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244" name="Shape 244"/>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245" name="Shape 245"/>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pic>
        <p:nvPicPr>
          <p:cNvPr id="250" name="Shape 250"/>
          <p:cNvPicPr preferRelativeResize="0"/>
          <p:nvPr/>
        </p:nvPicPr>
        <p:blipFill rotWithShape="1">
          <a:blip r:embed="rId3">
            <a:alphaModFix/>
          </a:blip>
          <a:srcRect l="15208" t="34327" r="14166" b="3077"/>
          <a:stretch/>
        </p:blipFill>
        <p:spPr>
          <a:xfrm>
            <a:off x="6042052" y="2881404"/>
            <a:ext cx="3860956" cy="3707201"/>
          </a:xfrm>
          <a:prstGeom prst="rect">
            <a:avLst/>
          </a:prstGeom>
          <a:noFill/>
          <a:ln>
            <a:noFill/>
          </a:ln>
        </p:spPr>
      </p:pic>
      <p:grpSp>
        <p:nvGrpSpPr>
          <p:cNvPr id="6" name="Group 5"/>
          <p:cNvGrpSpPr/>
          <p:nvPr/>
        </p:nvGrpSpPr>
        <p:grpSpPr>
          <a:xfrm>
            <a:off x="8738485" y="2869090"/>
            <a:ext cx="2294458" cy="1274838"/>
            <a:chOff x="8529060" y="2101619"/>
            <a:chExt cx="2294458" cy="1274838"/>
          </a:xfrm>
        </p:grpSpPr>
        <p:sp>
          <p:nvSpPr>
            <p:cNvPr id="253" name="Shape 253"/>
            <p:cNvSpPr txBox="1"/>
            <p:nvPr/>
          </p:nvSpPr>
          <p:spPr>
            <a:xfrm>
              <a:off x="9262718" y="2101619"/>
              <a:ext cx="1258603" cy="1037068"/>
            </a:xfrm>
            <a:prstGeom prst="rect">
              <a:avLst/>
            </a:prstGeom>
            <a:noFill/>
            <a:ln>
              <a:noFill/>
            </a:ln>
          </p:spPr>
          <p:txBody>
            <a:bodyPr lIns="91425" tIns="45700" rIns="91425" bIns="45700" anchor="ctr" anchorCtr="0">
              <a:noAutofit/>
            </a:bodyPr>
            <a:lstStyle/>
            <a:p>
              <a:pPr marL="0" marR="0" lvl="0" indent="0" algn="r" rtl="0">
                <a:lnSpc>
                  <a:spcPct val="90000"/>
                </a:lnSpc>
                <a:spcBef>
                  <a:spcPts val="0"/>
                </a:spcBef>
                <a:buClr>
                  <a:srgbClr val="000000"/>
                </a:buClr>
                <a:buSzPct val="25000"/>
                <a:buFont typeface="Arial"/>
                <a:buNone/>
              </a:pPr>
              <a:r>
                <a:rPr lang="en-CA" sz="3000" b="1" i="0" u="none" strike="noStrike" dirty="0">
                  <a:solidFill>
                    <a:srgbClr val="000000"/>
                  </a:solidFill>
                  <a:latin typeface="Arial"/>
                  <a:ea typeface="Arial"/>
                  <a:cs typeface="Arial"/>
                  <a:sym typeface="Arial"/>
                </a:rPr>
                <a:t>Yes</a:t>
              </a:r>
            </a:p>
          </p:txBody>
        </p:sp>
        <p:cxnSp>
          <p:nvCxnSpPr>
            <p:cNvPr id="254" name="Shape 254"/>
            <p:cNvCxnSpPr/>
            <p:nvPr/>
          </p:nvCxnSpPr>
          <p:spPr>
            <a:xfrm>
              <a:off x="8529060" y="2806700"/>
              <a:ext cx="1888909" cy="794"/>
            </a:xfrm>
            <a:prstGeom prst="straightConnector1">
              <a:avLst/>
            </a:prstGeom>
            <a:noFill/>
            <a:ln w="28575" cap="flat" cmpd="sng">
              <a:solidFill>
                <a:srgbClr val="7F7F7F"/>
              </a:solidFill>
              <a:prstDash val="solid"/>
              <a:miter/>
              <a:headEnd type="none" w="med" len="med"/>
              <a:tailEnd type="none" w="med" len="med"/>
            </a:ln>
          </p:spPr>
        </p:cxnSp>
        <p:sp>
          <p:nvSpPr>
            <p:cNvPr id="255" name="Shape 255"/>
            <p:cNvSpPr txBox="1"/>
            <p:nvPr/>
          </p:nvSpPr>
          <p:spPr>
            <a:xfrm>
              <a:off x="9525919" y="2699002"/>
              <a:ext cx="1297599" cy="677455"/>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rgbClr val="7F7F7F"/>
                </a:buClr>
                <a:buSzPct val="25000"/>
                <a:buFont typeface="Arial"/>
                <a:buNone/>
              </a:pPr>
              <a:r>
                <a:rPr lang="en-CA" sz="2000" b="1" i="0" u="none" strike="noStrike" dirty="0">
                  <a:solidFill>
                    <a:srgbClr val="7F7F7F"/>
                  </a:solidFill>
                  <a:latin typeface="Arial"/>
                  <a:ea typeface="Arial"/>
                  <a:cs typeface="Arial"/>
                  <a:sym typeface="Arial"/>
                </a:rPr>
                <a:t>19%</a:t>
              </a:r>
            </a:p>
          </p:txBody>
        </p:sp>
      </p:grpSp>
      <p:grpSp>
        <p:nvGrpSpPr>
          <p:cNvPr id="3" name="Group 2"/>
          <p:cNvGrpSpPr/>
          <p:nvPr/>
        </p:nvGrpSpPr>
        <p:grpSpPr>
          <a:xfrm>
            <a:off x="4490764" y="3496953"/>
            <a:ext cx="2127112" cy="1236619"/>
            <a:chOff x="4281339" y="2577082"/>
            <a:chExt cx="2127112" cy="1236619"/>
          </a:xfrm>
        </p:grpSpPr>
        <p:sp>
          <p:nvSpPr>
            <p:cNvPr id="251" name="Shape 251"/>
            <p:cNvSpPr txBox="1"/>
            <p:nvPr/>
          </p:nvSpPr>
          <p:spPr>
            <a:xfrm>
              <a:off x="4525933" y="2577082"/>
              <a:ext cx="1043077" cy="855609"/>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rgbClr val="000000"/>
                </a:buClr>
                <a:buSzPct val="25000"/>
                <a:buFont typeface="Arial"/>
                <a:buNone/>
              </a:pPr>
              <a:r>
                <a:rPr lang="en-CA" sz="3000" b="1" i="0" u="none" strike="noStrike" dirty="0">
                  <a:solidFill>
                    <a:srgbClr val="000000"/>
                  </a:solidFill>
                  <a:latin typeface="Arial"/>
                  <a:ea typeface="Arial"/>
                  <a:cs typeface="Arial"/>
                  <a:sym typeface="Arial"/>
                </a:rPr>
                <a:t>No</a:t>
              </a:r>
            </a:p>
          </p:txBody>
        </p:sp>
        <p:cxnSp>
          <p:nvCxnSpPr>
            <p:cNvPr id="252" name="Shape 252"/>
            <p:cNvCxnSpPr/>
            <p:nvPr/>
          </p:nvCxnSpPr>
          <p:spPr>
            <a:xfrm>
              <a:off x="4610532" y="3263308"/>
              <a:ext cx="1797919" cy="1587"/>
            </a:xfrm>
            <a:prstGeom prst="straightConnector1">
              <a:avLst/>
            </a:prstGeom>
            <a:noFill/>
            <a:ln w="28575" cap="flat" cmpd="sng">
              <a:solidFill>
                <a:srgbClr val="7F7F7F"/>
              </a:solidFill>
              <a:prstDash val="solid"/>
              <a:miter/>
              <a:headEnd type="none" w="med" len="med"/>
              <a:tailEnd type="none" w="med" len="med"/>
            </a:ln>
          </p:spPr>
        </p:cxnSp>
        <p:sp>
          <p:nvSpPr>
            <p:cNvPr id="256" name="Shape 256"/>
            <p:cNvSpPr txBox="1"/>
            <p:nvPr/>
          </p:nvSpPr>
          <p:spPr>
            <a:xfrm>
              <a:off x="4281339" y="3149007"/>
              <a:ext cx="1218494" cy="664694"/>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rgbClr val="7F7F7F"/>
                </a:buClr>
                <a:buSzPct val="25000"/>
                <a:buFont typeface="Arial"/>
                <a:buNone/>
              </a:pPr>
              <a:r>
                <a:rPr lang="en-CA" sz="2000" b="1" i="0" u="none" strike="noStrike" dirty="0">
                  <a:solidFill>
                    <a:srgbClr val="7F7F7F"/>
                  </a:solidFill>
                  <a:latin typeface="Arial"/>
                  <a:ea typeface="Arial"/>
                  <a:cs typeface="Arial"/>
                  <a:sym typeface="Arial"/>
                </a:rPr>
                <a:t>81%</a:t>
              </a:r>
            </a:p>
          </p:txBody>
        </p:sp>
      </p:grpSp>
      <p:grpSp>
        <p:nvGrpSpPr>
          <p:cNvPr id="35" name="Group 34"/>
          <p:cNvGrpSpPr/>
          <p:nvPr/>
        </p:nvGrpSpPr>
        <p:grpSpPr>
          <a:xfrm>
            <a:off x="405520" y="70430"/>
            <a:ext cx="10515599" cy="754743"/>
            <a:chOff x="492604" y="70430"/>
            <a:chExt cx="10515599" cy="754743"/>
          </a:xfrm>
        </p:grpSpPr>
        <p:sp>
          <p:nvSpPr>
            <p:cNvPr id="36" name="Shape 132"/>
            <p:cNvSpPr txBox="1"/>
            <p:nvPr/>
          </p:nvSpPr>
          <p:spPr>
            <a:xfrm>
              <a:off x="492604"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Realtors: Have Trouble with Files</a:t>
              </a:r>
              <a:endParaRPr lang="en-CA" sz="4400" dirty="0">
                <a:solidFill>
                  <a:srgbClr val="000A3E"/>
                </a:solidFill>
                <a:latin typeface="Corbel" panose="020B0503020204020204" pitchFamily="34" charset="0"/>
                <a:sym typeface="Arial"/>
              </a:endParaRPr>
            </a:p>
          </p:txBody>
        </p:sp>
        <p:sp>
          <p:nvSpPr>
            <p:cNvPr id="37" name="Shape 1024"/>
            <p:cNvSpPr/>
            <p:nvPr/>
          </p:nvSpPr>
          <p:spPr>
            <a:xfrm>
              <a:off x="630857" y="748010"/>
              <a:ext cx="1891285"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2" name="Group 1"/>
          <p:cNvGrpSpPr/>
          <p:nvPr/>
        </p:nvGrpSpPr>
        <p:grpSpPr>
          <a:xfrm>
            <a:off x="10109200" y="1003300"/>
            <a:ext cx="1447800" cy="1257299"/>
            <a:chOff x="10109200" y="1003300"/>
            <a:chExt cx="1447800" cy="1257299"/>
          </a:xfrm>
        </p:grpSpPr>
        <p:pic>
          <p:nvPicPr>
            <p:cNvPr id="246" name="Shape 246"/>
            <p:cNvPicPr preferRelativeResize="0"/>
            <p:nvPr/>
          </p:nvPicPr>
          <p:blipFill rotWithShape="1">
            <a:blip r:embed="rId4">
              <a:alphaModFix/>
            </a:blip>
            <a:srcRect/>
            <a:stretch/>
          </p:blipFill>
          <p:spPr>
            <a:xfrm>
              <a:off x="10340454" y="1049467"/>
              <a:ext cx="985293" cy="1164964"/>
            </a:xfrm>
            <a:prstGeom prst="rect">
              <a:avLst/>
            </a:prstGeom>
            <a:noFill/>
            <a:ln>
              <a:noFill/>
            </a:ln>
          </p:spPr>
        </p:pic>
        <p:sp>
          <p:nvSpPr>
            <p:cNvPr id="42"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sp>
        <p:nvSpPr>
          <p:cNvPr id="43" name="Shape 132"/>
          <p:cNvSpPr txBox="1"/>
          <p:nvPr/>
        </p:nvSpPr>
        <p:spPr>
          <a:xfrm>
            <a:off x="5577660" y="2356670"/>
            <a:ext cx="4673628" cy="75474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3400" b="1" dirty="0" smtClean="0">
                <a:solidFill>
                  <a:schemeClr val="tx1"/>
                </a:solidFill>
                <a:latin typeface="Corbel" panose="020B0503020204020204" pitchFamily="34" charset="0"/>
                <a:sym typeface="Arial"/>
              </a:rPr>
              <a:t>Pain with Paperwork</a:t>
            </a:r>
            <a:endParaRPr lang="en-CA" sz="3400" b="1" dirty="0">
              <a:solidFill>
                <a:schemeClr val="tx1"/>
              </a:solidFill>
              <a:latin typeface="Corbel" panose="020B0503020204020204" pitchFamily="34" charset="0"/>
              <a:sym typeface="Arial"/>
            </a:endParaRPr>
          </a:p>
        </p:txBody>
      </p:sp>
      <p:pic>
        <p:nvPicPr>
          <p:cNvPr id="49" name="Shape 257"/>
          <p:cNvPicPr preferRelativeResize="0"/>
          <p:nvPr/>
        </p:nvPicPr>
        <p:blipFill rotWithShape="1">
          <a:blip r:embed="rId5">
            <a:alphaModFix/>
          </a:blip>
          <a:srcRect l="39958" t="11195" r="40037" b="36425"/>
          <a:stretch/>
        </p:blipFill>
        <p:spPr>
          <a:xfrm>
            <a:off x="761204" y="895350"/>
            <a:ext cx="3239296" cy="5962650"/>
          </a:xfrm>
          <a:prstGeom prst="rect">
            <a:avLst/>
          </a:prstGeom>
          <a:ln>
            <a:noFill/>
          </a:ln>
          <a:effectLst>
            <a:outerShdw blurRad="292100" dist="139700" dir="2700000" algn="tl" rotWithShape="0">
              <a:srgbClr val="333333">
                <a:alpha val="65000"/>
              </a:srgbClr>
            </a:outerShdw>
          </a:effectLst>
        </p:spPr>
      </p:pic>
      <p:grpSp>
        <p:nvGrpSpPr>
          <p:cNvPr id="50" name="Group 49"/>
          <p:cNvGrpSpPr/>
          <p:nvPr/>
        </p:nvGrpSpPr>
        <p:grpSpPr>
          <a:xfrm>
            <a:off x="1592693" y="4303247"/>
            <a:ext cx="1684729" cy="1966974"/>
            <a:chOff x="1592693" y="4037902"/>
            <a:chExt cx="1684729" cy="1966974"/>
          </a:xfrm>
        </p:grpSpPr>
        <p:pic>
          <p:nvPicPr>
            <p:cNvPr id="51" name="Shape 271"/>
            <p:cNvPicPr preferRelativeResize="0"/>
            <p:nvPr/>
          </p:nvPicPr>
          <p:blipFill rotWithShape="1">
            <a:blip r:embed="rId6">
              <a:alphaModFix/>
            </a:blip>
            <a:srcRect l="17860" t="21241" b="13595"/>
            <a:stretch/>
          </p:blipFill>
          <p:spPr>
            <a:xfrm>
              <a:off x="1592693" y="4037902"/>
              <a:ext cx="1684729" cy="1966974"/>
            </a:xfrm>
            <a:prstGeom prst="rect">
              <a:avLst/>
            </a:prstGeom>
            <a:noFill/>
            <a:ln>
              <a:noFill/>
            </a:ln>
          </p:spPr>
        </p:pic>
        <p:pic>
          <p:nvPicPr>
            <p:cNvPr id="52" name="Shape 272"/>
            <p:cNvPicPr preferRelativeResize="0"/>
            <p:nvPr/>
          </p:nvPicPr>
          <p:blipFill rotWithShape="1">
            <a:blip r:embed="rId4">
              <a:alphaModFix/>
            </a:blip>
            <a:srcRect/>
            <a:stretch/>
          </p:blipFill>
          <p:spPr>
            <a:xfrm>
              <a:off x="1888119" y="4339563"/>
              <a:ext cx="1093877" cy="1363652"/>
            </a:xfrm>
            <a:prstGeom prst="rect">
              <a:avLst/>
            </a:prstGeom>
            <a:noFill/>
            <a:ln>
              <a:noFill/>
            </a:ln>
          </p:spPr>
        </p:pic>
      </p:grpSp>
      <p:grpSp>
        <p:nvGrpSpPr>
          <p:cNvPr id="54" name="Shape 258"/>
          <p:cNvGrpSpPr/>
          <p:nvPr/>
        </p:nvGrpSpPr>
        <p:grpSpPr>
          <a:xfrm>
            <a:off x="1294997" y="2044318"/>
            <a:ext cx="2280121" cy="1737315"/>
            <a:chOff x="1295400" y="67878"/>
            <a:chExt cx="9582150" cy="5265129"/>
          </a:xfrm>
        </p:grpSpPr>
        <p:pic>
          <p:nvPicPr>
            <p:cNvPr id="56" name="Shape 259"/>
            <p:cNvPicPr preferRelativeResize="0"/>
            <p:nvPr/>
          </p:nvPicPr>
          <p:blipFill rotWithShape="1">
            <a:blip r:embed="rId7">
              <a:alphaModFix/>
            </a:blip>
            <a:srcRect t="11245"/>
            <a:stretch/>
          </p:blipFill>
          <p:spPr>
            <a:xfrm>
              <a:off x="1295400" y="67878"/>
              <a:ext cx="9582150" cy="5251603"/>
            </a:xfrm>
            <a:prstGeom prst="rect">
              <a:avLst/>
            </a:prstGeom>
            <a:noFill/>
            <a:ln>
              <a:noFill/>
            </a:ln>
          </p:spPr>
        </p:pic>
        <p:pic>
          <p:nvPicPr>
            <p:cNvPr id="57" name="Shape 260"/>
            <p:cNvPicPr preferRelativeResize="0"/>
            <p:nvPr/>
          </p:nvPicPr>
          <p:blipFill rotWithShape="1">
            <a:blip r:embed="rId8">
              <a:alphaModFix/>
            </a:blip>
            <a:srcRect l="15946" r="19888"/>
            <a:stretch/>
          </p:blipFill>
          <p:spPr>
            <a:xfrm>
              <a:off x="6475667" y="2439132"/>
              <a:ext cx="2785336" cy="2893875"/>
            </a:xfrm>
            <a:prstGeom prst="rect">
              <a:avLst/>
            </a:prstGeom>
            <a:noFill/>
            <a:ln>
              <a:noFill/>
            </a:ln>
          </p:spPr>
        </p:pic>
        <p:grpSp>
          <p:nvGrpSpPr>
            <p:cNvPr id="58" name="Shape 261"/>
            <p:cNvGrpSpPr/>
            <p:nvPr/>
          </p:nvGrpSpPr>
          <p:grpSpPr>
            <a:xfrm>
              <a:off x="2820722" y="2101242"/>
              <a:ext cx="2672831" cy="2883852"/>
              <a:chOff x="572824" y="1848144"/>
              <a:chExt cx="2672832" cy="2883854"/>
            </a:xfrm>
          </p:grpSpPr>
          <p:grpSp>
            <p:nvGrpSpPr>
              <p:cNvPr id="59" name="Shape 262"/>
              <p:cNvGrpSpPr/>
              <p:nvPr/>
            </p:nvGrpSpPr>
            <p:grpSpPr>
              <a:xfrm>
                <a:off x="572824" y="1848144"/>
                <a:ext cx="2672832" cy="2883853"/>
                <a:chOff x="3980168" y="1835391"/>
                <a:chExt cx="2314010" cy="2618114"/>
              </a:xfrm>
            </p:grpSpPr>
            <p:pic>
              <p:nvPicPr>
                <p:cNvPr id="61" name="Shape 263"/>
                <p:cNvPicPr preferRelativeResize="0"/>
                <p:nvPr/>
              </p:nvPicPr>
              <p:blipFill rotWithShape="1">
                <a:blip r:embed="rId9">
                  <a:alphaModFix/>
                </a:blip>
                <a:srcRect/>
                <a:stretch/>
              </p:blipFill>
              <p:spPr>
                <a:xfrm>
                  <a:off x="4199687" y="1835391"/>
                  <a:ext cx="2094491" cy="2618114"/>
                </a:xfrm>
                <a:prstGeom prst="rect">
                  <a:avLst/>
                </a:prstGeom>
                <a:noFill/>
                <a:ln>
                  <a:noFill/>
                </a:ln>
              </p:spPr>
            </p:pic>
            <p:grpSp>
              <p:nvGrpSpPr>
                <p:cNvPr id="62" name="Shape 264"/>
                <p:cNvGrpSpPr/>
                <p:nvPr/>
              </p:nvGrpSpPr>
              <p:grpSpPr>
                <a:xfrm>
                  <a:off x="3980168" y="1835391"/>
                  <a:ext cx="224405" cy="2618114"/>
                  <a:chOff x="1424762" y="1924291"/>
                  <a:chExt cx="224405" cy="2618114"/>
                </a:xfrm>
              </p:grpSpPr>
              <p:pic>
                <p:nvPicPr>
                  <p:cNvPr id="63" name="Shape 265"/>
                  <p:cNvPicPr preferRelativeResize="0"/>
                  <p:nvPr/>
                </p:nvPicPr>
                <p:blipFill rotWithShape="1">
                  <a:blip r:embed="rId10">
                    <a:alphaModFix/>
                  </a:blip>
                  <a:srcRect r="97817"/>
                  <a:stretch/>
                </p:blipFill>
                <p:spPr>
                  <a:xfrm>
                    <a:off x="1424762" y="1924291"/>
                    <a:ext cx="45718" cy="2618114"/>
                  </a:xfrm>
                  <a:prstGeom prst="rect">
                    <a:avLst/>
                  </a:prstGeom>
                  <a:noFill/>
                  <a:ln>
                    <a:noFill/>
                  </a:ln>
                </p:spPr>
              </p:pic>
              <p:pic>
                <p:nvPicPr>
                  <p:cNvPr id="64" name="Shape 266"/>
                  <p:cNvPicPr preferRelativeResize="0"/>
                  <p:nvPr/>
                </p:nvPicPr>
                <p:blipFill rotWithShape="1">
                  <a:blip r:embed="rId11">
                    <a:alphaModFix/>
                  </a:blip>
                  <a:srcRect r="97817"/>
                  <a:stretch/>
                </p:blipFill>
                <p:spPr>
                  <a:xfrm>
                    <a:off x="1470480" y="1924291"/>
                    <a:ext cx="45718" cy="2618114"/>
                  </a:xfrm>
                  <a:prstGeom prst="rect">
                    <a:avLst/>
                  </a:prstGeom>
                  <a:noFill/>
                  <a:ln>
                    <a:noFill/>
                  </a:ln>
                </p:spPr>
              </p:pic>
              <p:pic>
                <p:nvPicPr>
                  <p:cNvPr id="65" name="Shape 267"/>
                  <p:cNvPicPr preferRelativeResize="0"/>
                  <p:nvPr/>
                </p:nvPicPr>
                <p:blipFill rotWithShape="1">
                  <a:blip r:embed="rId10">
                    <a:alphaModFix/>
                  </a:blip>
                  <a:srcRect r="97817"/>
                  <a:stretch/>
                </p:blipFill>
                <p:spPr>
                  <a:xfrm>
                    <a:off x="1516854" y="1924291"/>
                    <a:ext cx="45718" cy="2618114"/>
                  </a:xfrm>
                  <a:prstGeom prst="rect">
                    <a:avLst/>
                  </a:prstGeom>
                  <a:noFill/>
                  <a:ln>
                    <a:noFill/>
                  </a:ln>
                </p:spPr>
              </p:pic>
              <p:pic>
                <p:nvPicPr>
                  <p:cNvPr id="66" name="Shape 268"/>
                  <p:cNvPicPr preferRelativeResize="0"/>
                  <p:nvPr/>
                </p:nvPicPr>
                <p:blipFill rotWithShape="1">
                  <a:blip r:embed="rId11">
                    <a:alphaModFix/>
                  </a:blip>
                  <a:srcRect r="97817"/>
                  <a:stretch/>
                </p:blipFill>
                <p:spPr>
                  <a:xfrm>
                    <a:off x="1563071" y="1924291"/>
                    <a:ext cx="45718" cy="2618114"/>
                  </a:xfrm>
                  <a:prstGeom prst="rect">
                    <a:avLst/>
                  </a:prstGeom>
                  <a:noFill/>
                  <a:ln>
                    <a:noFill/>
                  </a:ln>
                </p:spPr>
              </p:pic>
              <p:pic>
                <p:nvPicPr>
                  <p:cNvPr id="67" name="Shape 269"/>
                  <p:cNvPicPr preferRelativeResize="0"/>
                  <p:nvPr/>
                </p:nvPicPr>
                <p:blipFill rotWithShape="1">
                  <a:blip r:embed="rId11">
                    <a:alphaModFix/>
                  </a:blip>
                  <a:srcRect r="97817"/>
                  <a:stretch/>
                </p:blipFill>
                <p:spPr>
                  <a:xfrm>
                    <a:off x="1603448" y="1924291"/>
                    <a:ext cx="45718" cy="2618114"/>
                  </a:xfrm>
                  <a:prstGeom prst="rect">
                    <a:avLst/>
                  </a:prstGeom>
                  <a:noFill/>
                  <a:ln>
                    <a:noFill/>
                  </a:ln>
                </p:spPr>
              </p:pic>
            </p:grpSp>
          </p:grpSp>
          <p:pic>
            <p:nvPicPr>
              <p:cNvPr id="60" name="Shape 270"/>
              <p:cNvPicPr preferRelativeResize="0"/>
              <p:nvPr/>
            </p:nvPicPr>
            <p:blipFill rotWithShape="1">
              <a:blip r:embed="rId12">
                <a:alphaModFix/>
              </a:blip>
              <a:srcRect r="97817"/>
              <a:stretch/>
            </p:blipFill>
            <p:spPr>
              <a:xfrm>
                <a:off x="730525" y="1855834"/>
                <a:ext cx="95858" cy="2876164"/>
              </a:xfrm>
              <a:prstGeom prst="rect">
                <a:avLst/>
              </a:prstGeom>
              <a:noFill/>
              <a:ln>
                <a:noFill/>
              </a:ln>
            </p:spPr>
          </p:pic>
        </p:gr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grpSp>
        <p:nvGrpSpPr>
          <p:cNvPr id="31" name="Group 30"/>
          <p:cNvGrpSpPr/>
          <p:nvPr/>
        </p:nvGrpSpPr>
        <p:grpSpPr>
          <a:xfrm>
            <a:off x="385763" y="100692"/>
            <a:ext cx="11420475" cy="7004958"/>
            <a:chOff x="385763" y="100692"/>
            <a:chExt cx="11420475" cy="7004958"/>
          </a:xfrm>
        </p:grpSpPr>
        <p:sp>
          <p:nvSpPr>
            <p:cNvPr id="32" name="Rounded Rectangle 31"/>
            <p:cNvSpPr/>
            <p:nvPr/>
          </p:nvSpPr>
          <p:spPr>
            <a:xfrm>
              <a:off x="385763" y="100692"/>
              <a:ext cx="9463772"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ounded Rectangle 32"/>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92" name="Shape 292"/>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293" name="Shape 293"/>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294" name="Shape 294"/>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295" name="Shape 295"/>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grpSp>
        <p:nvGrpSpPr>
          <p:cNvPr id="2" name="Group 1"/>
          <p:cNvGrpSpPr/>
          <p:nvPr/>
        </p:nvGrpSpPr>
        <p:grpSpPr>
          <a:xfrm>
            <a:off x="10109200" y="1003300"/>
            <a:ext cx="1447800" cy="1257299"/>
            <a:chOff x="10109200" y="1003300"/>
            <a:chExt cx="1447800" cy="1257299"/>
          </a:xfrm>
        </p:grpSpPr>
        <p:pic>
          <p:nvPicPr>
            <p:cNvPr id="291" name="Shape 291"/>
            <p:cNvPicPr preferRelativeResize="0"/>
            <p:nvPr/>
          </p:nvPicPr>
          <p:blipFill rotWithShape="1">
            <a:blip r:embed="rId3">
              <a:alphaModFix/>
            </a:blip>
            <a:srcRect/>
            <a:stretch/>
          </p:blipFill>
          <p:spPr>
            <a:xfrm>
              <a:off x="10264546" y="1109493"/>
              <a:ext cx="1137109" cy="1044912"/>
            </a:xfrm>
            <a:prstGeom prst="rect">
              <a:avLst/>
            </a:prstGeom>
            <a:noFill/>
            <a:ln>
              <a:noFill/>
            </a:ln>
          </p:spPr>
        </p:pic>
        <p:sp>
          <p:nvSpPr>
            <p:cNvPr id="27"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grpSp>
        <p:nvGrpSpPr>
          <p:cNvPr id="3" name="Group 2"/>
          <p:cNvGrpSpPr/>
          <p:nvPr/>
        </p:nvGrpSpPr>
        <p:grpSpPr>
          <a:xfrm>
            <a:off x="405520" y="70430"/>
            <a:ext cx="10515599" cy="754743"/>
            <a:chOff x="405520" y="70430"/>
            <a:chExt cx="10515599" cy="754743"/>
          </a:xfrm>
        </p:grpSpPr>
        <p:sp>
          <p:nvSpPr>
            <p:cNvPr id="29"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Realtors: Have Trouble Finding a Client </a:t>
              </a:r>
              <a:endParaRPr lang="en-CA" sz="4400" dirty="0">
                <a:solidFill>
                  <a:srgbClr val="000A3E"/>
                </a:solidFill>
                <a:latin typeface="Corbel" panose="020B0503020204020204" pitchFamily="34" charset="0"/>
                <a:sym typeface="Arial"/>
              </a:endParaRPr>
            </a:p>
          </p:txBody>
        </p:sp>
        <p:sp>
          <p:nvSpPr>
            <p:cNvPr id="35" name="Shape 1024"/>
            <p:cNvSpPr/>
            <p:nvPr/>
          </p:nvSpPr>
          <p:spPr>
            <a:xfrm>
              <a:off x="543773" y="748010"/>
              <a:ext cx="1891285"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4" name="Group 3"/>
          <p:cNvGrpSpPr/>
          <p:nvPr/>
        </p:nvGrpSpPr>
        <p:grpSpPr>
          <a:xfrm>
            <a:off x="2550500" y="2741314"/>
            <a:ext cx="7091001" cy="3937832"/>
            <a:chOff x="2271686" y="2856844"/>
            <a:chExt cx="7091001" cy="3937832"/>
          </a:xfrm>
        </p:grpSpPr>
        <p:pic>
          <p:nvPicPr>
            <p:cNvPr id="278" name="Shape 278"/>
            <p:cNvPicPr preferRelativeResize="0"/>
            <p:nvPr/>
          </p:nvPicPr>
          <p:blipFill rotWithShape="1">
            <a:blip r:embed="rId4">
              <a:alphaModFix/>
            </a:blip>
            <a:srcRect l="17083" t="34711" r="15728" b="3269"/>
            <a:stretch/>
          </p:blipFill>
          <p:spPr>
            <a:xfrm>
              <a:off x="4069810" y="3450494"/>
              <a:ext cx="3344182" cy="3344182"/>
            </a:xfrm>
            <a:prstGeom prst="rect">
              <a:avLst/>
            </a:prstGeom>
            <a:noFill/>
            <a:ln>
              <a:noFill/>
            </a:ln>
          </p:spPr>
        </p:pic>
        <p:grpSp>
          <p:nvGrpSpPr>
            <p:cNvPr id="37" name="Group 36"/>
            <p:cNvGrpSpPr/>
            <p:nvPr/>
          </p:nvGrpSpPr>
          <p:grpSpPr>
            <a:xfrm>
              <a:off x="6553071" y="3414900"/>
              <a:ext cx="2294458" cy="1274838"/>
              <a:chOff x="8529060" y="2101619"/>
              <a:chExt cx="2294458" cy="1274838"/>
            </a:xfrm>
          </p:grpSpPr>
          <p:sp>
            <p:nvSpPr>
              <p:cNvPr id="38" name="Shape 253"/>
              <p:cNvSpPr txBox="1"/>
              <p:nvPr/>
            </p:nvSpPr>
            <p:spPr>
              <a:xfrm>
                <a:off x="9262718" y="2101619"/>
                <a:ext cx="1258603" cy="1037068"/>
              </a:xfrm>
              <a:prstGeom prst="rect">
                <a:avLst/>
              </a:prstGeom>
              <a:noFill/>
              <a:ln>
                <a:noFill/>
              </a:ln>
            </p:spPr>
            <p:txBody>
              <a:bodyPr lIns="91425" tIns="45700" rIns="91425" bIns="45700" anchor="ctr" anchorCtr="0">
                <a:noAutofit/>
              </a:bodyPr>
              <a:lstStyle/>
              <a:p>
                <a:pPr marL="0" marR="0" lvl="0" indent="0" algn="r" rtl="0">
                  <a:lnSpc>
                    <a:spcPct val="90000"/>
                  </a:lnSpc>
                  <a:spcBef>
                    <a:spcPts val="0"/>
                  </a:spcBef>
                  <a:buClr>
                    <a:srgbClr val="000000"/>
                  </a:buClr>
                  <a:buSzPct val="25000"/>
                  <a:buFont typeface="Arial"/>
                  <a:buNone/>
                </a:pPr>
                <a:r>
                  <a:rPr lang="en-CA" sz="3000" b="1" i="0" u="none" strike="noStrike" dirty="0">
                    <a:solidFill>
                      <a:srgbClr val="000000"/>
                    </a:solidFill>
                    <a:latin typeface="Arial"/>
                    <a:ea typeface="Arial"/>
                    <a:cs typeface="Arial"/>
                    <a:sym typeface="Arial"/>
                  </a:rPr>
                  <a:t>Yes</a:t>
                </a:r>
              </a:p>
            </p:txBody>
          </p:sp>
          <p:cxnSp>
            <p:nvCxnSpPr>
              <p:cNvPr id="39" name="Shape 254"/>
              <p:cNvCxnSpPr/>
              <p:nvPr/>
            </p:nvCxnSpPr>
            <p:spPr>
              <a:xfrm>
                <a:off x="8529060" y="2806700"/>
                <a:ext cx="1888909" cy="794"/>
              </a:xfrm>
              <a:prstGeom prst="straightConnector1">
                <a:avLst/>
              </a:prstGeom>
              <a:noFill/>
              <a:ln w="28575" cap="flat" cmpd="sng">
                <a:solidFill>
                  <a:srgbClr val="7F7F7F"/>
                </a:solidFill>
                <a:prstDash val="solid"/>
                <a:miter/>
                <a:headEnd type="none" w="med" len="med"/>
                <a:tailEnd type="none" w="med" len="med"/>
              </a:ln>
            </p:spPr>
          </p:cxnSp>
          <p:sp>
            <p:nvSpPr>
              <p:cNvPr id="40" name="Shape 255"/>
              <p:cNvSpPr txBox="1"/>
              <p:nvPr/>
            </p:nvSpPr>
            <p:spPr>
              <a:xfrm>
                <a:off x="9525919" y="2699002"/>
                <a:ext cx="1297599" cy="677455"/>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rgbClr val="7F7F7F"/>
                  </a:buClr>
                  <a:buSzPct val="25000"/>
                  <a:buFont typeface="Arial"/>
                  <a:buNone/>
                </a:pPr>
                <a:r>
                  <a:rPr lang="en-CA" sz="2000" b="1" i="0" u="none" strike="noStrike" dirty="0" smtClean="0">
                    <a:solidFill>
                      <a:srgbClr val="7F7F7F"/>
                    </a:solidFill>
                    <a:latin typeface="Arial"/>
                    <a:ea typeface="Arial"/>
                    <a:cs typeface="Arial"/>
                    <a:sym typeface="Arial"/>
                  </a:rPr>
                  <a:t>58%</a:t>
                </a:r>
                <a:endParaRPr lang="en-CA" sz="2000" b="1" i="0" u="none" strike="noStrike" dirty="0">
                  <a:solidFill>
                    <a:srgbClr val="7F7F7F"/>
                  </a:solidFill>
                  <a:latin typeface="Arial"/>
                  <a:ea typeface="Arial"/>
                  <a:cs typeface="Arial"/>
                  <a:sym typeface="Arial"/>
                </a:endParaRPr>
              </a:p>
            </p:txBody>
          </p:sp>
        </p:grpSp>
        <p:grpSp>
          <p:nvGrpSpPr>
            <p:cNvPr id="41" name="Group 40"/>
            <p:cNvGrpSpPr/>
            <p:nvPr/>
          </p:nvGrpSpPr>
          <p:grpSpPr>
            <a:xfrm>
              <a:off x="2271686" y="4826079"/>
              <a:ext cx="2127112" cy="1236619"/>
              <a:chOff x="4281339" y="2577082"/>
              <a:chExt cx="2127112" cy="1236619"/>
            </a:xfrm>
          </p:grpSpPr>
          <p:sp>
            <p:nvSpPr>
              <p:cNvPr id="42" name="Shape 251"/>
              <p:cNvSpPr txBox="1"/>
              <p:nvPr/>
            </p:nvSpPr>
            <p:spPr>
              <a:xfrm>
                <a:off x="4525933" y="2577082"/>
                <a:ext cx="1043077" cy="855609"/>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rgbClr val="000000"/>
                  </a:buClr>
                  <a:buSzPct val="25000"/>
                  <a:buFont typeface="Arial"/>
                  <a:buNone/>
                </a:pPr>
                <a:r>
                  <a:rPr lang="en-CA" sz="3000" b="1" i="0" u="none" strike="noStrike" dirty="0">
                    <a:solidFill>
                      <a:srgbClr val="000000"/>
                    </a:solidFill>
                    <a:latin typeface="Arial"/>
                    <a:ea typeface="Arial"/>
                    <a:cs typeface="Arial"/>
                    <a:sym typeface="Arial"/>
                  </a:rPr>
                  <a:t>No</a:t>
                </a:r>
              </a:p>
            </p:txBody>
          </p:sp>
          <p:cxnSp>
            <p:nvCxnSpPr>
              <p:cNvPr id="43" name="Shape 252"/>
              <p:cNvCxnSpPr/>
              <p:nvPr/>
            </p:nvCxnSpPr>
            <p:spPr>
              <a:xfrm>
                <a:off x="4610532" y="3263308"/>
                <a:ext cx="1797919" cy="1587"/>
              </a:xfrm>
              <a:prstGeom prst="straightConnector1">
                <a:avLst/>
              </a:prstGeom>
              <a:noFill/>
              <a:ln w="28575" cap="flat" cmpd="sng">
                <a:solidFill>
                  <a:srgbClr val="7F7F7F"/>
                </a:solidFill>
                <a:prstDash val="solid"/>
                <a:miter/>
                <a:headEnd type="none" w="med" len="med"/>
                <a:tailEnd type="none" w="med" len="med"/>
              </a:ln>
            </p:spPr>
          </p:cxnSp>
          <p:sp>
            <p:nvSpPr>
              <p:cNvPr id="44" name="Shape 256"/>
              <p:cNvSpPr txBox="1"/>
              <p:nvPr/>
            </p:nvSpPr>
            <p:spPr>
              <a:xfrm>
                <a:off x="4281339" y="3149007"/>
                <a:ext cx="1218494" cy="664694"/>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rgbClr val="7F7F7F"/>
                  </a:buClr>
                  <a:buSzPct val="25000"/>
                  <a:buFont typeface="Arial"/>
                  <a:buNone/>
                </a:pPr>
                <a:r>
                  <a:rPr lang="en-CA" sz="2000" b="1" i="0" u="none" strike="noStrike" dirty="0" smtClean="0">
                    <a:solidFill>
                      <a:srgbClr val="7F7F7F"/>
                    </a:solidFill>
                    <a:latin typeface="Arial"/>
                    <a:ea typeface="Arial"/>
                    <a:cs typeface="Arial"/>
                    <a:sym typeface="Arial"/>
                  </a:rPr>
                  <a:t>42%</a:t>
                </a:r>
                <a:endParaRPr lang="en-CA" sz="2000" b="1" i="0" u="none" strike="noStrike" dirty="0">
                  <a:solidFill>
                    <a:srgbClr val="7F7F7F"/>
                  </a:solidFill>
                  <a:latin typeface="Arial"/>
                  <a:ea typeface="Arial"/>
                  <a:cs typeface="Arial"/>
                  <a:sym typeface="Arial"/>
                </a:endParaRPr>
              </a:p>
            </p:txBody>
          </p:sp>
        </p:grpSp>
        <p:sp>
          <p:nvSpPr>
            <p:cNvPr id="45" name="Shape 132"/>
            <p:cNvSpPr txBox="1"/>
            <p:nvPr/>
          </p:nvSpPr>
          <p:spPr>
            <a:xfrm>
              <a:off x="2271686" y="2856844"/>
              <a:ext cx="7091001" cy="75474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3400" b="1" dirty="0" smtClean="0">
                  <a:solidFill>
                    <a:schemeClr val="tx1"/>
                  </a:solidFill>
                  <a:latin typeface="Corbel" panose="020B0503020204020204" pitchFamily="34" charset="0"/>
                  <a:sym typeface="Arial"/>
                </a:rPr>
                <a:t>Pain in Establishing Client Base</a:t>
              </a:r>
              <a:endParaRPr lang="en-CA" sz="3400" b="1" dirty="0">
                <a:solidFill>
                  <a:schemeClr val="tx1"/>
                </a:solidFill>
                <a:latin typeface="Corbel" panose="020B0503020204020204" pitchFamily="34" charset="0"/>
                <a:sym typeface="Arial"/>
              </a:endParaRPr>
            </a:p>
          </p:txBody>
        </p:sp>
      </p:grpSp>
      <p:grpSp>
        <p:nvGrpSpPr>
          <p:cNvPr id="5" name="Group 4"/>
          <p:cNvGrpSpPr/>
          <p:nvPr/>
        </p:nvGrpSpPr>
        <p:grpSpPr>
          <a:xfrm>
            <a:off x="230418" y="1365569"/>
            <a:ext cx="11171236" cy="1285876"/>
            <a:chOff x="1533820" y="1281593"/>
            <a:chExt cx="11171236" cy="1285876"/>
          </a:xfrm>
        </p:grpSpPr>
        <p:sp>
          <p:nvSpPr>
            <p:cNvPr id="47" name="Shape 132"/>
            <p:cNvSpPr txBox="1"/>
            <p:nvPr/>
          </p:nvSpPr>
          <p:spPr>
            <a:xfrm>
              <a:off x="2753785" y="1281593"/>
              <a:ext cx="9951271" cy="754743"/>
            </a:xfrm>
            <a:prstGeom prst="rect">
              <a:avLst/>
            </a:prstGeom>
            <a:noFill/>
            <a:ln>
              <a:noFill/>
            </a:ln>
          </p:spPr>
          <p:txBody>
            <a:bodyPr lIns="91425" tIns="45700" rIns="91425" bIns="45700" anchor="ctr" anchorCtr="0">
              <a:noAutofit/>
            </a:bodyPr>
            <a:lstStyle/>
            <a:p>
              <a:pPr marL="0" marR="0" lvl="0" indent="0" rtl="0">
                <a:lnSpc>
                  <a:spcPct val="90000"/>
                </a:lnSpc>
                <a:spcBef>
                  <a:spcPts val="0"/>
                </a:spcBef>
                <a:buClr>
                  <a:schemeClr val="dk1"/>
                </a:buClr>
                <a:buSzPct val="25000"/>
                <a:buFont typeface="Arial"/>
                <a:buNone/>
              </a:pPr>
              <a:r>
                <a:rPr lang="en-CA" sz="3200" b="1" dirty="0" smtClean="0">
                  <a:solidFill>
                    <a:srgbClr val="000A3E"/>
                  </a:solidFill>
                  <a:latin typeface="Corbel" panose="020B0503020204020204" pitchFamily="34" charset="0"/>
                  <a:sym typeface="Arial"/>
                </a:rPr>
                <a:t>[The] hardest part is finding new business.</a:t>
              </a:r>
              <a:endParaRPr lang="en-CA" sz="3200" b="1" dirty="0">
                <a:solidFill>
                  <a:srgbClr val="000A3E"/>
                </a:solidFill>
                <a:latin typeface="Corbel" panose="020B0503020204020204" pitchFamily="34" charset="0"/>
                <a:sym typeface="Arial"/>
              </a:endParaRPr>
            </a:p>
          </p:txBody>
        </p:sp>
        <p:sp>
          <p:nvSpPr>
            <p:cNvPr id="49" name="Shape 132"/>
            <p:cNvSpPr txBox="1"/>
            <p:nvPr/>
          </p:nvSpPr>
          <p:spPr>
            <a:xfrm>
              <a:off x="1533820" y="1812726"/>
              <a:ext cx="1686363" cy="75474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16600" b="1" dirty="0" smtClean="0">
                  <a:solidFill>
                    <a:srgbClr val="00AEF0"/>
                  </a:solidFill>
                  <a:latin typeface="Curlz MT" panose="04040404050702020202" pitchFamily="82" charset="0"/>
                  <a:sym typeface="Arial"/>
                </a:rPr>
                <a:t>“</a:t>
              </a:r>
              <a:endParaRPr lang="en-CA" sz="16600" b="1" dirty="0">
                <a:solidFill>
                  <a:srgbClr val="00AEF0"/>
                </a:solidFill>
                <a:latin typeface="Curlz MT" panose="04040404050702020202" pitchFamily="82" charset="0"/>
                <a:sym typeface="Arial"/>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grpSp>
        <p:nvGrpSpPr>
          <p:cNvPr id="31" name="Group 30"/>
          <p:cNvGrpSpPr/>
          <p:nvPr/>
        </p:nvGrpSpPr>
        <p:grpSpPr>
          <a:xfrm>
            <a:off x="385763" y="100692"/>
            <a:ext cx="11420475" cy="7004958"/>
            <a:chOff x="385763" y="100692"/>
            <a:chExt cx="11420475" cy="7004958"/>
          </a:xfrm>
        </p:grpSpPr>
        <p:sp>
          <p:nvSpPr>
            <p:cNvPr id="32" name="Rounded Rectangle 31"/>
            <p:cNvSpPr/>
            <p:nvPr/>
          </p:nvSpPr>
          <p:spPr>
            <a:xfrm>
              <a:off x="385763" y="100692"/>
              <a:ext cx="9474199"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ounded Rectangle 32"/>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71" name="Shape 611"/>
          <p:cNvPicPr preferRelativeResize="0"/>
          <p:nvPr/>
        </p:nvPicPr>
        <p:blipFill rotWithShape="1">
          <a:blip r:embed="rId3">
            <a:alphaModFix/>
          </a:blip>
          <a:srcRect l="59437" t="11194" r="21148" b="29278"/>
          <a:stretch/>
        </p:blipFill>
        <p:spPr>
          <a:xfrm>
            <a:off x="779966" y="895350"/>
            <a:ext cx="3220534" cy="5962649"/>
          </a:xfrm>
          <a:prstGeom prst="rect">
            <a:avLst/>
          </a:prstGeom>
          <a:noFill/>
          <a:ln>
            <a:noFill/>
          </a:ln>
        </p:spPr>
      </p:pic>
      <p:pic>
        <p:nvPicPr>
          <p:cNvPr id="309" name="Shape 309"/>
          <p:cNvPicPr preferRelativeResize="0"/>
          <p:nvPr/>
        </p:nvPicPr>
        <p:blipFill rotWithShape="1">
          <a:blip r:embed="rId4">
            <a:alphaModFix/>
          </a:blip>
          <a:srcRect l="10556" t="59614" r="12499" b="26539"/>
          <a:stretch/>
        </p:blipFill>
        <p:spPr>
          <a:xfrm>
            <a:off x="3928189" y="3238370"/>
            <a:ext cx="7878049" cy="1535793"/>
          </a:xfrm>
          <a:prstGeom prst="rect">
            <a:avLst/>
          </a:prstGeom>
          <a:noFill/>
          <a:ln>
            <a:noFill/>
          </a:ln>
        </p:spPr>
      </p:pic>
      <p:grpSp>
        <p:nvGrpSpPr>
          <p:cNvPr id="2" name="Group 1"/>
          <p:cNvGrpSpPr/>
          <p:nvPr/>
        </p:nvGrpSpPr>
        <p:grpSpPr>
          <a:xfrm>
            <a:off x="405520" y="70430"/>
            <a:ext cx="10515599" cy="754743"/>
            <a:chOff x="405520" y="70430"/>
            <a:chExt cx="10515599" cy="754743"/>
          </a:xfrm>
        </p:grpSpPr>
        <p:sp>
          <p:nvSpPr>
            <p:cNvPr id="29"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Realtors: Care About the Type of Client</a:t>
              </a:r>
              <a:endParaRPr lang="en-CA" sz="4400" dirty="0">
                <a:solidFill>
                  <a:srgbClr val="000A3E"/>
                </a:solidFill>
                <a:latin typeface="Corbel" panose="020B0503020204020204" pitchFamily="34" charset="0"/>
                <a:sym typeface="Arial"/>
              </a:endParaRPr>
            </a:p>
          </p:txBody>
        </p:sp>
        <p:sp>
          <p:nvSpPr>
            <p:cNvPr id="34" name="Shape 1024"/>
            <p:cNvSpPr/>
            <p:nvPr/>
          </p:nvSpPr>
          <p:spPr>
            <a:xfrm>
              <a:off x="543773" y="748010"/>
              <a:ext cx="1891285"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pic>
        <p:nvPicPr>
          <p:cNvPr id="51" name="Shape 257"/>
          <p:cNvPicPr preferRelativeResize="0"/>
          <p:nvPr/>
        </p:nvPicPr>
        <p:blipFill rotWithShape="1">
          <a:blip r:embed="rId3">
            <a:alphaModFix/>
          </a:blip>
          <a:srcRect l="39958" t="11195" r="40037" b="36425"/>
          <a:stretch/>
        </p:blipFill>
        <p:spPr>
          <a:xfrm>
            <a:off x="761204" y="895350"/>
            <a:ext cx="3239296" cy="5962650"/>
          </a:xfrm>
          <a:prstGeom prst="rect">
            <a:avLst/>
          </a:prstGeom>
          <a:ln>
            <a:noFill/>
          </a:ln>
          <a:effectLst>
            <a:outerShdw blurRad="292100" dist="139700" dir="2700000" algn="tl" rotWithShape="0">
              <a:srgbClr val="333333">
                <a:alpha val="65000"/>
              </a:srgbClr>
            </a:outerShdw>
          </a:effectLst>
        </p:spPr>
      </p:pic>
      <p:grpSp>
        <p:nvGrpSpPr>
          <p:cNvPr id="3" name="Group 2"/>
          <p:cNvGrpSpPr/>
          <p:nvPr/>
        </p:nvGrpSpPr>
        <p:grpSpPr>
          <a:xfrm>
            <a:off x="1592693" y="4303247"/>
            <a:ext cx="1684729" cy="1966974"/>
            <a:chOff x="1592693" y="4037902"/>
            <a:chExt cx="1684729" cy="1966974"/>
          </a:xfrm>
        </p:grpSpPr>
        <p:pic>
          <p:nvPicPr>
            <p:cNvPr id="65" name="Shape 271"/>
            <p:cNvPicPr preferRelativeResize="0"/>
            <p:nvPr/>
          </p:nvPicPr>
          <p:blipFill rotWithShape="1">
            <a:blip r:embed="rId5">
              <a:alphaModFix/>
            </a:blip>
            <a:srcRect l="17860" t="21241" b="13595"/>
            <a:stretch/>
          </p:blipFill>
          <p:spPr>
            <a:xfrm>
              <a:off x="1592693" y="4037902"/>
              <a:ext cx="1684729" cy="1966974"/>
            </a:xfrm>
            <a:prstGeom prst="rect">
              <a:avLst/>
            </a:prstGeom>
            <a:noFill/>
            <a:ln>
              <a:noFill/>
            </a:ln>
          </p:spPr>
        </p:pic>
        <p:pic>
          <p:nvPicPr>
            <p:cNvPr id="66" name="Shape 272"/>
            <p:cNvPicPr preferRelativeResize="0"/>
            <p:nvPr/>
          </p:nvPicPr>
          <p:blipFill rotWithShape="1">
            <a:blip r:embed="rId6">
              <a:alphaModFix/>
            </a:blip>
            <a:srcRect/>
            <a:stretch/>
          </p:blipFill>
          <p:spPr>
            <a:xfrm>
              <a:off x="1888119" y="4339563"/>
              <a:ext cx="1093877" cy="1363652"/>
            </a:xfrm>
            <a:prstGeom prst="rect">
              <a:avLst/>
            </a:prstGeom>
            <a:noFill/>
            <a:ln>
              <a:noFill/>
            </a:ln>
          </p:spPr>
        </p:pic>
      </p:grpSp>
      <p:grpSp>
        <p:nvGrpSpPr>
          <p:cNvPr id="4" name="Group 3"/>
          <p:cNvGrpSpPr/>
          <p:nvPr/>
        </p:nvGrpSpPr>
        <p:grpSpPr>
          <a:xfrm>
            <a:off x="1294997" y="2044318"/>
            <a:ext cx="2280121" cy="1788128"/>
            <a:chOff x="1162050" y="1778973"/>
            <a:chExt cx="2280121" cy="1788128"/>
          </a:xfrm>
        </p:grpSpPr>
        <p:grpSp>
          <p:nvGrpSpPr>
            <p:cNvPr id="52" name="Shape 258"/>
            <p:cNvGrpSpPr/>
            <p:nvPr/>
          </p:nvGrpSpPr>
          <p:grpSpPr>
            <a:xfrm>
              <a:off x="1162050" y="1778973"/>
              <a:ext cx="2280121" cy="1737315"/>
              <a:chOff x="1295400" y="67878"/>
              <a:chExt cx="9582150" cy="5265129"/>
            </a:xfrm>
          </p:grpSpPr>
          <p:pic>
            <p:nvPicPr>
              <p:cNvPr id="53" name="Shape 259"/>
              <p:cNvPicPr preferRelativeResize="0"/>
              <p:nvPr/>
            </p:nvPicPr>
            <p:blipFill rotWithShape="1">
              <a:blip r:embed="rId7">
                <a:alphaModFix/>
              </a:blip>
              <a:srcRect t="11245"/>
              <a:stretch/>
            </p:blipFill>
            <p:spPr>
              <a:xfrm>
                <a:off x="1295400" y="67878"/>
                <a:ext cx="9582150" cy="5251603"/>
              </a:xfrm>
              <a:prstGeom prst="rect">
                <a:avLst/>
              </a:prstGeom>
              <a:noFill/>
              <a:ln>
                <a:noFill/>
              </a:ln>
            </p:spPr>
          </p:pic>
          <p:pic>
            <p:nvPicPr>
              <p:cNvPr id="54" name="Shape 260"/>
              <p:cNvPicPr preferRelativeResize="0"/>
              <p:nvPr/>
            </p:nvPicPr>
            <p:blipFill rotWithShape="1">
              <a:blip r:embed="rId8">
                <a:alphaModFix/>
              </a:blip>
              <a:srcRect l="15946" r="19888"/>
              <a:stretch/>
            </p:blipFill>
            <p:spPr>
              <a:xfrm>
                <a:off x="6475667" y="2439132"/>
                <a:ext cx="2785336" cy="2893875"/>
              </a:xfrm>
              <a:prstGeom prst="rect">
                <a:avLst/>
              </a:prstGeom>
              <a:noFill/>
              <a:ln>
                <a:noFill/>
              </a:ln>
            </p:spPr>
          </p:pic>
          <p:grpSp>
            <p:nvGrpSpPr>
              <p:cNvPr id="55" name="Shape 261"/>
              <p:cNvGrpSpPr/>
              <p:nvPr/>
            </p:nvGrpSpPr>
            <p:grpSpPr>
              <a:xfrm>
                <a:off x="2820722" y="2101242"/>
                <a:ext cx="2672831" cy="2883852"/>
                <a:chOff x="572824" y="1848144"/>
                <a:chExt cx="2672832" cy="2883854"/>
              </a:xfrm>
            </p:grpSpPr>
            <p:grpSp>
              <p:nvGrpSpPr>
                <p:cNvPr id="56" name="Shape 262"/>
                <p:cNvGrpSpPr/>
                <p:nvPr/>
              </p:nvGrpSpPr>
              <p:grpSpPr>
                <a:xfrm>
                  <a:off x="572824" y="1848144"/>
                  <a:ext cx="2672832" cy="2883853"/>
                  <a:chOff x="3980168" y="1835391"/>
                  <a:chExt cx="2314010" cy="2618114"/>
                </a:xfrm>
              </p:grpSpPr>
              <p:pic>
                <p:nvPicPr>
                  <p:cNvPr id="58" name="Shape 263"/>
                  <p:cNvPicPr preferRelativeResize="0"/>
                  <p:nvPr/>
                </p:nvPicPr>
                <p:blipFill rotWithShape="1">
                  <a:blip r:embed="rId9">
                    <a:alphaModFix/>
                  </a:blip>
                  <a:srcRect/>
                  <a:stretch/>
                </p:blipFill>
                <p:spPr>
                  <a:xfrm>
                    <a:off x="4199687" y="1835391"/>
                    <a:ext cx="2094491" cy="2618114"/>
                  </a:xfrm>
                  <a:prstGeom prst="rect">
                    <a:avLst/>
                  </a:prstGeom>
                  <a:noFill/>
                  <a:ln>
                    <a:noFill/>
                  </a:ln>
                </p:spPr>
              </p:pic>
              <p:grpSp>
                <p:nvGrpSpPr>
                  <p:cNvPr id="59" name="Shape 264"/>
                  <p:cNvGrpSpPr/>
                  <p:nvPr/>
                </p:nvGrpSpPr>
                <p:grpSpPr>
                  <a:xfrm>
                    <a:off x="3980168" y="1835391"/>
                    <a:ext cx="224405" cy="2618114"/>
                    <a:chOff x="1424762" y="1924291"/>
                    <a:chExt cx="224405" cy="2618114"/>
                  </a:xfrm>
                </p:grpSpPr>
                <p:pic>
                  <p:nvPicPr>
                    <p:cNvPr id="60" name="Shape 265"/>
                    <p:cNvPicPr preferRelativeResize="0"/>
                    <p:nvPr/>
                  </p:nvPicPr>
                  <p:blipFill rotWithShape="1">
                    <a:blip r:embed="rId10">
                      <a:alphaModFix/>
                    </a:blip>
                    <a:srcRect r="97817"/>
                    <a:stretch/>
                  </p:blipFill>
                  <p:spPr>
                    <a:xfrm>
                      <a:off x="1424762" y="1924291"/>
                      <a:ext cx="45718" cy="2618114"/>
                    </a:xfrm>
                    <a:prstGeom prst="rect">
                      <a:avLst/>
                    </a:prstGeom>
                    <a:noFill/>
                    <a:ln>
                      <a:noFill/>
                    </a:ln>
                  </p:spPr>
                </p:pic>
                <p:pic>
                  <p:nvPicPr>
                    <p:cNvPr id="61" name="Shape 266"/>
                    <p:cNvPicPr preferRelativeResize="0"/>
                    <p:nvPr/>
                  </p:nvPicPr>
                  <p:blipFill rotWithShape="1">
                    <a:blip r:embed="rId11">
                      <a:alphaModFix/>
                    </a:blip>
                    <a:srcRect r="97817"/>
                    <a:stretch/>
                  </p:blipFill>
                  <p:spPr>
                    <a:xfrm>
                      <a:off x="1470480" y="1924291"/>
                      <a:ext cx="45718" cy="2618114"/>
                    </a:xfrm>
                    <a:prstGeom prst="rect">
                      <a:avLst/>
                    </a:prstGeom>
                    <a:noFill/>
                    <a:ln>
                      <a:noFill/>
                    </a:ln>
                  </p:spPr>
                </p:pic>
                <p:pic>
                  <p:nvPicPr>
                    <p:cNvPr id="62" name="Shape 267"/>
                    <p:cNvPicPr preferRelativeResize="0"/>
                    <p:nvPr/>
                  </p:nvPicPr>
                  <p:blipFill rotWithShape="1">
                    <a:blip r:embed="rId10">
                      <a:alphaModFix/>
                    </a:blip>
                    <a:srcRect r="97817"/>
                    <a:stretch/>
                  </p:blipFill>
                  <p:spPr>
                    <a:xfrm>
                      <a:off x="1516854" y="1924291"/>
                      <a:ext cx="45718" cy="2618114"/>
                    </a:xfrm>
                    <a:prstGeom prst="rect">
                      <a:avLst/>
                    </a:prstGeom>
                    <a:noFill/>
                    <a:ln>
                      <a:noFill/>
                    </a:ln>
                  </p:spPr>
                </p:pic>
                <p:pic>
                  <p:nvPicPr>
                    <p:cNvPr id="63" name="Shape 268"/>
                    <p:cNvPicPr preferRelativeResize="0"/>
                    <p:nvPr/>
                  </p:nvPicPr>
                  <p:blipFill rotWithShape="1">
                    <a:blip r:embed="rId11">
                      <a:alphaModFix/>
                    </a:blip>
                    <a:srcRect r="97817"/>
                    <a:stretch/>
                  </p:blipFill>
                  <p:spPr>
                    <a:xfrm>
                      <a:off x="1563071" y="1924291"/>
                      <a:ext cx="45718" cy="2618114"/>
                    </a:xfrm>
                    <a:prstGeom prst="rect">
                      <a:avLst/>
                    </a:prstGeom>
                    <a:noFill/>
                    <a:ln>
                      <a:noFill/>
                    </a:ln>
                  </p:spPr>
                </p:pic>
                <p:pic>
                  <p:nvPicPr>
                    <p:cNvPr id="64" name="Shape 269"/>
                    <p:cNvPicPr preferRelativeResize="0"/>
                    <p:nvPr/>
                  </p:nvPicPr>
                  <p:blipFill rotWithShape="1">
                    <a:blip r:embed="rId11">
                      <a:alphaModFix/>
                    </a:blip>
                    <a:srcRect r="97817"/>
                    <a:stretch/>
                  </p:blipFill>
                  <p:spPr>
                    <a:xfrm>
                      <a:off x="1603448" y="1924291"/>
                      <a:ext cx="45718" cy="2618114"/>
                    </a:xfrm>
                    <a:prstGeom prst="rect">
                      <a:avLst/>
                    </a:prstGeom>
                    <a:noFill/>
                    <a:ln>
                      <a:noFill/>
                    </a:ln>
                  </p:spPr>
                </p:pic>
              </p:grpSp>
            </p:grpSp>
            <p:pic>
              <p:nvPicPr>
                <p:cNvPr id="57" name="Shape 270"/>
                <p:cNvPicPr preferRelativeResize="0"/>
                <p:nvPr/>
              </p:nvPicPr>
              <p:blipFill rotWithShape="1">
                <a:blip r:embed="rId12">
                  <a:alphaModFix/>
                </a:blip>
                <a:srcRect r="97817"/>
                <a:stretch/>
              </p:blipFill>
              <p:spPr>
                <a:xfrm>
                  <a:off x="730525" y="1855834"/>
                  <a:ext cx="95858" cy="2876164"/>
                </a:xfrm>
                <a:prstGeom prst="rect">
                  <a:avLst/>
                </a:prstGeom>
                <a:noFill/>
                <a:ln>
                  <a:noFill/>
                </a:ln>
              </p:spPr>
            </p:pic>
          </p:grpSp>
        </p:grpSp>
        <p:pic>
          <p:nvPicPr>
            <p:cNvPr id="67" name="Shape 272"/>
            <p:cNvPicPr preferRelativeResize="0"/>
            <p:nvPr/>
          </p:nvPicPr>
          <p:blipFill rotWithShape="1">
            <a:blip r:embed="rId6">
              <a:alphaModFix/>
            </a:blip>
            <a:srcRect/>
            <a:stretch/>
          </p:blipFill>
          <p:spPr>
            <a:xfrm>
              <a:off x="1755172" y="2203449"/>
              <a:ext cx="1093877" cy="1363652"/>
            </a:xfrm>
            <a:prstGeom prst="rect">
              <a:avLst/>
            </a:prstGeom>
            <a:noFill/>
            <a:ln>
              <a:noFill/>
            </a:ln>
          </p:spPr>
        </p:pic>
      </p:grpSp>
      <p:grpSp>
        <p:nvGrpSpPr>
          <p:cNvPr id="68" name="Group 67"/>
          <p:cNvGrpSpPr/>
          <p:nvPr/>
        </p:nvGrpSpPr>
        <p:grpSpPr>
          <a:xfrm>
            <a:off x="10109200" y="1003300"/>
            <a:ext cx="1447800" cy="1257299"/>
            <a:chOff x="10109200" y="1003300"/>
            <a:chExt cx="1447800" cy="1257299"/>
          </a:xfrm>
        </p:grpSpPr>
        <p:pic>
          <p:nvPicPr>
            <p:cNvPr id="69" name="Shape 246"/>
            <p:cNvPicPr preferRelativeResize="0"/>
            <p:nvPr/>
          </p:nvPicPr>
          <p:blipFill rotWithShape="1">
            <a:blip r:embed="rId6">
              <a:alphaModFix/>
            </a:blip>
            <a:srcRect/>
            <a:stretch/>
          </p:blipFill>
          <p:spPr>
            <a:xfrm>
              <a:off x="10340454" y="1049467"/>
              <a:ext cx="985293" cy="1164964"/>
            </a:xfrm>
            <a:prstGeom prst="rect">
              <a:avLst/>
            </a:prstGeom>
            <a:noFill/>
            <a:ln>
              <a:noFill/>
            </a:ln>
          </p:spPr>
        </p:pic>
        <p:sp>
          <p:nvSpPr>
            <p:cNvPr id="70"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grpSp>
        <p:nvGrpSpPr>
          <p:cNvPr id="20" name="Group 19"/>
          <p:cNvGrpSpPr/>
          <p:nvPr/>
        </p:nvGrpSpPr>
        <p:grpSpPr>
          <a:xfrm>
            <a:off x="385762" y="100692"/>
            <a:ext cx="11420476" cy="7004958"/>
            <a:chOff x="385762" y="100692"/>
            <a:chExt cx="11420476" cy="7004958"/>
          </a:xfrm>
        </p:grpSpPr>
        <p:sp>
          <p:nvSpPr>
            <p:cNvPr id="21" name="Rounded Rectangle 20"/>
            <p:cNvSpPr/>
            <p:nvPr/>
          </p:nvSpPr>
          <p:spPr>
            <a:xfrm>
              <a:off x="385762" y="100692"/>
              <a:ext cx="9337675"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ounded Rectangle 21"/>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26" name="Group 25"/>
          <p:cNvGrpSpPr/>
          <p:nvPr/>
        </p:nvGrpSpPr>
        <p:grpSpPr>
          <a:xfrm>
            <a:off x="227310" y="1213792"/>
            <a:ext cx="9632652" cy="1972769"/>
            <a:chOff x="1533820" y="1109410"/>
            <a:chExt cx="9632652" cy="1972769"/>
          </a:xfrm>
        </p:grpSpPr>
        <p:sp>
          <p:nvSpPr>
            <p:cNvPr id="27" name="Shape 132"/>
            <p:cNvSpPr txBox="1"/>
            <p:nvPr/>
          </p:nvSpPr>
          <p:spPr>
            <a:xfrm>
              <a:off x="2757179" y="1109410"/>
              <a:ext cx="8409293" cy="1972769"/>
            </a:xfrm>
            <a:prstGeom prst="rect">
              <a:avLst/>
            </a:prstGeom>
            <a:noFill/>
            <a:ln>
              <a:noFill/>
            </a:ln>
          </p:spPr>
          <p:txBody>
            <a:bodyPr lIns="91425" tIns="45700" rIns="91425" bIns="45700" anchor="ctr" anchorCtr="0">
              <a:noAutofit/>
            </a:bodyPr>
            <a:lstStyle/>
            <a:p>
              <a:pPr marL="0" marR="0" lvl="0" indent="0" rtl="0">
                <a:lnSpc>
                  <a:spcPct val="90000"/>
                </a:lnSpc>
                <a:spcBef>
                  <a:spcPts val="0"/>
                </a:spcBef>
                <a:buClr>
                  <a:schemeClr val="dk1"/>
                </a:buClr>
                <a:buSzPct val="25000"/>
                <a:buFont typeface="Arial"/>
                <a:buNone/>
              </a:pPr>
              <a:r>
                <a:rPr lang="en-CA" sz="3200" b="1" dirty="0" smtClean="0">
                  <a:solidFill>
                    <a:srgbClr val="000A3E"/>
                  </a:solidFill>
                  <a:latin typeface="Corbel" panose="020B0503020204020204" pitchFamily="34" charset="0"/>
                  <a:sym typeface="Arial"/>
                </a:rPr>
                <a:t>I only meet clients in person to start business. If they don’t have time to meet in person, they are not worth my time.</a:t>
              </a:r>
              <a:endParaRPr lang="en-CA" sz="3200" b="1" dirty="0">
                <a:solidFill>
                  <a:srgbClr val="000A3E"/>
                </a:solidFill>
                <a:latin typeface="Corbel" panose="020B0503020204020204" pitchFamily="34" charset="0"/>
                <a:sym typeface="Arial"/>
              </a:endParaRPr>
            </a:p>
          </p:txBody>
        </p:sp>
        <p:sp>
          <p:nvSpPr>
            <p:cNvPr id="28" name="Shape 132"/>
            <p:cNvSpPr txBox="1"/>
            <p:nvPr/>
          </p:nvSpPr>
          <p:spPr>
            <a:xfrm>
              <a:off x="1533820" y="1812726"/>
              <a:ext cx="1686363" cy="75474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16600" b="1" dirty="0" smtClean="0">
                  <a:solidFill>
                    <a:srgbClr val="00AEF0"/>
                  </a:solidFill>
                  <a:latin typeface="Curlz MT" panose="04040404050702020202" pitchFamily="82" charset="0"/>
                  <a:sym typeface="Arial"/>
                </a:rPr>
                <a:t>“</a:t>
              </a:r>
              <a:endParaRPr lang="en-CA" sz="16600" b="1" dirty="0">
                <a:solidFill>
                  <a:srgbClr val="00AEF0"/>
                </a:solidFill>
                <a:latin typeface="Curlz MT" panose="04040404050702020202" pitchFamily="82" charset="0"/>
                <a:sym typeface="Arial"/>
              </a:endParaRPr>
            </a:p>
          </p:txBody>
        </p:sp>
      </p:grpSp>
      <p:grpSp>
        <p:nvGrpSpPr>
          <p:cNvPr id="2" name="Group 1"/>
          <p:cNvGrpSpPr/>
          <p:nvPr/>
        </p:nvGrpSpPr>
        <p:grpSpPr>
          <a:xfrm>
            <a:off x="405520" y="70430"/>
            <a:ext cx="10515599" cy="754743"/>
            <a:chOff x="405520" y="70430"/>
            <a:chExt cx="10515599" cy="754743"/>
          </a:xfrm>
        </p:grpSpPr>
        <p:sp>
          <p:nvSpPr>
            <p:cNvPr id="17"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Realtors: Care About Personal Contact</a:t>
              </a:r>
              <a:endParaRPr lang="en-CA" sz="4400" dirty="0">
                <a:solidFill>
                  <a:srgbClr val="000A3E"/>
                </a:solidFill>
                <a:latin typeface="Corbel" panose="020B0503020204020204" pitchFamily="34" charset="0"/>
                <a:sym typeface="Arial"/>
              </a:endParaRPr>
            </a:p>
          </p:txBody>
        </p:sp>
        <p:sp>
          <p:nvSpPr>
            <p:cNvPr id="19" name="Shape 1024"/>
            <p:cNvSpPr/>
            <p:nvPr/>
          </p:nvSpPr>
          <p:spPr>
            <a:xfrm>
              <a:off x="543773" y="748010"/>
              <a:ext cx="1891285"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23" name="Group 22"/>
          <p:cNvGrpSpPr/>
          <p:nvPr/>
        </p:nvGrpSpPr>
        <p:grpSpPr>
          <a:xfrm>
            <a:off x="10109200" y="1003300"/>
            <a:ext cx="1447800" cy="1257299"/>
            <a:chOff x="10109200" y="1003300"/>
            <a:chExt cx="1447800" cy="1257299"/>
          </a:xfrm>
        </p:grpSpPr>
        <p:pic>
          <p:nvPicPr>
            <p:cNvPr id="24" name="Shape 291"/>
            <p:cNvPicPr preferRelativeResize="0"/>
            <p:nvPr/>
          </p:nvPicPr>
          <p:blipFill rotWithShape="1">
            <a:blip r:embed="rId3">
              <a:alphaModFix/>
            </a:blip>
            <a:srcRect/>
            <a:stretch/>
          </p:blipFill>
          <p:spPr>
            <a:xfrm>
              <a:off x="10264546" y="1109493"/>
              <a:ext cx="1137109" cy="1044912"/>
            </a:xfrm>
            <a:prstGeom prst="rect">
              <a:avLst/>
            </a:prstGeom>
            <a:noFill/>
            <a:ln>
              <a:noFill/>
            </a:ln>
          </p:spPr>
        </p:pic>
        <p:sp>
          <p:nvSpPr>
            <p:cNvPr id="25"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grpSp>
        <p:nvGrpSpPr>
          <p:cNvPr id="4" name="Group 3"/>
          <p:cNvGrpSpPr/>
          <p:nvPr/>
        </p:nvGrpSpPr>
        <p:grpSpPr>
          <a:xfrm>
            <a:off x="1090548" y="3200219"/>
            <a:ext cx="10010905" cy="3356218"/>
            <a:chOff x="305166" y="1105565"/>
            <a:chExt cx="10010905" cy="3356218"/>
          </a:xfrm>
        </p:grpSpPr>
        <p:pic>
          <p:nvPicPr>
            <p:cNvPr id="338" name="Shape 338"/>
            <p:cNvPicPr preferRelativeResize="0"/>
            <p:nvPr/>
          </p:nvPicPr>
          <p:blipFill rotWithShape="1">
            <a:blip r:embed="rId4">
              <a:alphaModFix/>
            </a:blip>
            <a:srcRect l="43326" t="33162" r="21822" b="45299"/>
            <a:stretch/>
          </p:blipFill>
          <p:spPr>
            <a:xfrm>
              <a:off x="7547460" y="1105565"/>
              <a:ext cx="1903424" cy="1330415"/>
            </a:xfrm>
            <a:prstGeom prst="rect">
              <a:avLst/>
            </a:prstGeom>
            <a:noFill/>
            <a:ln>
              <a:noFill/>
            </a:ln>
          </p:spPr>
        </p:pic>
        <p:pic>
          <p:nvPicPr>
            <p:cNvPr id="339" name="Shape 339"/>
            <p:cNvPicPr preferRelativeResize="0"/>
            <p:nvPr/>
          </p:nvPicPr>
          <p:blipFill rotWithShape="1">
            <a:blip r:embed="rId5">
              <a:alphaModFix/>
            </a:blip>
            <a:srcRect l="37765" t="27863" r="22934" b="45811"/>
            <a:stretch/>
          </p:blipFill>
          <p:spPr>
            <a:xfrm>
              <a:off x="8528776" y="2378126"/>
              <a:ext cx="1787295" cy="1354004"/>
            </a:xfrm>
            <a:prstGeom prst="rect">
              <a:avLst/>
            </a:prstGeom>
            <a:noFill/>
            <a:ln>
              <a:noFill/>
            </a:ln>
          </p:spPr>
        </p:pic>
        <p:grpSp>
          <p:nvGrpSpPr>
            <p:cNvPr id="3" name="Group 2"/>
            <p:cNvGrpSpPr/>
            <p:nvPr/>
          </p:nvGrpSpPr>
          <p:grpSpPr>
            <a:xfrm>
              <a:off x="305166" y="1414457"/>
              <a:ext cx="8445716" cy="1628578"/>
              <a:chOff x="-1990236" y="564616"/>
              <a:chExt cx="8445716" cy="1628578"/>
            </a:xfrm>
          </p:grpSpPr>
          <p:sp>
            <p:nvSpPr>
              <p:cNvPr id="32" name="Shape 132"/>
              <p:cNvSpPr txBox="1"/>
              <p:nvPr/>
            </p:nvSpPr>
            <p:spPr>
              <a:xfrm>
                <a:off x="188700" y="1095042"/>
                <a:ext cx="6266780" cy="883079"/>
              </a:xfrm>
              <a:prstGeom prst="rect">
                <a:avLst/>
              </a:prstGeom>
              <a:noFill/>
              <a:ln>
                <a:noFill/>
              </a:ln>
            </p:spPr>
            <p:txBody>
              <a:bodyPr lIns="91425" tIns="45700" rIns="91425" bIns="45700" anchor="ctr" anchorCtr="0">
                <a:noAutofit/>
              </a:bodyPr>
              <a:lstStyle/>
              <a:p>
                <a:pPr marL="0" marR="0" lvl="0" indent="0" rtl="0">
                  <a:lnSpc>
                    <a:spcPct val="90000"/>
                  </a:lnSpc>
                  <a:spcBef>
                    <a:spcPts val="0"/>
                  </a:spcBef>
                  <a:buClr>
                    <a:schemeClr val="dk1"/>
                  </a:buClr>
                  <a:buSzPct val="25000"/>
                  <a:buFont typeface="Arial"/>
                  <a:buNone/>
                </a:pPr>
                <a:r>
                  <a:rPr lang="en-CA" sz="3400" b="1" dirty="0" smtClean="0">
                    <a:solidFill>
                      <a:srgbClr val="000A3E"/>
                    </a:solidFill>
                    <a:latin typeface="Corbel" panose="020B0503020204020204" pitchFamily="34" charset="0"/>
                    <a:sym typeface="Arial"/>
                  </a:rPr>
                  <a:t>Not satisfied with web leads</a:t>
                </a:r>
                <a:endParaRPr lang="en-CA" sz="3400" b="1" dirty="0">
                  <a:solidFill>
                    <a:srgbClr val="000A3E"/>
                  </a:solidFill>
                  <a:latin typeface="Corbel" panose="020B0503020204020204" pitchFamily="34" charset="0"/>
                  <a:sym typeface="Arial"/>
                </a:endParaRPr>
              </a:p>
            </p:txBody>
          </p:sp>
          <p:sp>
            <p:nvSpPr>
              <p:cNvPr id="33" name="Shape 132"/>
              <p:cNvSpPr txBox="1"/>
              <p:nvPr/>
            </p:nvSpPr>
            <p:spPr>
              <a:xfrm>
                <a:off x="-1990236" y="564616"/>
                <a:ext cx="2485485" cy="1628578"/>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7000" b="1" dirty="0" smtClean="0">
                    <a:solidFill>
                      <a:srgbClr val="00AEF0"/>
                    </a:solidFill>
                    <a:latin typeface="Arial" panose="020B0604020202020204" pitchFamily="34" charset="0"/>
                    <a:cs typeface="Arial" panose="020B0604020202020204" pitchFamily="34" charset="0"/>
                    <a:sym typeface="Arial"/>
                  </a:rPr>
                  <a:t>72%</a:t>
                </a:r>
                <a:endParaRPr lang="en-CA" sz="7000" b="1" dirty="0">
                  <a:solidFill>
                    <a:srgbClr val="00AEF0"/>
                  </a:solidFill>
                  <a:latin typeface="Arial" panose="020B0604020202020204" pitchFamily="34" charset="0"/>
                  <a:cs typeface="Arial" panose="020B0604020202020204" pitchFamily="34" charset="0"/>
                  <a:sym typeface="Arial"/>
                </a:endParaRPr>
              </a:p>
            </p:txBody>
          </p:sp>
        </p:grpSp>
        <p:grpSp>
          <p:nvGrpSpPr>
            <p:cNvPr id="34" name="Group 33"/>
            <p:cNvGrpSpPr/>
            <p:nvPr/>
          </p:nvGrpSpPr>
          <p:grpSpPr>
            <a:xfrm>
              <a:off x="1262770" y="2833205"/>
              <a:ext cx="8445716" cy="1628578"/>
              <a:chOff x="-1990236" y="243776"/>
              <a:chExt cx="8445716" cy="1628578"/>
            </a:xfrm>
          </p:grpSpPr>
          <p:sp>
            <p:nvSpPr>
              <p:cNvPr id="35" name="Shape 132"/>
              <p:cNvSpPr txBox="1"/>
              <p:nvPr/>
            </p:nvSpPr>
            <p:spPr>
              <a:xfrm>
                <a:off x="188700" y="774202"/>
                <a:ext cx="6266780" cy="883079"/>
              </a:xfrm>
              <a:prstGeom prst="rect">
                <a:avLst/>
              </a:prstGeom>
              <a:noFill/>
              <a:ln>
                <a:noFill/>
              </a:ln>
            </p:spPr>
            <p:txBody>
              <a:bodyPr lIns="91425" tIns="45700" rIns="91425" bIns="45700" anchor="ctr" anchorCtr="0">
                <a:noAutofit/>
              </a:bodyPr>
              <a:lstStyle/>
              <a:p>
                <a:pPr marL="0" marR="0" lvl="0" indent="0" rtl="0">
                  <a:lnSpc>
                    <a:spcPct val="90000"/>
                  </a:lnSpc>
                  <a:spcBef>
                    <a:spcPts val="0"/>
                  </a:spcBef>
                  <a:buClr>
                    <a:schemeClr val="dk1"/>
                  </a:buClr>
                  <a:buSzPct val="25000"/>
                  <a:buFont typeface="Arial"/>
                  <a:buNone/>
                </a:pPr>
                <a:r>
                  <a:rPr lang="en-US" sz="3400" b="1" dirty="0" smtClean="0">
                    <a:solidFill>
                      <a:srgbClr val="000A3E"/>
                    </a:solidFill>
                    <a:latin typeface="Corbel" panose="020B0503020204020204" pitchFamily="34" charset="0"/>
                  </a:rPr>
                  <a:t>Want more personal contact</a:t>
                </a:r>
                <a:endParaRPr lang="en-CA" sz="3400" b="1" dirty="0">
                  <a:solidFill>
                    <a:srgbClr val="000A3E"/>
                  </a:solidFill>
                  <a:latin typeface="Corbel" panose="020B0503020204020204" pitchFamily="34" charset="0"/>
                  <a:sym typeface="Arial"/>
                </a:endParaRPr>
              </a:p>
            </p:txBody>
          </p:sp>
          <p:sp>
            <p:nvSpPr>
              <p:cNvPr id="36" name="Shape 132"/>
              <p:cNvSpPr txBox="1"/>
              <p:nvPr/>
            </p:nvSpPr>
            <p:spPr>
              <a:xfrm>
                <a:off x="-1990236" y="243776"/>
                <a:ext cx="2485485" cy="1628578"/>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7000" b="1" dirty="0" smtClean="0">
                    <a:solidFill>
                      <a:srgbClr val="00AEF0"/>
                    </a:solidFill>
                    <a:latin typeface="Arial" panose="020B0604020202020204" pitchFamily="34" charset="0"/>
                    <a:cs typeface="Arial" panose="020B0604020202020204" pitchFamily="34" charset="0"/>
                    <a:sym typeface="Arial"/>
                  </a:rPr>
                  <a:t>56%</a:t>
                </a:r>
                <a:endParaRPr lang="en-CA" sz="7000" b="1" dirty="0">
                  <a:solidFill>
                    <a:srgbClr val="00AEF0"/>
                  </a:solidFill>
                  <a:latin typeface="Arial" panose="020B0604020202020204" pitchFamily="34" charset="0"/>
                  <a:cs typeface="Arial" panose="020B0604020202020204" pitchFamily="34" charset="0"/>
                  <a:sym typeface="Arial"/>
                </a:endParaRPr>
              </a:p>
            </p:txBody>
          </p:sp>
        </p:gr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grpSp>
        <p:nvGrpSpPr>
          <p:cNvPr id="15" name="Group 14"/>
          <p:cNvGrpSpPr/>
          <p:nvPr/>
        </p:nvGrpSpPr>
        <p:grpSpPr>
          <a:xfrm>
            <a:off x="384174" y="89480"/>
            <a:ext cx="11420476" cy="7004958"/>
            <a:chOff x="385762" y="100692"/>
            <a:chExt cx="11420476" cy="7004958"/>
          </a:xfrm>
        </p:grpSpPr>
        <p:sp>
          <p:nvSpPr>
            <p:cNvPr id="16" name="Rounded Rectangle 15"/>
            <p:cNvSpPr/>
            <p:nvPr/>
          </p:nvSpPr>
          <p:spPr>
            <a:xfrm>
              <a:off x="385762" y="100692"/>
              <a:ext cx="9627277"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ounded Rectangle 16"/>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2" name="Group 1"/>
          <p:cNvGrpSpPr/>
          <p:nvPr/>
        </p:nvGrpSpPr>
        <p:grpSpPr>
          <a:xfrm>
            <a:off x="405520" y="70430"/>
            <a:ext cx="10515599" cy="754743"/>
            <a:chOff x="405520" y="70430"/>
            <a:chExt cx="10515599" cy="754743"/>
          </a:xfrm>
        </p:grpSpPr>
        <p:sp>
          <p:nvSpPr>
            <p:cNvPr id="9"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Pivot: Realtors Use the Referral Network</a:t>
              </a:r>
              <a:endParaRPr lang="en-CA" sz="4400" dirty="0">
                <a:solidFill>
                  <a:srgbClr val="000A3E"/>
                </a:solidFill>
                <a:latin typeface="Corbel" panose="020B0503020204020204" pitchFamily="34" charset="0"/>
                <a:sym typeface="Arial"/>
              </a:endParaRPr>
            </a:p>
          </p:txBody>
        </p:sp>
        <p:sp>
          <p:nvSpPr>
            <p:cNvPr id="11" name="Shape 1024"/>
            <p:cNvSpPr/>
            <p:nvPr/>
          </p:nvSpPr>
          <p:spPr>
            <a:xfrm>
              <a:off x="543773" y="748010"/>
              <a:ext cx="1185967"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21" name="Group 20"/>
          <p:cNvGrpSpPr/>
          <p:nvPr/>
        </p:nvGrpSpPr>
        <p:grpSpPr>
          <a:xfrm>
            <a:off x="10109200" y="1003300"/>
            <a:ext cx="1447800" cy="1257299"/>
            <a:chOff x="10109200" y="1003300"/>
            <a:chExt cx="1447800" cy="1257299"/>
          </a:xfrm>
        </p:grpSpPr>
        <p:sp>
          <p:nvSpPr>
            <p:cNvPr id="22" name="Shape 29"/>
            <p:cNvSpPr/>
            <p:nvPr/>
          </p:nvSpPr>
          <p:spPr>
            <a:xfrm>
              <a:off x="10109200" y="1003300"/>
              <a:ext cx="1447800" cy="1257299"/>
            </a:xfrm>
            <a:prstGeom prst="roundRect">
              <a:avLst>
                <a:gd name="adj" fmla="val 16667"/>
              </a:avLst>
            </a:prstGeom>
            <a:solidFill>
              <a:srgbClr val="F9F9F9"/>
            </a:solid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pic>
          <p:nvPicPr>
            <p:cNvPr id="23" name="Shape 531"/>
            <p:cNvPicPr preferRelativeResize="0"/>
            <p:nvPr/>
          </p:nvPicPr>
          <p:blipFill rotWithShape="1">
            <a:blip r:embed="rId3">
              <a:alphaModFix/>
            </a:blip>
            <a:srcRect/>
            <a:stretch/>
          </p:blipFill>
          <p:spPr>
            <a:xfrm>
              <a:off x="10302082" y="1100930"/>
              <a:ext cx="1062037" cy="1062038"/>
            </a:xfrm>
            <a:prstGeom prst="rect">
              <a:avLst/>
            </a:prstGeom>
            <a:noFill/>
            <a:ln>
              <a:noFill/>
            </a:ln>
          </p:spPr>
        </p:pic>
      </p:grpSp>
      <p:sp>
        <p:nvSpPr>
          <p:cNvPr id="24" name="Shape 132"/>
          <p:cNvSpPr txBox="1"/>
          <p:nvPr/>
        </p:nvSpPr>
        <p:spPr>
          <a:xfrm>
            <a:off x="888938" y="2794497"/>
            <a:ext cx="10076322" cy="883079"/>
          </a:xfrm>
          <a:prstGeom prst="rect">
            <a:avLst/>
          </a:prstGeom>
          <a:noFill/>
          <a:ln>
            <a:noFill/>
          </a:ln>
        </p:spPr>
        <p:txBody>
          <a:bodyPr lIns="91425" tIns="45700" rIns="91425" bIns="45700" anchor="ctr" anchorCtr="0">
            <a:noAutofit/>
          </a:bodyPr>
          <a:lstStyle/>
          <a:p>
            <a:pPr marL="0" marR="0" lvl="0" indent="0" rtl="0">
              <a:lnSpc>
                <a:spcPct val="90000"/>
              </a:lnSpc>
              <a:spcBef>
                <a:spcPts val="0"/>
              </a:spcBef>
              <a:buClr>
                <a:schemeClr val="dk1"/>
              </a:buClr>
              <a:buSzPct val="25000"/>
              <a:buFont typeface="Arial"/>
              <a:buNone/>
            </a:pPr>
            <a:r>
              <a:rPr lang="en-CA" sz="3400" b="1" dirty="0" smtClean="0">
                <a:solidFill>
                  <a:srgbClr val="000A3E"/>
                </a:solidFill>
                <a:latin typeface="Corbel" panose="020B0503020204020204" pitchFamily="34" charset="0"/>
                <a:sym typeface="Arial"/>
              </a:rPr>
              <a:t>Realtors use referrals as a primary way to get clients</a:t>
            </a:r>
            <a:endParaRPr lang="en-CA" sz="3400" b="1" dirty="0">
              <a:solidFill>
                <a:srgbClr val="000A3E"/>
              </a:solidFill>
              <a:latin typeface="Corbel" panose="020B0503020204020204" pitchFamily="34" charset="0"/>
              <a:sym typeface="Arial"/>
            </a:endParaRPr>
          </a:p>
        </p:txBody>
      </p:sp>
      <p:sp>
        <p:nvSpPr>
          <p:cNvPr id="25" name="Shape 132"/>
          <p:cNvSpPr txBox="1"/>
          <p:nvPr/>
        </p:nvSpPr>
        <p:spPr>
          <a:xfrm>
            <a:off x="622238" y="1607459"/>
            <a:ext cx="2485485" cy="1628578"/>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7000" b="1" dirty="0" smtClean="0">
                <a:solidFill>
                  <a:srgbClr val="00AEF0"/>
                </a:solidFill>
                <a:latin typeface="Arial" panose="020B0604020202020204" pitchFamily="34" charset="0"/>
                <a:cs typeface="Arial" panose="020B0604020202020204" pitchFamily="34" charset="0"/>
                <a:sym typeface="Arial"/>
              </a:rPr>
              <a:t>79%</a:t>
            </a:r>
            <a:endParaRPr lang="en-CA" sz="7000" b="1" dirty="0">
              <a:solidFill>
                <a:srgbClr val="00AEF0"/>
              </a:solidFill>
              <a:latin typeface="Arial" panose="020B0604020202020204" pitchFamily="34" charset="0"/>
              <a:cs typeface="Arial" panose="020B0604020202020204" pitchFamily="34" charset="0"/>
              <a:sym typeface="Arial"/>
            </a:endParaRPr>
          </a:p>
        </p:txBody>
      </p:sp>
      <p:sp>
        <p:nvSpPr>
          <p:cNvPr id="28" name="Shape 132"/>
          <p:cNvSpPr txBox="1"/>
          <p:nvPr/>
        </p:nvSpPr>
        <p:spPr>
          <a:xfrm>
            <a:off x="888938" y="5425510"/>
            <a:ext cx="10438272" cy="883079"/>
          </a:xfrm>
          <a:prstGeom prst="rect">
            <a:avLst/>
          </a:prstGeom>
          <a:noFill/>
          <a:ln>
            <a:noFill/>
          </a:ln>
        </p:spPr>
        <p:txBody>
          <a:bodyPr lIns="91425" tIns="45700" rIns="91425" bIns="45700" anchor="ctr" anchorCtr="0">
            <a:noAutofit/>
          </a:bodyPr>
          <a:lstStyle/>
          <a:p>
            <a:pPr marL="0" marR="0" lvl="0" indent="0" rtl="0">
              <a:lnSpc>
                <a:spcPct val="90000"/>
              </a:lnSpc>
              <a:spcBef>
                <a:spcPts val="0"/>
              </a:spcBef>
              <a:buClr>
                <a:schemeClr val="dk1"/>
              </a:buClr>
              <a:buSzPct val="25000"/>
              <a:buFont typeface="Arial"/>
              <a:buNone/>
            </a:pPr>
            <a:r>
              <a:rPr lang="en-CA" sz="3400" b="1" dirty="0" smtClean="0">
                <a:solidFill>
                  <a:srgbClr val="000A3E"/>
                </a:solidFill>
                <a:latin typeface="Corbel" panose="020B0503020204020204" pitchFamily="34" charset="0"/>
                <a:sym typeface="Arial"/>
              </a:rPr>
              <a:t>Clients got their realtor from a friend or family member</a:t>
            </a:r>
            <a:endParaRPr lang="en-CA" sz="3400" b="1" dirty="0">
              <a:solidFill>
                <a:srgbClr val="000A3E"/>
              </a:solidFill>
              <a:latin typeface="Corbel" panose="020B0503020204020204" pitchFamily="34" charset="0"/>
              <a:sym typeface="Arial"/>
            </a:endParaRPr>
          </a:p>
        </p:txBody>
      </p:sp>
      <p:sp>
        <p:nvSpPr>
          <p:cNvPr id="29" name="Shape 132"/>
          <p:cNvSpPr txBox="1"/>
          <p:nvPr/>
        </p:nvSpPr>
        <p:spPr>
          <a:xfrm>
            <a:off x="622238" y="4238472"/>
            <a:ext cx="2485485" cy="1628578"/>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7000" b="1" dirty="0" smtClean="0">
                <a:solidFill>
                  <a:srgbClr val="00AEF0"/>
                </a:solidFill>
                <a:latin typeface="Arial" panose="020B0604020202020204" pitchFamily="34" charset="0"/>
                <a:cs typeface="Arial" panose="020B0604020202020204" pitchFamily="34" charset="0"/>
                <a:sym typeface="Arial"/>
              </a:rPr>
              <a:t>70%</a:t>
            </a:r>
            <a:endParaRPr lang="en-CA" sz="7000" b="1" dirty="0">
              <a:solidFill>
                <a:srgbClr val="00AEF0"/>
              </a:solidFill>
              <a:latin typeface="Arial" panose="020B0604020202020204" pitchFamily="34" charset="0"/>
              <a:cs typeface="Arial" panose="020B0604020202020204" pitchFamily="34" charset="0"/>
              <a:sym typeface="Arial"/>
            </a:endParaRPr>
          </a:p>
        </p:txBody>
      </p:sp>
      <p:sp>
        <p:nvSpPr>
          <p:cNvPr id="18" name="5-Point Star 17"/>
          <p:cNvSpPr/>
          <p:nvPr/>
        </p:nvSpPr>
        <p:spPr>
          <a:xfrm>
            <a:off x="3240505" y="1514124"/>
            <a:ext cx="1363579" cy="1245117"/>
          </a:xfrm>
          <a:prstGeom prst="star5">
            <a:avLst>
              <a:gd name="adj" fmla="val 27256"/>
              <a:gd name="hf" fmla="val 105146"/>
              <a:gd name="vf" fmla="val 110557"/>
            </a:avLst>
          </a:prstGeom>
          <a:solidFill>
            <a:srgbClr val="00AE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l="15503" r="13574" b="48036"/>
          <a:stretch/>
        </p:blipFill>
        <p:spPr>
          <a:xfrm>
            <a:off x="2999874" y="3990352"/>
            <a:ext cx="1844842" cy="135167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44" name="Shape 29"/>
          <p:cNvSpPr/>
          <p:nvPr/>
        </p:nvSpPr>
        <p:spPr>
          <a:xfrm>
            <a:off x="10109200" y="1003300"/>
            <a:ext cx="1447800" cy="1257299"/>
          </a:xfrm>
          <a:prstGeom prst="roundRect">
            <a:avLst>
              <a:gd name="adj" fmla="val 16667"/>
            </a:avLst>
          </a:prstGeom>
          <a:solidFill>
            <a:srgbClr val="F9F9F9"/>
          </a:solid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sp>
        <p:nvSpPr>
          <p:cNvPr id="135" name="Shape 135"/>
          <p:cNvSpPr/>
          <p:nvPr/>
        </p:nvSpPr>
        <p:spPr>
          <a:xfrm>
            <a:off x="451206" y="1841185"/>
            <a:ext cx="3720080" cy="102209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6000" cap="none" dirty="0" smtClean="0">
                <a:solidFill>
                  <a:schemeClr val="dk1"/>
                </a:solidFill>
                <a:latin typeface="PT Sans"/>
                <a:ea typeface="PT Sans"/>
                <a:cs typeface="PT Sans"/>
                <a:sym typeface="PT Sans"/>
              </a:rPr>
              <a:t>ReferMe</a:t>
            </a:r>
            <a:endParaRPr lang="en-CA" sz="8000" cap="none" dirty="0">
              <a:solidFill>
                <a:schemeClr val="dk1"/>
              </a:solidFill>
              <a:latin typeface="PT Sans"/>
              <a:ea typeface="PT Sans"/>
              <a:cs typeface="PT Sans"/>
              <a:sym typeface="PT Sans"/>
            </a:endParaRPr>
          </a:p>
        </p:txBody>
      </p:sp>
      <p:sp>
        <p:nvSpPr>
          <p:cNvPr id="136" name="Shape 136"/>
          <p:cNvSpPr/>
          <p:nvPr/>
        </p:nvSpPr>
        <p:spPr>
          <a:xfrm>
            <a:off x="6073479" y="2673235"/>
            <a:ext cx="1305626" cy="47092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800" b="0" cap="none">
                <a:solidFill>
                  <a:schemeClr val="dk1"/>
                </a:solidFill>
                <a:latin typeface="Overlock"/>
                <a:ea typeface="Overlock"/>
                <a:cs typeface="Overlock"/>
                <a:sym typeface="Overlock"/>
              </a:rPr>
              <a:t>Existing</a:t>
            </a:r>
          </a:p>
        </p:txBody>
      </p:sp>
      <p:sp>
        <p:nvSpPr>
          <p:cNvPr id="137" name="Shape 137"/>
          <p:cNvSpPr/>
          <p:nvPr/>
        </p:nvSpPr>
        <p:spPr>
          <a:xfrm>
            <a:off x="6181942" y="2940494"/>
            <a:ext cx="1319531" cy="47092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800">
                <a:solidFill>
                  <a:schemeClr val="dk1"/>
                </a:solidFill>
                <a:latin typeface="Overlock"/>
                <a:ea typeface="Overlock"/>
                <a:cs typeface="Overlock"/>
                <a:sym typeface="Overlock"/>
              </a:rPr>
              <a:t>reviews</a:t>
            </a:r>
          </a:p>
        </p:txBody>
      </p:sp>
      <p:sp>
        <p:nvSpPr>
          <p:cNvPr id="138" name="Shape 138"/>
          <p:cNvSpPr/>
          <p:nvPr/>
        </p:nvSpPr>
        <p:spPr>
          <a:xfrm>
            <a:off x="9896062" y="3183013"/>
            <a:ext cx="1628480" cy="47092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800" b="0" cap="none">
                <a:solidFill>
                  <a:schemeClr val="dk1"/>
                </a:solidFill>
                <a:latin typeface="Overlock"/>
                <a:ea typeface="Overlock"/>
                <a:cs typeface="Overlock"/>
                <a:sym typeface="Overlock"/>
              </a:rPr>
              <a:t>Of past &amp;</a:t>
            </a:r>
          </a:p>
        </p:txBody>
      </p:sp>
      <p:sp>
        <p:nvSpPr>
          <p:cNvPr id="139" name="Shape 139"/>
          <p:cNvSpPr/>
          <p:nvPr/>
        </p:nvSpPr>
        <p:spPr>
          <a:xfrm>
            <a:off x="9446523" y="3502429"/>
            <a:ext cx="2294271" cy="47092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800">
                <a:solidFill>
                  <a:schemeClr val="dk1"/>
                </a:solidFill>
                <a:latin typeface="Overlock"/>
                <a:ea typeface="Overlock"/>
                <a:cs typeface="Overlock"/>
                <a:sym typeface="Overlock"/>
              </a:rPr>
              <a:t>p</a:t>
            </a:r>
            <a:r>
              <a:rPr lang="en-CA" sz="2800" b="0" cap="none">
                <a:solidFill>
                  <a:schemeClr val="dk1"/>
                </a:solidFill>
                <a:latin typeface="Overlock"/>
                <a:ea typeface="Overlock"/>
                <a:cs typeface="Overlock"/>
                <a:sym typeface="Overlock"/>
              </a:rPr>
              <a:t>resent clients</a:t>
            </a:r>
          </a:p>
        </p:txBody>
      </p:sp>
      <p:sp>
        <p:nvSpPr>
          <p:cNvPr id="140" name="Shape 140"/>
          <p:cNvSpPr/>
          <p:nvPr/>
        </p:nvSpPr>
        <p:spPr>
          <a:xfrm>
            <a:off x="6430894" y="4590554"/>
            <a:ext cx="1551243" cy="47092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800" b="0" cap="none">
                <a:solidFill>
                  <a:schemeClr val="dk1"/>
                </a:solidFill>
                <a:latin typeface="Overlock"/>
                <a:ea typeface="Overlock"/>
                <a:cs typeface="Overlock"/>
                <a:sym typeface="Overlock"/>
              </a:rPr>
              <a:t>Connects</a:t>
            </a:r>
          </a:p>
        </p:txBody>
      </p:sp>
      <p:sp>
        <p:nvSpPr>
          <p:cNvPr id="141" name="Shape 141"/>
          <p:cNvSpPr/>
          <p:nvPr/>
        </p:nvSpPr>
        <p:spPr>
          <a:xfrm>
            <a:off x="6502558" y="4857813"/>
            <a:ext cx="1358273" cy="47092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800" b="0" cap="none">
                <a:solidFill>
                  <a:schemeClr val="dk1"/>
                </a:solidFill>
                <a:latin typeface="Overlock"/>
                <a:ea typeface="Overlock"/>
                <a:cs typeface="Overlock"/>
                <a:sym typeface="Overlock"/>
              </a:rPr>
              <a:t>through</a:t>
            </a:r>
          </a:p>
        </p:txBody>
      </p:sp>
      <p:sp>
        <p:nvSpPr>
          <p:cNvPr id="142" name="Shape 142"/>
          <p:cNvSpPr/>
          <p:nvPr/>
        </p:nvSpPr>
        <p:spPr>
          <a:xfrm>
            <a:off x="8865518" y="5395401"/>
            <a:ext cx="1030660" cy="47092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800" b="0" cap="none">
                <a:solidFill>
                  <a:schemeClr val="dk1"/>
                </a:solidFill>
                <a:latin typeface="Overlock"/>
                <a:ea typeface="Overlock"/>
                <a:cs typeface="Overlock"/>
                <a:sym typeface="Overlock"/>
              </a:rPr>
              <a:t>Social</a:t>
            </a:r>
          </a:p>
        </p:txBody>
      </p:sp>
      <p:sp>
        <p:nvSpPr>
          <p:cNvPr id="143" name="Shape 143"/>
          <p:cNvSpPr/>
          <p:nvPr/>
        </p:nvSpPr>
        <p:spPr>
          <a:xfrm>
            <a:off x="8703096" y="5663174"/>
            <a:ext cx="1565147" cy="47092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800" b="0" cap="none">
                <a:solidFill>
                  <a:schemeClr val="dk1"/>
                </a:solidFill>
                <a:latin typeface="Overlock"/>
                <a:ea typeface="Overlock"/>
                <a:cs typeface="Overlock"/>
                <a:sym typeface="Overlock"/>
              </a:rPr>
              <a:t>networks</a:t>
            </a:r>
          </a:p>
        </p:txBody>
      </p:sp>
      <p:cxnSp>
        <p:nvCxnSpPr>
          <p:cNvPr id="144" name="Shape 144"/>
          <p:cNvCxnSpPr/>
          <p:nvPr/>
        </p:nvCxnSpPr>
        <p:spPr>
          <a:xfrm rot="10800000">
            <a:off x="4762794" y="1522683"/>
            <a:ext cx="223350" cy="1670420"/>
          </a:xfrm>
          <a:prstGeom prst="straightConnector1">
            <a:avLst/>
          </a:prstGeom>
          <a:noFill/>
          <a:ln w="57150" cap="flat" cmpd="sng">
            <a:solidFill>
              <a:srgbClr val="000000"/>
            </a:solidFill>
            <a:prstDash val="solid"/>
            <a:miter/>
            <a:headEnd type="none" w="med" len="med"/>
            <a:tailEnd type="none" w="med" len="med"/>
          </a:ln>
        </p:spPr>
      </p:cxnSp>
      <p:cxnSp>
        <p:nvCxnSpPr>
          <p:cNvPr id="145" name="Shape 145"/>
          <p:cNvCxnSpPr/>
          <p:nvPr/>
        </p:nvCxnSpPr>
        <p:spPr>
          <a:xfrm>
            <a:off x="4765171" y="1538684"/>
            <a:ext cx="1121540" cy="610909"/>
          </a:xfrm>
          <a:prstGeom prst="straightConnector1">
            <a:avLst/>
          </a:prstGeom>
          <a:noFill/>
          <a:ln w="57150" cap="flat" cmpd="sng">
            <a:solidFill>
              <a:srgbClr val="000000"/>
            </a:solidFill>
            <a:prstDash val="solid"/>
            <a:miter/>
            <a:headEnd type="none" w="med" len="med"/>
            <a:tailEnd type="none" w="med" len="med"/>
          </a:ln>
        </p:spPr>
      </p:cxnSp>
      <p:cxnSp>
        <p:nvCxnSpPr>
          <p:cNvPr id="146" name="Shape 146"/>
          <p:cNvCxnSpPr/>
          <p:nvPr/>
        </p:nvCxnSpPr>
        <p:spPr>
          <a:xfrm>
            <a:off x="7500272" y="1838571"/>
            <a:ext cx="716165" cy="664089"/>
          </a:xfrm>
          <a:prstGeom prst="straightConnector1">
            <a:avLst/>
          </a:prstGeom>
          <a:noFill/>
          <a:ln w="57150" cap="flat" cmpd="sng">
            <a:solidFill>
              <a:srgbClr val="000000"/>
            </a:solidFill>
            <a:prstDash val="solid"/>
            <a:miter/>
            <a:headEnd type="none" w="med" len="med"/>
            <a:tailEnd type="none" w="med" len="med"/>
          </a:ln>
        </p:spPr>
      </p:cxnSp>
      <p:cxnSp>
        <p:nvCxnSpPr>
          <p:cNvPr id="147" name="Shape 147"/>
          <p:cNvCxnSpPr/>
          <p:nvPr/>
        </p:nvCxnSpPr>
        <p:spPr>
          <a:xfrm rot="10800000" flipH="1">
            <a:off x="8187739" y="2092406"/>
            <a:ext cx="973313" cy="392494"/>
          </a:xfrm>
          <a:prstGeom prst="straightConnector1">
            <a:avLst/>
          </a:prstGeom>
          <a:noFill/>
          <a:ln w="57150" cap="flat" cmpd="sng">
            <a:solidFill>
              <a:srgbClr val="000000"/>
            </a:solidFill>
            <a:prstDash val="solid"/>
            <a:miter/>
            <a:headEnd type="none" w="med" len="med"/>
            <a:tailEnd type="none" w="med" len="med"/>
          </a:ln>
        </p:spPr>
      </p:cxnSp>
      <p:cxnSp>
        <p:nvCxnSpPr>
          <p:cNvPr id="148" name="Shape 148"/>
          <p:cNvCxnSpPr/>
          <p:nvPr/>
        </p:nvCxnSpPr>
        <p:spPr>
          <a:xfrm>
            <a:off x="9127961" y="2097951"/>
            <a:ext cx="337726" cy="720007"/>
          </a:xfrm>
          <a:prstGeom prst="straightConnector1">
            <a:avLst/>
          </a:prstGeom>
          <a:noFill/>
          <a:ln w="57150" cap="flat" cmpd="sng">
            <a:solidFill>
              <a:srgbClr val="000000"/>
            </a:solidFill>
            <a:prstDash val="solid"/>
            <a:miter/>
            <a:headEnd type="none" w="med" len="med"/>
            <a:tailEnd type="none" w="med" len="med"/>
          </a:ln>
        </p:spPr>
      </p:cxnSp>
      <p:grpSp>
        <p:nvGrpSpPr>
          <p:cNvPr id="2" name="Shape 149"/>
          <p:cNvGrpSpPr/>
          <p:nvPr/>
        </p:nvGrpSpPr>
        <p:grpSpPr>
          <a:xfrm>
            <a:off x="5333536" y="1290255"/>
            <a:ext cx="1788741" cy="1829818"/>
            <a:chOff x="5866497" y="1850943"/>
            <a:chExt cx="1856188" cy="2033006"/>
          </a:xfrm>
        </p:grpSpPr>
        <p:pic>
          <p:nvPicPr>
            <p:cNvPr id="150" name="Shape 150"/>
            <p:cNvPicPr preferRelativeResize="0"/>
            <p:nvPr/>
          </p:nvPicPr>
          <p:blipFill rotWithShape="1">
            <a:blip r:embed="rId3">
              <a:alphaModFix/>
            </a:blip>
            <a:srcRect/>
            <a:stretch/>
          </p:blipFill>
          <p:spPr>
            <a:xfrm>
              <a:off x="6206219" y="2231821"/>
              <a:ext cx="1225314" cy="1210954"/>
            </a:xfrm>
            <a:prstGeom prst="rect">
              <a:avLst/>
            </a:prstGeom>
            <a:noFill/>
            <a:ln>
              <a:noFill/>
            </a:ln>
          </p:spPr>
        </p:pic>
        <p:pic>
          <p:nvPicPr>
            <p:cNvPr id="151" name="Shape 151"/>
            <p:cNvPicPr preferRelativeResize="0"/>
            <p:nvPr/>
          </p:nvPicPr>
          <p:blipFill rotWithShape="1">
            <a:blip r:embed="rId4">
              <a:alphaModFix/>
            </a:blip>
            <a:srcRect/>
            <a:stretch/>
          </p:blipFill>
          <p:spPr>
            <a:xfrm rot="-1091623">
              <a:off x="5965292" y="3031677"/>
              <a:ext cx="753478" cy="753478"/>
            </a:xfrm>
            <a:prstGeom prst="rect">
              <a:avLst/>
            </a:prstGeom>
            <a:noFill/>
            <a:ln>
              <a:noFill/>
            </a:ln>
          </p:spPr>
        </p:pic>
        <p:pic>
          <p:nvPicPr>
            <p:cNvPr id="152" name="Shape 152"/>
            <p:cNvPicPr preferRelativeResize="0"/>
            <p:nvPr/>
          </p:nvPicPr>
          <p:blipFill rotWithShape="1">
            <a:blip r:embed="rId5">
              <a:alphaModFix/>
            </a:blip>
            <a:srcRect l="49104" b="48282"/>
            <a:stretch/>
          </p:blipFill>
          <p:spPr>
            <a:xfrm rot="332955">
              <a:off x="7003065" y="1882545"/>
              <a:ext cx="687455" cy="698552"/>
            </a:xfrm>
            <a:prstGeom prst="rect">
              <a:avLst/>
            </a:prstGeom>
            <a:noFill/>
            <a:ln>
              <a:noFill/>
            </a:ln>
          </p:spPr>
        </p:pic>
      </p:grpSp>
      <p:cxnSp>
        <p:nvCxnSpPr>
          <p:cNvPr id="153" name="Shape 153"/>
          <p:cNvCxnSpPr/>
          <p:nvPr/>
        </p:nvCxnSpPr>
        <p:spPr>
          <a:xfrm>
            <a:off x="8196294" y="3181672"/>
            <a:ext cx="379700" cy="749305"/>
          </a:xfrm>
          <a:prstGeom prst="straightConnector1">
            <a:avLst/>
          </a:prstGeom>
          <a:noFill/>
          <a:ln w="57150" cap="flat" cmpd="sng">
            <a:solidFill>
              <a:srgbClr val="000000"/>
            </a:solidFill>
            <a:prstDash val="solid"/>
            <a:miter/>
            <a:headEnd type="none" w="med" len="med"/>
            <a:tailEnd type="none" w="med" len="med"/>
          </a:ln>
        </p:spPr>
      </p:cxnSp>
      <p:cxnSp>
        <p:nvCxnSpPr>
          <p:cNvPr id="154" name="Shape 154"/>
          <p:cNvCxnSpPr/>
          <p:nvPr/>
        </p:nvCxnSpPr>
        <p:spPr>
          <a:xfrm flipH="1">
            <a:off x="7831608" y="3904324"/>
            <a:ext cx="748365" cy="410378"/>
          </a:xfrm>
          <a:prstGeom prst="straightConnector1">
            <a:avLst/>
          </a:prstGeom>
          <a:noFill/>
          <a:ln w="57150" cap="flat" cmpd="sng">
            <a:solidFill>
              <a:srgbClr val="000000"/>
            </a:solidFill>
            <a:prstDash val="solid"/>
            <a:miter/>
            <a:headEnd type="none" w="med" len="med"/>
            <a:tailEnd type="none" w="med" len="med"/>
          </a:ln>
        </p:spPr>
      </p:cxnSp>
      <p:cxnSp>
        <p:nvCxnSpPr>
          <p:cNvPr id="155" name="Shape 155"/>
          <p:cNvCxnSpPr/>
          <p:nvPr/>
        </p:nvCxnSpPr>
        <p:spPr>
          <a:xfrm>
            <a:off x="7850554" y="4309411"/>
            <a:ext cx="755448" cy="231896"/>
          </a:xfrm>
          <a:prstGeom prst="straightConnector1">
            <a:avLst/>
          </a:prstGeom>
          <a:noFill/>
          <a:ln w="57150" cap="flat" cmpd="sng">
            <a:solidFill>
              <a:srgbClr val="000000"/>
            </a:solidFill>
            <a:prstDash val="solid"/>
            <a:miter/>
            <a:headEnd type="none" w="med" len="med"/>
            <a:tailEnd type="none" w="med" len="med"/>
          </a:ln>
        </p:spPr>
      </p:cxnSp>
      <p:grpSp>
        <p:nvGrpSpPr>
          <p:cNvPr id="3" name="Shape 156"/>
          <p:cNvGrpSpPr/>
          <p:nvPr/>
        </p:nvGrpSpPr>
        <p:grpSpPr>
          <a:xfrm>
            <a:off x="8592433" y="2536518"/>
            <a:ext cx="1736855" cy="1205505"/>
            <a:chOff x="8657860" y="1678036"/>
            <a:chExt cx="1802346" cy="1339368"/>
          </a:xfrm>
        </p:grpSpPr>
        <p:pic>
          <p:nvPicPr>
            <p:cNvPr id="157" name="Shape 157"/>
            <p:cNvPicPr preferRelativeResize="0"/>
            <p:nvPr/>
          </p:nvPicPr>
          <p:blipFill rotWithShape="1">
            <a:blip r:embed="rId6">
              <a:alphaModFix/>
            </a:blip>
            <a:srcRect/>
            <a:stretch/>
          </p:blipFill>
          <p:spPr>
            <a:xfrm>
              <a:off x="8942259" y="1678036"/>
              <a:ext cx="1203792" cy="1203792"/>
            </a:xfrm>
            <a:prstGeom prst="rect">
              <a:avLst/>
            </a:prstGeom>
            <a:noFill/>
            <a:ln>
              <a:noFill/>
            </a:ln>
          </p:spPr>
        </p:pic>
        <p:pic>
          <p:nvPicPr>
            <p:cNvPr id="158" name="Shape 158"/>
            <p:cNvPicPr preferRelativeResize="0"/>
            <p:nvPr/>
          </p:nvPicPr>
          <p:blipFill rotWithShape="1">
            <a:blip r:embed="rId7">
              <a:alphaModFix/>
            </a:blip>
            <a:srcRect/>
            <a:stretch/>
          </p:blipFill>
          <p:spPr>
            <a:xfrm>
              <a:off x="8657860" y="2267147"/>
              <a:ext cx="750258" cy="750258"/>
            </a:xfrm>
            <a:prstGeom prst="rect">
              <a:avLst/>
            </a:prstGeom>
            <a:noFill/>
            <a:ln>
              <a:noFill/>
            </a:ln>
          </p:spPr>
        </p:pic>
        <p:pic>
          <p:nvPicPr>
            <p:cNvPr id="159" name="Shape 159"/>
            <p:cNvPicPr preferRelativeResize="0"/>
            <p:nvPr/>
          </p:nvPicPr>
          <p:blipFill rotWithShape="1">
            <a:blip r:embed="rId8">
              <a:alphaModFix/>
            </a:blip>
            <a:srcRect/>
            <a:stretch/>
          </p:blipFill>
          <p:spPr>
            <a:xfrm>
              <a:off x="9831895" y="1689030"/>
              <a:ext cx="628312" cy="628312"/>
            </a:xfrm>
            <a:prstGeom prst="rect">
              <a:avLst/>
            </a:prstGeom>
            <a:noFill/>
            <a:ln>
              <a:noFill/>
            </a:ln>
          </p:spPr>
        </p:pic>
      </p:grpSp>
      <p:cxnSp>
        <p:nvCxnSpPr>
          <p:cNvPr id="160" name="Shape 160"/>
          <p:cNvCxnSpPr/>
          <p:nvPr/>
        </p:nvCxnSpPr>
        <p:spPr>
          <a:xfrm flipH="1">
            <a:off x="8176642" y="2847146"/>
            <a:ext cx="846482" cy="345956"/>
          </a:xfrm>
          <a:prstGeom prst="straightConnector1">
            <a:avLst/>
          </a:prstGeom>
          <a:noFill/>
          <a:ln w="57150" cap="flat" cmpd="sng">
            <a:solidFill>
              <a:srgbClr val="000000"/>
            </a:solidFill>
            <a:prstDash val="solid"/>
            <a:miter/>
            <a:headEnd type="none" w="med" len="med"/>
            <a:tailEnd type="none" w="med" len="med"/>
          </a:ln>
        </p:spPr>
      </p:cxnSp>
      <p:cxnSp>
        <p:nvCxnSpPr>
          <p:cNvPr id="161" name="Shape 161"/>
          <p:cNvCxnSpPr/>
          <p:nvPr/>
        </p:nvCxnSpPr>
        <p:spPr>
          <a:xfrm rot="10800000" flipH="1">
            <a:off x="6726291" y="1844138"/>
            <a:ext cx="796760" cy="419921"/>
          </a:xfrm>
          <a:prstGeom prst="straightConnector1">
            <a:avLst/>
          </a:prstGeom>
          <a:noFill/>
          <a:ln w="57150" cap="flat" cmpd="sng">
            <a:solidFill>
              <a:srgbClr val="000000"/>
            </a:solidFill>
            <a:prstDash val="solid"/>
            <a:miter/>
            <a:headEnd type="none" w="med" len="med"/>
            <a:tailEnd type="none" w="med" len="med"/>
          </a:ln>
        </p:spPr>
      </p:cxnSp>
      <p:cxnSp>
        <p:nvCxnSpPr>
          <p:cNvPr id="162" name="Shape 162"/>
          <p:cNvCxnSpPr/>
          <p:nvPr/>
        </p:nvCxnSpPr>
        <p:spPr>
          <a:xfrm flipH="1">
            <a:off x="8244624" y="4522730"/>
            <a:ext cx="355259" cy="371334"/>
          </a:xfrm>
          <a:prstGeom prst="straightConnector1">
            <a:avLst/>
          </a:prstGeom>
          <a:noFill/>
          <a:ln w="57150" cap="flat" cmpd="sng">
            <a:solidFill>
              <a:srgbClr val="000000"/>
            </a:solidFill>
            <a:prstDash val="solid"/>
            <a:miter/>
            <a:headEnd type="none" w="med" len="med"/>
            <a:tailEnd type="none" w="med" len="med"/>
          </a:ln>
        </p:spPr>
      </p:cxnSp>
      <p:grpSp>
        <p:nvGrpSpPr>
          <p:cNvPr id="4" name="Shape 163"/>
          <p:cNvGrpSpPr/>
          <p:nvPr/>
        </p:nvGrpSpPr>
        <p:grpSpPr>
          <a:xfrm>
            <a:off x="7523052" y="4822450"/>
            <a:ext cx="1740736" cy="1065417"/>
            <a:chOff x="7068557" y="4802832"/>
            <a:chExt cx="1806373" cy="1183724"/>
          </a:xfrm>
        </p:grpSpPr>
        <p:pic>
          <p:nvPicPr>
            <p:cNvPr id="164" name="Shape 164"/>
            <p:cNvPicPr preferRelativeResize="0"/>
            <p:nvPr/>
          </p:nvPicPr>
          <p:blipFill rotWithShape="1">
            <a:blip r:embed="rId9">
              <a:alphaModFix/>
            </a:blip>
            <a:srcRect/>
            <a:stretch/>
          </p:blipFill>
          <p:spPr>
            <a:xfrm>
              <a:off x="7348777" y="4802832"/>
              <a:ext cx="1183724" cy="1183724"/>
            </a:xfrm>
            <a:prstGeom prst="rect">
              <a:avLst/>
            </a:prstGeom>
            <a:noFill/>
            <a:ln>
              <a:noFill/>
            </a:ln>
          </p:spPr>
        </p:pic>
        <p:pic>
          <p:nvPicPr>
            <p:cNvPr id="165" name="Shape 165"/>
            <p:cNvPicPr preferRelativeResize="0"/>
            <p:nvPr/>
          </p:nvPicPr>
          <p:blipFill rotWithShape="1">
            <a:blip r:embed="rId10">
              <a:alphaModFix/>
            </a:blip>
            <a:srcRect/>
            <a:stretch/>
          </p:blipFill>
          <p:spPr>
            <a:xfrm>
              <a:off x="8375453" y="4879223"/>
              <a:ext cx="499478" cy="499478"/>
            </a:xfrm>
            <a:prstGeom prst="rect">
              <a:avLst/>
            </a:prstGeom>
            <a:noFill/>
            <a:ln>
              <a:noFill/>
            </a:ln>
          </p:spPr>
        </p:pic>
        <p:pic>
          <p:nvPicPr>
            <p:cNvPr id="166" name="Shape 166"/>
            <p:cNvPicPr preferRelativeResize="0"/>
            <p:nvPr/>
          </p:nvPicPr>
          <p:blipFill rotWithShape="1">
            <a:blip r:embed="rId11">
              <a:alphaModFix/>
            </a:blip>
            <a:srcRect/>
            <a:stretch/>
          </p:blipFill>
          <p:spPr>
            <a:xfrm>
              <a:off x="7068557" y="5479458"/>
              <a:ext cx="499478" cy="499478"/>
            </a:xfrm>
            <a:prstGeom prst="rect">
              <a:avLst/>
            </a:prstGeom>
            <a:noFill/>
            <a:ln>
              <a:noFill/>
            </a:ln>
          </p:spPr>
        </p:pic>
      </p:grpSp>
      <p:grpSp>
        <p:nvGrpSpPr>
          <p:cNvPr id="5" name="Shape 167"/>
          <p:cNvGrpSpPr/>
          <p:nvPr/>
        </p:nvGrpSpPr>
        <p:grpSpPr>
          <a:xfrm>
            <a:off x="603001" y="2700700"/>
            <a:ext cx="3566265" cy="3330868"/>
            <a:chOff x="583681" y="2285820"/>
            <a:chExt cx="3700737" cy="3700737"/>
          </a:xfrm>
        </p:grpSpPr>
        <p:grpSp>
          <p:nvGrpSpPr>
            <p:cNvPr id="6" name="Shape 168"/>
            <p:cNvGrpSpPr/>
            <p:nvPr/>
          </p:nvGrpSpPr>
          <p:grpSpPr>
            <a:xfrm>
              <a:off x="583681" y="2285820"/>
              <a:ext cx="3700737" cy="3700737"/>
              <a:chOff x="682577" y="2257174"/>
              <a:chExt cx="3700737" cy="3700737"/>
            </a:xfrm>
          </p:grpSpPr>
          <p:pic>
            <p:nvPicPr>
              <p:cNvPr id="169" name="Shape 169"/>
              <p:cNvPicPr preferRelativeResize="0"/>
              <p:nvPr/>
            </p:nvPicPr>
            <p:blipFill rotWithShape="1">
              <a:blip r:embed="rId12">
                <a:alphaModFix/>
              </a:blip>
              <a:srcRect/>
              <a:stretch/>
            </p:blipFill>
            <p:spPr>
              <a:xfrm>
                <a:off x="682577" y="2257174"/>
                <a:ext cx="3700737" cy="3700737"/>
              </a:xfrm>
              <a:prstGeom prst="rect">
                <a:avLst/>
              </a:prstGeom>
              <a:noFill/>
              <a:ln>
                <a:noFill/>
              </a:ln>
            </p:spPr>
          </p:pic>
          <p:pic>
            <p:nvPicPr>
              <p:cNvPr id="170" name="Shape 170"/>
              <p:cNvPicPr preferRelativeResize="0"/>
              <p:nvPr/>
            </p:nvPicPr>
            <p:blipFill rotWithShape="1">
              <a:blip r:embed="rId13">
                <a:alphaModFix/>
              </a:blip>
              <a:srcRect l="7571" r="7773" b="15343"/>
              <a:stretch/>
            </p:blipFill>
            <p:spPr>
              <a:xfrm>
                <a:off x="1369141" y="2757197"/>
                <a:ext cx="1169272" cy="656932"/>
              </a:xfrm>
              <a:prstGeom prst="rect">
                <a:avLst/>
              </a:prstGeom>
              <a:noFill/>
              <a:ln>
                <a:noFill/>
              </a:ln>
            </p:spPr>
          </p:pic>
        </p:grpSp>
        <p:sp>
          <p:nvSpPr>
            <p:cNvPr id="171" name="Shape 171"/>
            <p:cNvSpPr/>
            <p:nvPr/>
          </p:nvSpPr>
          <p:spPr>
            <a:xfrm>
              <a:off x="682856" y="2479843"/>
              <a:ext cx="2490298" cy="33855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1600" b="0" cap="none" dirty="0">
                  <a:solidFill>
                    <a:schemeClr val="dk1"/>
                  </a:solidFill>
                  <a:latin typeface="Overlock"/>
                  <a:ea typeface="Overlock"/>
                  <a:cs typeface="Overlock"/>
                  <a:sym typeface="Overlock"/>
                </a:rPr>
                <a:t>www.ReferMe.ca/</a:t>
              </a:r>
              <a:r>
                <a:rPr lang="en-CA" sz="1600" b="1" cap="none" dirty="0">
                  <a:solidFill>
                    <a:schemeClr val="dk1"/>
                  </a:solidFill>
                  <a:latin typeface="Overlock"/>
                  <a:ea typeface="Overlock"/>
                  <a:cs typeface="Overlock"/>
                  <a:sym typeface="Overlock"/>
                </a:rPr>
                <a:t>website</a:t>
              </a:r>
            </a:p>
          </p:txBody>
        </p:sp>
      </p:grpSp>
      <p:cxnSp>
        <p:nvCxnSpPr>
          <p:cNvPr id="172" name="Shape 172"/>
          <p:cNvCxnSpPr/>
          <p:nvPr/>
        </p:nvCxnSpPr>
        <p:spPr>
          <a:xfrm rot="10800000" flipH="1">
            <a:off x="3196166" y="3175957"/>
            <a:ext cx="1800453" cy="1253584"/>
          </a:xfrm>
          <a:prstGeom prst="straightConnector1">
            <a:avLst/>
          </a:prstGeom>
          <a:noFill/>
          <a:ln w="57150" cap="flat" cmpd="sng">
            <a:solidFill>
              <a:srgbClr val="000000"/>
            </a:solidFill>
            <a:prstDash val="solid"/>
            <a:miter/>
            <a:headEnd type="none" w="med" len="med"/>
            <a:tailEnd type="none" w="med" len="med"/>
          </a:ln>
        </p:spPr>
      </p:cxnSp>
      <p:grpSp>
        <p:nvGrpSpPr>
          <p:cNvPr id="7" name="Group 47"/>
          <p:cNvGrpSpPr/>
          <p:nvPr/>
        </p:nvGrpSpPr>
        <p:grpSpPr>
          <a:xfrm>
            <a:off x="405520" y="70430"/>
            <a:ext cx="10515599" cy="754743"/>
            <a:chOff x="492604" y="70430"/>
            <a:chExt cx="10515599" cy="754743"/>
          </a:xfrm>
        </p:grpSpPr>
        <p:sp>
          <p:nvSpPr>
            <p:cNvPr id="49" name="Shape 132"/>
            <p:cNvSpPr txBox="1"/>
            <p:nvPr/>
          </p:nvSpPr>
          <p:spPr>
            <a:xfrm>
              <a:off x="492604"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Product Brief</a:t>
              </a:r>
              <a:endParaRPr lang="en-CA" sz="4400" dirty="0">
                <a:solidFill>
                  <a:srgbClr val="000A3E"/>
                </a:solidFill>
                <a:latin typeface="Corbel" panose="020B0503020204020204" pitchFamily="34" charset="0"/>
                <a:sym typeface="Arial"/>
              </a:endParaRPr>
            </a:p>
          </p:txBody>
        </p:sp>
        <p:sp>
          <p:nvSpPr>
            <p:cNvPr id="50" name="Shape 1024"/>
            <p:cNvSpPr/>
            <p:nvPr/>
          </p:nvSpPr>
          <p:spPr>
            <a:xfrm>
              <a:off x="630858" y="748010"/>
              <a:ext cx="1583706"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pic>
        <p:nvPicPr>
          <p:cNvPr id="43" name="Shape 531"/>
          <p:cNvPicPr preferRelativeResize="0"/>
          <p:nvPr/>
        </p:nvPicPr>
        <p:blipFill rotWithShape="1">
          <a:blip r:embed="rId14">
            <a:alphaModFix/>
          </a:blip>
          <a:srcRect/>
          <a:stretch/>
        </p:blipFill>
        <p:spPr>
          <a:xfrm>
            <a:off x="10302082" y="1100930"/>
            <a:ext cx="1062037" cy="106203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Shape 195"/>
          <p:cNvPicPr preferRelativeResize="0"/>
          <p:nvPr/>
        </p:nvPicPr>
        <p:blipFill rotWithShape="1">
          <a:blip r:embed="rId3">
            <a:alphaModFix/>
          </a:blip>
          <a:srcRect l="15946" r="19888"/>
          <a:stretch/>
        </p:blipFill>
        <p:spPr>
          <a:xfrm>
            <a:off x="10346484" y="2825137"/>
            <a:ext cx="1492899" cy="1595656"/>
          </a:xfrm>
          <a:prstGeom prst="rect">
            <a:avLst/>
          </a:prstGeom>
          <a:noFill/>
          <a:ln>
            <a:noFill/>
          </a:ln>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8983" y="1014217"/>
            <a:ext cx="1492899" cy="1613179"/>
          </a:xfrm>
          <a:prstGeom prst="rect">
            <a:avLst/>
          </a:prstGeom>
        </p:spPr>
      </p:pic>
      <p:grpSp>
        <p:nvGrpSpPr>
          <p:cNvPr id="15" name="Group 14"/>
          <p:cNvGrpSpPr/>
          <p:nvPr/>
        </p:nvGrpSpPr>
        <p:grpSpPr>
          <a:xfrm>
            <a:off x="5401339" y="956930"/>
            <a:ext cx="1750666" cy="2035675"/>
            <a:chOff x="590906" y="1917385"/>
            <a:chExt cx="3720080" cy="4190383"/>
          </a:xfrm>
        </p:grpSpPr>
        <p:sp>
          <p:nvSpPr>
            <p:cNvPr id="7" name="Shape 135"/>
            <p:cNvSpPr/>
            <p:nvPr/>
          </p:nvSpPr>
          <p:spPr>
            <a:xfrm>
              <a:off x="590906" y="1917385"/>
              <a:ext cx="3720080" cy="102209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200" cap="none" dirty="0" smtClean="0">
                  <a:solidFill>
                    <a:schemeClr val="dk1"/>
                  </a:solidFill>
                  <a:latin typeface="PT Sans"/>
                  <a:ea typeface="PT Sans"/>
                  <a:cs typeface="PT Sans"/>
                  <a:sym typeface="PT Sans"/>
                </a:rPr>
                <a:t>ReferMe</a:t>
              </a:r>
              <a:endParaRPr lang="en-CA" sz="3200" cap="none" dirty="0">
                <a:solidFill>
                  <a:schemeClr val="dk1"/>
                </a:solidFill>
                <a:latin typeface="PT Sans"/>
                <a:ea typeface="PT Sans"/>
                <a:cs typeface="PT Sans"/>
                <a:sym typeface="PT Sans"/>
              </a:endParaRPr>
            </a:p>
          </p:txBody>
        </p:sp>
        <p:grpSp>
          <p:nvGrpSpPr>
            <p:cNvPr id="9" name="Shape 168"/>
            <p:cNvGrpSpPr/>
            <p:nvPr/>
          </p:nvGrpSpPr>
          <p:grpSpPr>
            <a:xfrm>
              <a:off x="742702" y="2776900"/>
              <a:ext cx="3566266" cy="3330868"/>
              <a:chOff x="682577" y="2257174"/>
              <a:chExt cx="3700737" cy="3700737"/>
            </a:xfrm>
          </p:grpSpPr>
          <p:pic>
            <p:nvPicPr>
              <p:cNvPr id="13" name="Shape 169"/>
              <p:cNvPicPr preferRelativeResize="0"/>
              <p:nvPr/>
            </p:nvPicPr>
            <p:blipFill rotWithShape="1">
              <a:blip r:embed="rId5">
                <a:alphaModFix/>
              </a:blip>
              <a:srcRect/>
              <a:stretch/>
            </p:blipFill>
            <p:spPr>
              <a:xfrm>
                <a:off x="682577" y="2257174"/>
                <a:ext cx="3700737" cy="3700737"/>
              </a:xfrm>
              <a:prstGeom prst="rect">
                <a:avLst/>
              </a:prstGeom>
              <a:noFill/>
              <a:ln>
                <a:noFill/>
              </a:ln>
            </p:spPr>
          </p:pic>
          <p:pic>
            <p:nvPicPr>
              <p:cNvPr id="14" name="Shape 170"/>
              <p:cNvPicPr preferRelativeResize="0"/>
              <p:nvPr/>
            </p:nvPicPr>
            <p:blipFill rotWithShape="1">
              <a:blip r:embed="rId6">
                <a:alphaModFix/>
              </a:blip>
              <a:srcRect l="7571" r="7773" b="15343"/>
              <a:stretch/>
            </p:blipFill>
            <p:spPr>
              <a:xfrm>
                <a:off x="1369141" y="2757197"/>
                <a:ext cx="1169272" cy="656932"/>
              </a:xfrm>
              <a:prstGeom prst="rect">
                <a:avLst/>
              </a:prstGeom>
              <a:noFill/>
              <a:ln>
                <a:noFill/>
              </a:ln>
            </p:spPr>
          </p:pic>
        </p:grpSp>
      </p:grpSp>
    </p:spTree>
    <p:extLst>
      <p:ext uri="{BB962C8B-B14F-4D97-AF65-F5344CB8AC3E}">
        <p14:creationId xmlns:p14="http://schemas.microsoft.com/office/powerpoint/2010/main" val="318127973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grpSp>
        <p:nvGrpSpPr>
          <p:cNvPr id="45" name="Group 44"/>
          <p:cNvGrpSpPr/>
          <p:nvPr/>
        </p:nvGrpSpPr>
        <p:grpSpPr>
          <a:xfrm>
            <a:off x="385763" y="100692"/>
            <a:ext cx="11420475" cy="7004958"/>
            <a:chOff x="385763" y="100692"/>
            <a:chExt cx="11420475" cy="7004958"/>
          </a:xfrm>
        </p:grpSpPr>
        <p:sp>
          <p:nvSpPr>
            <p:cNvPr id="46" name="Rounded Rectangle 45"/>
            <p:cNvSpPr/>
            <p:nvPr/>
          </p:nvSpPr>
          <p:spPr>
            <a:xfrm>
              <a:off x="385763" y="100692"/>
              <a:ext cx="7672387"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ounded Rectangle 46"/>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385" name="Shape 385"/>
          <p:cNvGrpSpPr/>
          <p:nvPr/>
        </p:nvGrpSpPr>
        <p:grpSpPr>
          <a:xfrm>
            <a:off x="6314602" y="1988553"/>
            <a:ext cx="5390968" cy="3505019"/>
            <a:chOff x="6051549" y="914584"/>
            <a:chExt cx="5390968" cy="3505019"/>
          </a:xfrm>
        </p:grpSpPr>
        <p:grpSp>
          <p:nvGrpSpPr>
            <p:cNvPr id="386" name="Shape 386"/>
            <p:cNvGrpSpPr/>
            <p:nvPr/>
          </p:nvGrpSpPr>
          <p:grpSpPr>
            <a:xfrm>
              <a:off x="6051549" y="914584"/>
              <a:ext cx="3457870" cy="3505019"/>
              <a:chOff x="11496253" y="924607"/>
              <a:chExt cx="3457870" cy="3505019"/>
            </a:xfrm>
          </p:grpSpPr>
          <p:pic>
            <p:nvPicPr>
              <p:cNvPr id="387" name="Shape 387"/>
              <p:cNvPicPr preferRelativeResize="0"/>
              <p:nvPr/>
            </p:nvPicPr>
            <p:blipFill rotWithShape="1">
              <a:blip r:embed="rId3">
                <a:alphaModFix/>
              </a:blip>
              <a:srcRect l="15946" r="19888"/>
              <a:stretch/>
            </p:blipFill>
            <p:spPr>
              <a:xfrm>
                <a:off x="11574770" y="1535750"/>
                <a:ext cx="2785334" cy="2893876"/>
              </a:xfrm>
              <a:prstGeom prst="rect">
                <a:avLst/>
              </a:prstGeom>
              <a:noFill/>
              <a:ln>
                <a:noFill/>
              </a:ln>
            </p:spPr>
          </p:pic>
          <p:sp>
            <p:nvSpPr>
              <p:cNvPr id="388" name="Shape 388"/>
              <p:cNvSpPr txBox="1"/>
              <p:nvPr/>
            </p:nvSpPr>
            <p:spPr>
              <a:xfrm>
                <a:off x="11496253" y="924607"/>
                <a:ext cx="3457870" cy="611142"/>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rgbClr val="0099CC"/>
                  </a:buClr>
                  <a:buSzPct val="25000"/>
                  <a:buFont typeface="Arial"/>
                  <a:buNone/>
                </a:pPr>
                <a:r>
                  <a:rPr lang="en-CA" sz="2805" b="1">
                    <a:solidFill>
                      <a:srgbClr val="0099CC"/>
                    </a:solidFill>
                    <a:latin typeface="Arial"/>
                    <a:ea typeface="Arial"/>
                    <a:cs typeface="Arial"/>
                    <a:sym typeface="Arial"/>
                  </a:rPr>
                  <a:t>Client</a:t>
                </a:r>
                <a:r>
                  <a:rPr lang="en-CA" sz="1615" b="1">
                    <a:solidFill>
                      <a:srgbClr val="0099CC"/>
                    </a:solidFill>
                    <a:latin typeface="Arial"/>
                    <a:ea typeface="Arial"/>
                    <a:cs typeface="Arial"/>
                    <a:sym typeface="Arial"/>
                  </a:rPr>
                  <a:t> </a:t>
                </a:r>
                <a:r>
                  <a:rPr lang="en-CA" sz="2040">
                    <a:solidFill>
                      <a:srgbClr val="0099CC"/>
                    </a:solidFill>
                    <a:latin typeface="Arial"/>
                    <a:ea typeface="Arial"/>
                    <a:cs typeface="Arial"/>
                    <a:sym typeface="Arial"/>
                  </a:rPr>
                  <a:t>(home buyer/seller)</a:t>
                </a:r>
              </a:p>
            </p:txBody>
          </p:sp>
        </p:grpSp>
        <p:sp>
          <p:nvSpPr>
            <p:cNvPr id="389" name="Shape 389"/>
            <p:cNvSpPr/>
            <p:nvPr/>
          </p:nvSpPr>
          <p:spPr>
            <a:xfrm>
              <a:off x="9042638" y="3802096"/>
              <a:ext cx="2399878" cy="609134"/>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Target segment: 20-30 years old</a:t>
              </a:r>
            </a:p>
          </p:txBody>
        </p:sp>
        <p:sp>
          <p:nvSpPr>
            <p:cNvPr id="390" name="Shape 390"/>
            <p:cNvSpPr/>
            <p:nvPr/>
          </p:nvSpPr>
          <p:spPr>
            <a:xfrm>
              <a:off x="9027139" y="3016384"/>
              <a:ext cx="2399878" cy="651978"/>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Use technology for the house search</a:t>
              </a:r>
            </a:p>
          </p:txBody>
        </p:sp>
        <p:sp>
          <p:nvSpPr>
            <p:cNvPr id="391" name="Shape 391"/>
            <p:cNvSpPr/>
            <p:nvPr/>
          </p:nvSpPr>
          <p:spPr>
            <a:xfrm>
              <a:off x="8996142" y="2310247"/>
              <a:ext cx="2399878" cy="582152"/>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Care about the realtor they work with</a:t>
              </a:r>
            </a:p>
          </p:txBody>
        </p:sp>
        <p:sp>
          <p:nvSpPr>
            <p:cNvPr id="392" name="Shape 392"/>
            <p:cNvSpPr/>
            <p:nvPr/>
          </p:nvSpPr>
          <p:spPr>
            <a:xfrm>
              <a:off x="8993915" y="1560162"/>
              <a:ext cx="2399878" cy="635001"/>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Trust their friends to refer them a realtor</a:t>
              </a:r>
            </a:p>
          </p:txBody>
        </p:sp>
      </p:grpSp>
      <p:grpSp>
        <p:nvGrpSpPr>
          <p:cNvPr id="393" name="Shape 393"/>
          <p:cNvGrpSpPr/>
          <p:nvPr/>
        </p:nvGrpSpPr>
        <p:grpSpPr>
          <a:xfrm>
            <a:off x="456727" y="2031663"/>
            <a:ext cx="5329319" cy="3494997"/>
            <a:chOff x="456727" y="1237001"/>
            <a:chExt cx="5329319" cy="3494997"/>
          </a:xfrm>
        </p:grpSpPr>
        <p:sp>
          <p:nvSpPr>
            <p:cNvPr id="394" name="Shape 394"/>
            <p:cNvSpPr txBox="1"/>
            <p:nvPr/>
          </p:nvSpPr>
          <p:spPr>
            <a:xfrm>
              <a:off x="456727" y="1237001"/>
              <a:ext cx="2534931" cy="611142"/>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buClr>
                  <a:srgbClr val="0099CC"/>
                </a:buClr>
                <a:buSzPct val="25000"/>
                <a:buFont typeface="Arial"/>
                <a:buNone/>
              </a:pPr>
              <a:r>
                <a:rPr lang="en-CA" sz="2800" b="1">
                  <a:solidFill>
                    <a:srgbClr val="0099CC"/>
                  </a:solidFill>
                  <a:latin typeface="Arial"/>
                  <a:ea typeface="Arial"/>
                  <a:cs typeface="Arial"/>
                  <a:sym typeface="Arial"/>
                </a:rPr>
                <a:t>Realtor</a:t>
              </a:r>
            </a:p>
          </p:txBody>
        </p:sp>
        <p:grpSp>
          <p:nvGrpSpPr>
            <p:cNvPr id="395" name="Shape 395"/>
            <p:cNvGrpSpPr/>
            <p:nvPr/>
          </p:nvGrpSpPr>
          <p:grpSpPr>
            <a:xfrm>
              <a:off x="572824" y="1848144"/>
              <a:ext cx="5213222" cy="2883853"/>
              <a:chOff x="572824" y="1848144"/>
              <a:chExt cx="5213222" cy="2883853"/>
            </a:xfrm>
          </p:grpSpPr>
          <p:grpSp>
            <p:nvGrpSpPr>
              <p:cNvPr id="396" name="Shape 396"/>
              <p:cNvGrpSpPr/>
              <p:nvPr/>
            </p:nvGrpSpPr>
            <p:grpSpPr>
              <a:xfrm>
                <a:off x="572824" y="1848144"/>
                <a:ext cx="5213222" cy="2883853"/>
                <a:chOff x="284372" y="1535749"/>
                <a:chExt cx="5213222" cy="2883853"/>
              </a:xfrm>
            </p:grpSpPr>
            <p:grpSp>
              <p:nvGrpSpPr>
                <p:cNvPr id="397" name="Shape 397"/>
                <p:cNvGrpSpPr/>
                <p:nvPr/>
              </p:nvGrpSpPr>
              <p:grpSpPr>
                <a:xfrm>
                  <a:off x="284372" y="1535749"/>
                  <a:ext cx="2672832" cy="2883853"/>
                  <a:chOff x="3980168" y="1835391"/>
                  <a:chExt cx="2314010" cy="2618114"/>
                </a:xfrm>
              </p:grpSpPr>
              <p:pic>
                <p:nvPicPr>
                  <p:cNvPr id="398" name="Shape 398"/>
                  <p:cNvPicPr preferRelativeResize="0"/>
                  <p:nvPr/>
                </p:nvPicPr>
                <p:blipFill rotWithShape="1">
                  <a:blip r:embed="rId4">
                    <a:alphaModFix/>
                  </a:blip>
                  <a:srcRect/>
                  <a:stretch/>
                </p:blipFill>
                <p:spPr>
                  <a:xfrm>
                    <a:off x="4199687" y="1835391"/>
                    <a:ext cx="2094491" cy="2618114"/>
                  </a:xfrm>
                  <a:prstGeom prst="rect">
                    <a:avLst/>
                  </a:prstGeom>
                  <a:noFill/>
                  <a:ln>
                    <a:noFill/>
                  </a:ln>
                </p:spPr>
              </p:pic>
              <p:grpSp>
                <p:nvGrpSpPr>
                  <p:cNvPr id="399" name="Shape 399"/>
                  <p:cNvGrpSpPr/>
                  <p:nvPr/>
                </p:nvGrpSpPr>
                <p:grpSpPr>
                  <a:xfrm>
                    <a:off x="3980168" y="1835391"/>
                    <a:ext cx="224405" cy="2618114"/>
                    <a:chOff x="1424762" y="1924291"/>
                    <a:chExt cx="224405" cy="2618114"/>
                  </a:xfrm>
                </p:grpSpPr>
                <p:pic>
                  <p:nvPicPr>
                    <p:cNvPr id="400" name="Shape 400"/>
                    <p:cNvPicPr preferRelativeResize="0"/>
                    <p:nvPr/>
                  </p:nvPicPr>
                  <p:blipFill rotWithShape="1">
                    <a:blip r:embed="rId5">
                      <a:alphaModFix/>
                    </a:blip>
                    <a:srcRect r="97817"/>
                    <a:stretch/>
                  </p:blipFill>
                  <p:spPr>
                    <a:xfrm>
                      <a:off x="1424762" y="1924291"/>
                      <a:ext cx="45718" cy="2618114"/>
                    </a:xfrm>
                    <a:prstGeom prst="rect">
                      <a:avLst/>
                    </a:prstGeom>
                    <a:noFill/>
                    <a:ln>
                      <a:noFill/>
                    </a:ln>
                  </p:spPr>
                </p:pic>
                <p:pic>
                  <p:nvPicPr>
                    <p:cNvPr id="401" name="Shape 401"/>
                    <p:cNvPicPr preferRelativeResize="0"/>
                    <p:nvPr/>
                  </p:nvPicPr>
                  <p:blipFill rotWithShape="1">
                    <a:blip r:embed="rId6">
                      <a:alphaModFix/>
                    </a:blip>
                    <a:srcRect r="97817"/>
                    <a:stretch/>
                  </p:blipFill>
                  <p:spPr>
                    <a:xfrm>
                      <a:off x="1470480" y="1924291"/>
                      <a:ext cx="45718" cy="2618114"/>
                    </a:xfrm>
                    <a:prstGeom prst="rect">
                      <a:avLst/>
                    </a:prstGeom>
                    <a:noFill/>
                    <a:ln>
                      <a:noFill/>
                    </a:ln>
                  </p:spPr>
                </p:pic>
                <p:pic>
                  <p:nvPicPr>
                    <p:cNvPr id="402" name="Shape 402"/>
                    <p:cNvPicPr preferRelativeResize="0"/>
                    <p:nvPr/>
                  </p:nvPicPr>
                  <p:blipFill rotWithShape="1">
                    <a:blip r:embed="rId5">
                      <a:alphaModFix/>
                    </a:blip>
                    <a:srcRect r="97817"/>
                    <a:stretch/>
                  </p:blipFill>
                  <p:spPr>
                    <a:xfrm>
                      <a:off x="1516854" y="1924291"/>
                      <a:ext cx="45718" cy="2618114"/>
                    </a:xfrm>
                    <a:prstGeom prst="rect">
                      <a:avLst/>
                    </a:prstGeom>
                    <a:noFill/>
                    <a:ln>
                      <a:noFill/>
                    </a:ln>
                  </p:spPr>
                </p:pic>
                <p:pic>
                  <p:nvPicPr>
                    <p:cNvPr id="403" name="Shape 403"/>
                    <p:cNvPicPr preferRelativeResize="0"/>
                    <p:nvPr/>
                  </p:nvPicPr>
                  <p:blipFill rotWithShape="1">
                    <a:blip r:embed="rId6">
                      <a:alphaModFix/>
                    </a:blip>
                    <a:srcRect r="97817"/>
                    <a:stretch/>
                  </p:blipFill>
                  <p:spPr>
                    <a:xfrm>
                      <a:off x="1563071" y="1924291"/>
                      <a:ext cx="45718" cy="2618114"/>
                    </a:xfrm>
                    <a:prstGeom prst="rect">
                      <a:avLst/>
                    </a:prstGeom>
                    <a:noFill/>
                    <a:ln>
                      <a:noFill/>
                    </a:ln>
                  </p:spPr>
                </p:pic>
                <p:pic>
                  <p:nvPicPr>
                    <p:cNvPr id="404" name="Shape 404"/>
                    <p:cNvPicPr preferRelativeResize="0"/>
                    <p:nvPr/>
                  </p:nvPicPr>
                  <p:blipFill rotWithShape="1">
                    <a:blip r:embed="rId6">
                      <a:alphaModFix/>
                    </a:blip>
                    <a:srcRect r="97817"/>
                    <a:stretch/>
                  </p:blipFill>
                  <p:spPr>
                    <a:xfrm>
                      <a:off x="1603448" y="1924291"/>
                      <a:ext cx="45718" cy="2618114"/>
                    </a:xfrm>
                    <a:prstGeom prst="rect">
                      <a:avLst/>
                    </a:prstGeom>
                    <a:noFill/>
                    <a:ln>
                      <a:noFill/>
                    </a:ln>
                  </p:spPr>
                </p:pic>
              </p:grpSp>
            </p:grpSp>
            <p:sp>
              <p:nvSpPr>
                <p:cNvPr id="405" name="Shape 405"/>
                <p:cNvSpPr/>
                <p:nvPr/>
              </p:nvSpPr>
              <p:spPr>
                <a:xfrm>
                  <a:off x="3035721" y="1554842"/>
                  <a:ext cx="2399878" cy="375557"/>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Hard time find clients</a:t>
                  </a:r>
                </a:p>
              </p:txBody>
            </p:sp>
            <p:sp>
              <p:nvSpPr>
                <p:cNvPr id="406" name="Shape 406"/>
                <p:cNvSpPr/>
                <p:nvPr/>
              </p:nvSpPr>
              <p:spPr>
                <a:xfrm>
                  <a:off x="3035721" y="2037442"/>
                  <a:ext cx="2410199" cy="642990"/>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Care about the people they work with</a:t>
                  </a:r>
                </a:p>
              </p:txBody>
            </p:sp>
            <p:sp>
              <p:nvSpPr>
                <p:cNvPr id="407" name="Shape 407"/>
                <p:cNvSpPr/>
                <p:nvPr/>
              </p:nvSpPr>
              <p:spPr>
                <a:xfrm>
                  <a:off x="3012688" y="2852686"/>
                  <a:ext cx="2484906" cy="788643"/>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Will use technology if the clients are using it</a:t>
                  </a:r>
                </a:p>
              </p:txBody>
            </p:sp>
            <p:sp>
              <p:nvSpPr>
                <p:cNvPr id="408" name="Shape 408"/>
                <p:cNvSpPr/>
                <p:nvPr/>
              </p:nvSpPr>
              <p:spPr>
                <a:xfrm>
                  <a:off x="3028185" y="3760921"/>
                  <a:ext cx="2451684" cy="635001"/>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Target Segment: 20-30 years old</a:t>
                  </a:r>
                </a:p>
              </p:txBody>
            </p:sp>
          </p:grpSp>
          <p:pic>
            <p:nvPicPr>
              <p:cNvPr id="409" name="Shape 409"/>
              <p:cNvPicPr preferRelativeResize="0"/>
              <p:nvPr/>
            </p:nvPicPr>
            <p:blipFill rotWithShape="1">
              <a:blip r:embed="rId7">
                <a:alphaModFix/>
              </a:blip>
              <a:srcRect r="97817"/>
              <a:stretch/>
            </p:blipFill>
            <p:spPr>
              <a:xfrm>
                <a:off x="730525" y="1855834"/>
                <a:ext cx="95858" cy="2876164"/>
              </a:xfrm>
              <a:prstGeom prst="rect">
                <a:avLst/>
              </a:prstGeom>
              <a:noFill/>
              <a:ln>
                <a:noFill/>
              </a:ln>
            </p:spPr>
          </p:pic>
        </p:grpSp>
      </p:grpSp>
      <p:pic>
        <p:nvPicPr>
          <p:cNvPr id="414" name="Shape 414"/>
          <p:cNvPicPr preferRelativeResize="0"/>
          <p:nvPr/>
        </p:nvPicPr>
        <p:blipFill rotWithShape="1">
          <a:blip r:embed="rId8">
            <a:alphaModFix/>
          </a:blip>
          <a:srcRect/>
          <a:stretch/>
        </p:blipFill>
        <p:spPr>
          <a:xfrm>
            <a:off x="5448300" y="3147156"/>
            <a:ext cx="520698" cy="615651"/>
          </a:xfrm>
          <a:prstGeom prst="rect">
            <a:avLst/>
          </a:prstGeom>
          <a:noFill/>
          <a:ln>
            <a:noFill/>
          </a:ln>
        </p:spPr>
      </p:pic>
      <p:grpSp>
        <p:nvGrpSpPr>
          <p:cNvPr id="2" name="Group 1"/>
          <p:cNvGrpSpPr/>
          <p:nvPr/>
        </p:nvGrpSpPr>
        <p:grpSpPr>
          <a:xfrm>
            <a:off x="405520" y="70430"/>
            <a:ext cx="10515599" cy="754743"/>
            <a:chOff x="405520" y="70430"/>
            <a:chExt cx="10515599" cy="754743"/>
          </a:xfrm>
        </p:grpSpPr>
        <p:sp>
          <p:nvSpPr>
            <p:cNvPr id="38"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Hypothesis: Customer Personas</a:t>
              </a:r>
              <a:endParaRPr lang="en-CA" sz="4400" dirty="0">
                <a:solidFill>
                  <a:srgbClr val="000A3E"/>
                </a:solidFill>
                <a:latin typeface="Corbel" panose="020B0503020204020204" pitchFamily="34" charset="0"/>
                <a:sym typeface="Arial"/>
              </a:endParaRPr>
            </a:p>
          </p:txBody>
        </p:sp>
        <p:sp>
          <p:nvSpPr>
            <p:cNvPr id="41" name="Shape 1024"/>
            <p:cNvSpPr/>
            <p:nvPr/>
          </p:nvSpPr>
          <p:spPr>
            <a:xfrm>
              <a:off x="543772" y="748010"/>
              <a:ext cx="2523278"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48" name="Group 47"/>
          <p:cNvGrpSpPr/>
          <p:nvPr/>
        </p:nvGrpSpPr>
        <p:grpSpPr>
          <a:xfrm>
            <a:off x="10109200" y="1003300"/>
            <a:ext cx="1447800" cy="1257299"/>
            <a:chOff x="10109200" y="1003300"/>
            <a:chExt cx="1447800" cy="1257299"/>
          </a:xfrm>
        </p:grpSpPr>
        <p:pic>
          <p:nvPicPr>
            <p:cNvPr id="49" name="Shape 211"/>
            <p:cNvPicPr preferRelativeResize="0"/>
            <p:nvPr/>
          </p:nvPicPr>
          <p:blipFill rotWithShape="1">
            <a:blip r:embed="rId9">
              <a:alphaModFix/>
            </a:blip>
            <a:srcRect/>
            <a:stretch/>
          </p:blipFill>
          <p:spPr>
            <a:xfrm>
              <a:off x="10534350" y="1111009"/>
              <a:ext cx="597500" cy="1041880"/>
            </a:xfrm>
            <a:prstGeom prst="rect">
              <a:avLst/>
            </a:prstGeom>
            <a:noFill/>
            <a:ln>
              <a:noFill/>
            </a:ln>
          </p:spPr>
        </p:pic>
        <p:sp>
          <p:nvSpPr>
            <p:cNvPr id="50"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pic>
        <p:nvPicPr>
          <p:cNvPr id="39" name="Shape 291"/>
          <p:cNvPicPr preferRelativeResize="0"/>
          <p:nvPr/>
        </p:nvPicPr>
        <p:blipFill rotWithShape="1">
          <a:blip r:embed="rId10">
            <a:alphaModFix/>
          </a:blip>
          <a:srcRect/>
          <a:stretch/>
        </p:blipFill>
        <p:spPr>
          <a:xfrm>
            <a:off x="5528805" y="2468625"/>
            <a:ext cx="592594" cy="577406"/>
          </a:xfrm>
          <a:prstGeom prst="rect">
            <a:avLst/>
          </a:prstGeom>
          <a:noFill/>
          <a:ln>
            <a:noFill/>
          </a:ln>
        </p:spPr>
      </p:pic>
      <p:pic>
        <p:nvPicPr>
          <p:cNvPr id="40" name="Shape 291"/>
          <p:cNvPicPr preferRelativeResize="0"/>
          <p:nvPr/>
        </p:nvPicPr>
        <p:blipFill rotWithShape="1">
          <a:blip r:embed="rId10">
            <a:alphaModFix/>
          </a:blip>
          <a:srcRect/>
          <a:stretch/>
        </p:blipFill>
        <p:spPr>
          <a:xfrm>
            <a:off x="11375422" y="2662738"/>
            <a:ext cx="592594" cy="57740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420" name="Shape 420"/>
          <p:cNvPicPr preferRelativeResize="0"/>
          <p:nvPr/>
        </p:nvPicPr>
        <p:blipFill rotWithShape="1">
          <a:blip r:embed="rId3">
            <a:alphaModFix/>
          </a:blip>
          <a:srcRect t="29668" b="26592"/>
          <a:stretch/>
        </p:blipFill>
        <p:spPr>
          <a:xfrm>
            <a:off x="4965700" y="4876800"/>
            <a:ext cx="1396545" cy="584200"/>
          </a:xfrm>
          <a:prstGeom prst="rect">
            <a:avLst/>
          </a:prstGeom>
          <a:noFill/>
          <a:ln>
            <a:noFill/>
          </a:ln>
        </p:spPr>
      </p:pic>
      <p:pic>
        <p:nvPicPr>
          <p:cNvPr id="421" name="Shape 421"/>
          <p:cNvPicPr preferRelativeResize="0"/>
          <p:nvPr/>
        </p:nvPicPr>
        <p:blipFill rotWithShape="1">
          <a:blip r:embed="rId4">
            <a:alphaModFix/>
          </a:blip>
          <a:srcRect/>
          <a:stretch/>
        </p:blipFill>
        <p:spPr>
          <a:xfrm>
            <a:off x="7094242" y="5290036"/>
            <a:ext cx="1817076" cy="1082674"/>
          </a:xfrm>
          <a:prstGeom prst="rect">
            <a:avLst/>
          </a:prstGeom>
          <a:noFill/>
          <a:ln>
            <a:noFill/>
          </a:ln>
        </p:spPr>
      </p:pic>
      <p:sp>
        <p:nvSpPr>
          <p:cNvPr id="422" name="Shape 422"/>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23" name="Shape 423"/>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pic>
        <p:nvPicPr>
          <p:cNvPr id="424" name="Shape 424"/>
          <p:cNvPicPr preferRelativeResize="0"/>
          <p:nvPr/>
        </p:nvPicPr>
        <p:blipFill rotWithShape="1">
          <a:blip r:embed="rId5">
            <a:alphaModFix/>
          </a:blip>
          <a:srcRect/>
          <a:stretch/>
        </p:blipFill>
        <p:spPr>
          <a:xfrm>
            <a:off x="8521700" y="2604893"/>
            <a:ext cx="2803524" cy="1401762"/>
          </a:xfrm>
          <a:prstGeom prst="rect">
            <a:avLst/>
          </a:prstGeom>
          <a:noFill/>
          <a:ln>
            <a:noFill/>
          </a:ln>
        </p:spPr>
      </p:pic>
      <p:pic>
        <p:nvPicPr>
          <p:cNvPr id="425" name="Shape 425"/>
          <p:cNvPicPr preferRelativeResize="0"/>
          <p:nvPr/>
        </p:nvPicPr>
        <p:blipFill rotWithShape="1">
          <a:blip r:embed="rId6">
            <a:alphaModFix/>
          </a:blip>
          <a:srcRect l="2083" t="8076" r="62084" b="79231"/>
          <a:stretch/>
        </p:blipFill>
        <p:spPr>
          <a:xfrm>
            <a:off x="6692900" y="1536700"/>
            <a:ext cx="2319564" cy="811471"/>
          </a:xfrm>
          <a:prstGeom prst="rect">
            <a:avLst/>
          </a:prstGeom>
          <a:noFill/>
          <a:ln>
            <a:noFill/>
          </a:ln>
        </p:spPr>
      </p:pic>
      <p:sp>
        <p:nvSpPr>
          <p:cNvPr id="426" name="Shape 426"/>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pic>
        <p:nvPicPr>
          <p:cNvPr id="427" name="Shape 427"/>
          <p:cNvPicPr preferRelativeResize="0"/>
          <p:nvPr/>
        </p:nvPicPr>
        <p:blipFill rotWithShape="1">
          <a:blip r:embed="rId7">
            <a:alphaModFix/>
          </a:blip>
          <a:srcRect/>
          <a:stretch/>
        </p:blipFill>
        <p:spPr>
          <a:xfrm>
            <a:off x="9178289" y="4215979"/>
            <a:ext cx="2146028" cy="1173162"/>
          </a:xfrm>
          <a:prstGeom prst="rect">
            <a:avLst/>
          </a:prstGeom>
          <a:noFill/>
          <a:ln>
            <a:noFill/>
          </a:ln>
        </p:spPr>
      </p:pic>
      <p:sp>
        <p:nvSpPr>
          <p:cNvPr id="428" name="Shape 428"/>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pic>
        <p:nvPicPr>
          <p:cNvPr id="429" name="Shape 429"/>
          <p:cNvPicPr preferRelativeResize="0"/>
          <p:nvPr/>
        </p:nvPicPr>
        <p:blipFill rotWithShape="1">
          <a:blip r:embed="rId8">
            <a:alphaModFix/>
          </a:blip>
          <a:srcRect l="750" t="7692" r="61250" b="84616"/>
          <a:stretch/>
        </p:blipFill>
        <p:spPr>
          <a:xfrm>
            <a:off x="4114800" y="3873500"/>
            <a:ext cx="2523671" cy="556564"/>
          </a:xfrm>
          <a:prstGeom prst="rect">
            <a:avLst/>
          </a:prstGeom>
          <a:noFill/>
          <a:ln>
            <a:noFill/>
          </a:ln>
        </p:spPr>
      </p:pic>
      <p:pic>
        <p:nvPicPr>
          <p:cNvPr id="430" name="Shape 430"/>
          <p:cNvPicPr preferRelativeResize="0"/>
          <p:nvPr/>
        </p:nvPicPr>
        <p:blipFill rotWithShape="1">
          <a:blip r:embed="rId9">
            <a:alphaModFix/>
          </a:blip>
          <a:srcRect l="492" t="8501" r="84693" b="85986"/>
          <a:stretch/>
        </p:blipFill>
        <p:spPr>
          <a:xfrm>
            <a:off x="4927599" y="5803899"/>
            <a:ext cx="1483541" cy="641653"/>
          </a:xfrm>
          <a:prstGeom prst="rect">
            <a:avLst/>
          </a:prstGeom>
          <a:noFill/>
          <a:ln>
            <a:noFill/>
          </a:ln>
        </p:spPr>
      </p:pic>
      <p:pic>
        <p:nvPicPr>
          <p:cNvPr id="431" name="Shape 431"/>
          <p:cNvPicPr preferRelativeResize="0"/>
          <p:nvPr/>
        </p:nvPicPr>
        <p:blipFill rotWithShape="1">
          <a:blip r:embed="rId10">
            <a:alphaModFix/>
          </a:blip>
          <a:srcRect/>
          <a:stretch/>
        </p:blipFill>
        <p:spPr>
          <a:xfrm>
            <a:off x="5715000" y="2565400"/>
            <a:ext cx="2462438" cy="922234"/>
          </a:xfrm>
          <a:prstGeom prst="rect">
            <a:avLst/>
          </a:prstGeom>
          <a:noFill/>
          <a:ln>
            <a:noFill/>
          </a:ln>
        </p:spPr>
      </p:pic>
      <p:pic>
        <p:nvPicPr>
          <p:cNvPr id="434" name="Shape 434"/>
          <p:cNvPicPr preferRelativeResize="0"/>
          <p:nvPr/>
        </p:nvPicPr>
        <p:blipFill rotWithShape="1">
          <a:blip r:embed="rId11">
            <a:alphaModFix/>
          </a:blip>
          <a:srcRect/>
          <a:stretch/>
        </p:blipFill>
        <p:spPr>
          <a:xfrm>
            <a:off x="6997700" y="3962400"/>
            <a:ext cx="1587500" cy="1029866"/>
          </a:xfrm>
          <a:prstGeom prst="rect">
            <a:avLst/>
          </a:prstGeom>
          <a:noFill/>
          <a:ln>
            <a:noFill/>
          </a:ln>
        </p:spPr>
      </p:pic>
      <p:grpSp>
        <p:nvGrpSpPr>
          <p:cNvPr id="23" name="Group 22"/>
          <p:cNvGrpSpPr/>
          <p:nvPr/>
        </p:nvGrpSpPr>
        <p:grpSpPr>
          <a:xfrm>
            <a:off x="10109200" y="1003300"/>
            <a:ext cx="1447800" cy="1257299"/>
            <a:chOff x="10109200" y="1003300"/>
            <a:chExt cx="1447800" cy="1257299"/>
          </a:xfrm>
        </p:grpSpPr>
        <p:pic>
          <p:nvPicPr>
            <p:cNvPr id="24" name="Shape 291"/>
            <p:cNvPicPr preferRelativeResize="0"/>
            <p:nvPr/>
          </p:nvPicPr>
          <p:blipFill rotWithShape="1">
            <a:blip r:embed="rId12">
              <a:alphaModFix/>
            </a:blip>
            <a:srcRect/>
            <a:stretch/>
          </p:blipFill>
          <p:spPr>
            <a:xfrm>
              <a:off x="10264546" y="1109493"/>
              <a:ext cx="1137109" cy="1044912"/>
            </a:xfrm>
            <a:prstGeom prst="rect">
              <a:avLst/>
            </a:prstGeom>
            <a:noFill/>
            <a:ln>
              <a:noFill/>
            </a:ln>
          </p:spPr>
        </p:pic>
        <p:sp>
          <p:nvSpPr>
            <p:cNvPr id="25"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grpSp>
        <p:nvGrpSpPr>
          <p:cNvPr id="20" name="Group 19"/>
          <p:cNvGrpSpPr/>
          <p:nvPr/>
        </p:nvGrpSpPr>
        <p:grpSpPr>
          <a:xfrm>
            <a:off x="405520" y="70430"/>
            <a:ext cx="10515599" cy="754743"/>
            <a:chOff x="405520" y="70430"/>
            <a:chExt cx="10515599" cy="754743"/>
          </a:xfrm>
        </p:grpSpPr>
        <p:sp>
          <p:nvSpPr>
            <p:cNvPr id="21"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US" sz="4400" dirty="0" smtClean="0">
                  <a:solidFill>
                    <a:srgbClr val="000A3E"/>
                  </a:solidFill>
                  <a:latin typeface="Corbel" panose="020B0503020204020204" pitchFamily="34" charset="0"/>
                </a:rPr>
                <a:t>Different Brokerages</a:t>
              </a:r>
              <a:endParaRPr lang="en-CA" sz="4400" dirty="0">
                <a:solidFill>
                  <a:srgbClr val="000A3E"/>
                </a:solidFill>
                <a:latin typeface="Corbel" panose="020B0503020204020204" pitchFamily="34" charset="0"/>
                <a:sym typeface="Arial"/>
              </a:endParaRPr>
            </a:p>
          </p:txBody>
        </p:sp>
        <p:sp>
          <p:nvSpPr>
            <p:cNvPr id="22"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sp>
        <p:nvSpPr>
          <p:cNvPr id="26" name="Shape 472"/>
          <p:cNvSpPr txBox="1"/>
          <p:nvPr/>
        </p:nvSpPr>
        <p:spPr>
          <a:xfrm>
            <a:off x="1068716" y="1950686"/>
            <a:ext cx="3693784" cy="156966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4800" b="1" dirty="0" smtClean="0">
                <a:solidFill>
                  <a:srgbClr val="00AEF0"/>
                </a:solidFill>
                <a:latin typeface="Corbel" panose="020B0503020204020204" pitchFamily="34" charset="0"/>
                <a:ea typeface="Calibri"/>
                <a:cs typeface="Calibri"/>
                <a:sym typeface="Calibri"/>
              </a:rPr>
              <a:t>Interviewed: </a:t>
            </a:r>
            <a:endParaRPr lang="en-CA" sz="4800" b="1" dirty="0">
              <a:solidFill>
                <a:srgbClr val="00AEF0"/>
              </a:solidFill>
              <a:latin typeface="Corbel" panose="020B0503020204020204" pitchFamily="34" charset="0"/>
              <a:ea typeface="Calibri"/>
              <a:cs typeface="Calibri"/>
              <a:sym typeface="Calibri"/>
            </a:endParaRPr>
          </a:p>
          <a:p>
            <a:pPr marL="0" marR="0" lvl="0" indent="0" algn="ctr" rtl="0">
              <a:spcBef>
                <a:spcPts val="0"/>
              </a:spcBef>
              <a:buSzPct val="25000"/>
              <a:buNone/>
            </a:pPr>
            <a:r>
              <a:rPr lang="en-CA" sz="4800" dirty="0" smtClean="0">
                <a:solidFill>
                  <a:schemeClr val="dk1"/>
                </a:solidFill>
                <a:latin typeface="Corbel" panose="020B0503020204020204" pitchFamily="34" charset="0"/>
                <a:ea typeface="Calibri"/>
                <a:cs typeface="Calibri"/>
                <a:sym typeface="Calibri"/>
              </a:rPr>
              <a:t>19 realtors</a:t>
            </a:r>
            <a:endParaRPr lang="en-CA" sz="4800" dirty="0">
              <a:solidFill>
                <a:schemeClr val="dk1"/>
              </a:solidFill>
              <a:latin typeface="Corbel" panose="020B0503020204020204" pitchFamily="34" charset="0"/>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1" name="Shape 441"/>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42" name="Shape 442"/>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43" name="Shape 443"/>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44" name="Shape 444"/>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grpSp>
        <p:nvGrpSpPr>
          <p:cNvPr id="17" name="Group 16"/>
          <p:cNvGrpSpPr/>
          <p:nvPr/>
        </p:nvGrpSpPr>
        <p:grpSpPr>
          <a:xfrm>
            <a:off x="405520" y="70430"/>
            <a:ext cx="10515599" cy="754743"/>
            <a:chOff x="405520" y="70430"/>
            <a:chExt cx="10515599" cy="754743"/>
          </a:xfrm>
        </p:grpSpPr>
        <p:sp>
          <p:nvSpPr>
            <p:cNvPr id="18"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Realtors: Are Tech Savvy</a:t>
              </a:r>
              <a:endParaRPr lang="en-CA" sz="4400" dirty="0">
                <a:solidFill>
                  <a:srgbClr val="000A3E"/>
                </a:solidFill>
                <a:latin typeface="Corbel" panose="020B0503020204020204" pitchFamily="34" charset="0"/>
                <a:sym typeface="Arial"/>
              </a:endParaRPr>
            </a:p>
          </p:txBody>
        </p:sp>
        <p:sp>
          <p:nvSpPr>
            <p:cNvPr id="19" name="Shape 1024"/>
            <p:cNvSpPr/>
            <p:nvPr/>
          </p:nvSpPr>
          <p:spPr>
            <a:xfrm>
              <a:off x="543773" y="748010"/>
              <a:ext cx="1891285"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20" name="Group 19"/>
          <p:cNvGrpSpPr/>
          <p:nvPr/>
        </p:nvGrpSpPr>
        <p:grpSpPr>
          <a:xfrm>
            <a:off x="10109200" y="1003300"/>
            <a:ext cx="1447800" cy="1257299"/>
            <a:chOff x="10109200" y="1003300"/>
            <a:chExt cx="1447800" cy="1257299"/>
          </a:xfrm>
        </p:grpSpPr>
        <p:pic>
          <p:nvPicPr>
            <p:cNvPr id="21" name="Shape 291"/>
            <p:cNvPicPr preferRelativeResize="0"/>
            <p:nvPr/>
          </p:nvPicPr>
          <p:blipFill rotWithShape="1">
            <a:blip r:embed="rId3">
              <a:alphaModFix/>
            </a:blip>
            <a:srcRect/>
            <a:stretch/>
          </p:blipFill>
          <p:spPr>
            <a:xfrm>
              <a:off x="10264546" y="1109493"/>
              <a:ext cx="1137109" cy="1044912"/>
            </a:xfrm>
            <a:prstGeom prst="rect">
              <a:avLst/>
            </a:prstGeom>
            <a:noFill/>
            <a:ln>
              <a:noFill/>
            </a:ln>
          </p:spPr>
        </p:pic>
        <p:sp>
          <p:nvSpPr>
            <p:cNvPr id="22"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grpSp>
        <p:nvGrpSpPr>
          <p:cNvPr id="23" name="Group 22"/>
          <p:cNvGrpSpPr/>
          <p:nvPr/>
        </p:nvGrpSpPr>
        <p:grpSpPr>
          <a:xfrm>
            <a:off x="535604" y="1144127"/>
            <a:ext cx="8409726" cy="1938040"/>
            <a:chOff x="1533820" y="671260"/>
            <a:chExt cx="8409726" cy="2411614"/>
          </a:xfrm>
        </p:grpSpPr>
        <p:sp>
          <p:nvSpPr>
            <p:cNvPr id="24" name="Shape 132"/>
            <p:cNvSpPr txBox="1"/>
            <p:nvPr/>
          </p:nvSpPr>
          <p:spPr>
            <a:xfrm>
              <a:off x="2757179" y="671260"/>
              <a:ext cx="7186367" cy="2411614"/>
            </a:xfrm>
            <a:prstGeom prst="rect">
              <a:avLst/>
            </a:prstGeom>
            <a:noFill/>
            <a:ln>
              <a:noFill/>
            </a:ln>
          </p:spPr>
          <p:txBody>
            <a:bodyPr lIns="91425" tIns="45700" rIns="91425" bIns="45700" anchor="ctr" anchorCtr="0">
              <a:noAutofit/>
            </a:bodyPr>
            <a:lstStyle/>
            <a:p>
              <a:pPr marL="0" marR="0" lvl="0" indent="0" rtl="0">
                <a:lnSpc>
                  <a:spcPct val="90000"/>
                </a:lnSpc>
                <a:spcBef>
                  <a:spcPts val="0"/>
                </a:spcBef>
                <a:buClr>
                  <a:schemeClr val="dk1"/>
                </a:buClr>
                <a:buSzPct val="25000"/>
                <a:buFont typeface="Arial"/>
                <a:buNone/>
              </a:pPr>
              <a:r>
                <a:rPr lang="en-CA" sz="3200" b="1" dirty="0" smtClean="0">
                  <a:solidFill>
                    <a:srgbClr val="000A3E"/>
                  </a:solidFill>
                  <a:latin typeface="Corbel" panose="020B0503020204020204" pitchFamily="34" charset="0"/>
                  <a:sym typeface="Arial"/>
                </a:rPr>
                <a:t>Technology is huge. </a:t>
              </a:r>
              <a:br>
                <a:rPr lang="en-CA" sz="3200" b="1" dirty="0" smtClean="0">
                  <a:solidFill>
                    <a:srgbClr val="000A3E"/>
                  </a:solidFill>
                  <a:latin typeface="Corbel" panose="020B0503020204020204" pitchFamily="34" charset="0"/>
                  <a:sym typeface="Arial"/>
                </a:rPr>
              </a:br>
              <a:r>
                <a:rPr lang="en-CA" sz="3200" b="1" dirty="0" smtClean="0">
                  <a:solidFill>
                    <a:srgbClr val="000A3E"/>
                  </a:solidFill>
                  <a:latin typeface="Corbel" panose="020B0503020204020204" pitchFamily="34" charset="0"/>
                  <a:sym typeface="Arial"/>
                </a:rPr>
                <a:t>You either learn or get left behind</a:t>
              </a:r>
              <a:endParaRPr lang="en-CA" sz="3200" b="1" dirty="0">
                <a:solidFill>
                  <a:srgbClr val="000A3E"/>
                </a:solidFill>
                <a:latin typeface="Corbel" panose="020B0503020204020204" pitchFamily="34" charset="0"/>
                <a:sym typeface="Arial"/>
              </a:endParaRPr>
            </a:p>
          </p:txBody>
        </p:sp>
        <p:sp>
          <p:nvSpPr>
            <p:cNvPr id="25" name="Shape 132"/>
            <p:cNvSpPr txBox="1"/>
            <p:nvPr/>
          </p:nvSpPr>
          <p:spPr>
            <a:xfrm>
              <a:off x="1533820" y="1812726"/>
              <a:ext cx="1686363" cy="75474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16600" b="1" dirty="0" smtClean="0">
                  <a:solidFill>
                    <a:srgbClr val="00AEF0"/>
                  </a:solidFill>
                  <a:latin typeface="Curlz MT" panose="04040404050702020202" pitchFamily="82" charset="0"/>
                  <a:sym typeface="Arial"/>
                </a:rPr>
                <a:t>“</a:t>
              </a:r>
              <a:endParaRPr lang="en-CA" sz="16600" b="1" dirty="0">
                <a:solidFill>
                  <a:srgbClr val="00AEF0"/>
                </a:solidFill>
                <a:latin typeface="Curlz MT" panose="04040404050702020202" pitchFamily="82" charset="0"/>
                <a:sym typeface="Arial"/>
              </a:endParaRPr>
            </a:p>
          </p:txBody>
        </p:sp>
      </p:grpSp>
      <p:grpSp>
        <p:nvGrpSpPr>
          <p:cNvPr id="5" name="Group 4"/>
          <p:cNvGrpSpPr/>
          <p:nvPr/>
        </p:nvGrpSpPr>
        <p:grpSpPr>
          <a:xfrm>
            <a:off x="3022570" y="3462453"/>
            <a:ext cx="6266780" cy="2484505"/>
            <a:chOff x="3022335" y="3552393"/>
            <a:chExt cx="6266780" cy="2484505"/>
          </a:xfrm>
        </p:grpSpPr>
        <p:sp>
          <p:nvSpPr>
            <p:cNvPr id="26" name="5-Point Star 25"/>
            <p:cNvSpPr/>
            <p:nvPr/>
          </p:nvSpPr>
          <p:spPr>
            <a:xfrm>
              <a:off x="3112275" y="3861820"/>
              <a:ext cx="1363579" cy="1245117"/>
            </a:xfrm>
            <a:prstGeom prst="star5">
              <a:avLst>
                <a:gd name="adj" fmla="val 27256"/>
                <a:gd name="hf" fmla="val 105146"/>
                <a:gd name="vf" fmla="val 110557"/>
              </a:avLst>
            </a:prstGeom>
            <a:solidFill>
              <a:srgbClr val="00AE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hape 132"/>
            <p:cNvSpPr txBox="1"/>
            <p:nvPr/>
          </p:nvSpPr>
          <p:spPr>
            <a:xfrm>
              <a:off x="3022335" y="5153819"/>
              <a:ext cx="6266780" cy="883079"/>
            </a:xfrm>
            <a:prstGeom prst="rect">
              <a:avLst/>
            </a:prstGeom>
            <a:noFill/>
            <a:ln>
              <a:noFill/>
            </a:ln>
          </p:spPr>
          <p:txBody>
            <a:bodyPr lIns="91425" tIns="45700" rIns="91425" bIns="45700" anchor="ctr" anchorCtr="0">
              <a:noAutofit/>
            </a:bodyPr>
            <a:lstStyle/>
            <a:p>
              <a:pPr marL="0" marR="0" lvl="0" indent="0" rtl="0">
                <a:lnSpc>
                  <a:spcPct val="90000"/>
                </a:lnSpc>
                <a:spcBef>
                  <a:spcPts val="0"/>
                </a:spcBef>
                <a:buClr>
                  <a:schemeClr val="dk1"/>
                </a:buClr>
                <a:buSzPct val="25000"/>
                <a:buFont typeface="Arial"/>
                <a:buNone/>
              </a:pPr>
              <a:r>
                <a:rPr lang="en-CA" sz="3400" b="1" dirty="0" smtClean="0">
                  <a:solidFill>
                    <a:srgbClr val="000A3E"/>
                  </a:solidFill>
                  <a:latin typeface="Corbel" panose="020B0503020204020204" pitchFamily="34" charset="0"/>
                  <a:sym typeface="Arial"/>
                </a:rPr>
                <a:t>Say technology is indispensable</a:t>
              </a:r>
              <a:endParaRPr lang="en-CA" sz="3400" b="1" dirty="0">
                <a:solidFill>
                  <a:srgbClr val="000A3E"/>
                </a:solidFill>
                <a:latin typeface="Corbel" panose="020B0503020204020204" pitchFamily="34" charset="0"/>
                <a:sym typeface="Arial"/>
              </a:endParaRPr>
            </a:p>
          </p:txBody>
        </p:sp>
        <p:sp>
          <p:nvSpPr>
            <p:cNvPr id="31" name="Shape 132"/>
            <p:cNvSpPr txBox="1"/>
            <p:nvPr/>
          </p:nvSpPr>
          <p:spPr>
            <a:xfrm>
              <a:off x="4362526" y="3826973"/>
              <a:ext cx="2485485" cy="1628578"/>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7000" b="1" dirty="0" smtClean="0">
                  <a:solidFill>
                    <a:srgbClr val="00AEF0"/>
                  </a:solidFill>
                  <a:latin typeface="Arial" panose="020B0604020202020204" pitchFamily="34" charset="0"/>
                  <a:cs typeface="Arial" panose="020B0604020202020204" pitchFamily="34" charset="0"/>
                  <a:sym typeface="Arial"/>
                </a:rPr>
                <a:t>77%</a:t>
              </a:r>
              <a:endParaRPr lang="en-CA" sz="7000" b="1" dirty="0">
                <a:solidFill>
                  <a:srgbClr val="00AEF0"/>
                </a:solidFill>
                <a:latin typeface="Arial" panose="020B0604020202020204" pitchFamily="34" charset="0"/>
                <a:cs typeface="Arial" panose="020B0604020202020204" pitchFamily="34" charset="0"/>
                <a:sym typeface="Aria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3659" y="3552393"/>
              <a:ext cx="1554544" cy="1554544"/>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Shape 455"/>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pic>
        <p:nvPicPr>
          <p:cNvPr id="460" name="Shape 460"/>
          <p:cNvPicPr preferRelativeResize="0"/>
          <p:nvPr/>
        </p:nvPicPr>
        <p:blipFill rotWithShape="1">
          <a:blip r:embed="rId3">
            <a:alphaModFix/>
          </a:blip>
          <a:srcRect/>
          <a:stretch/>
        </p:blipFill>
        <p:spPr>
          <a:xfrm>
            <a:off x="307974" y="1471309"/>
            <a:ext cx="11884026" cy="4720771"/>
          </a:xfrm>
          <a:prstGeom prst="rect">
            <a:avLst/>
          </a:prstGeom>
          <a:noFill/>
          <a:ln>
            <a:noFill/>
          </a:ln>
        </p:spPr>
      </p:pic>
      <p:grpSp>
        <p:nvGrpSpPr>
          <p:cNvPr id="12" name="Group 11"/>
          <p:cNvGrpSpPr/>
          <p:nvPr/>
        </p:nvGrpSpPr>
        <p:grpSpPr>
          <a:xfrm>
            <a:off x="405520" y="70430"/>
            <a:ext cx="10515599" cy="754743"/>
            <a:chOff x="405520" y="70430"/>
            <a:chExt cx="10515599" cy="754743"/>
          </a:xfrm>
        </p:grpSpPr>
        <p:sp>
          <p:nvSpPr>
            <p:cNvPr id="13"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Realtors: 20-30 years old</a:t>
              </a:r>
              <a:endParaRPr lang="en-CA" sz="4400" dirty="0">
                <a:solidFill>
                  <a:srgbClr val="000A3E"/>
                </a:solidFill>
                <a:latin typeface="Corbel" panose="020B0503020204020204" pitchFamily="34" charset="0"/>
                <a:sym typeface="Arial"/>
              </a:endParaRPr>
            </a:p>
          </p:txBody>
        </p:sp>
        <p:sp>
          <p:nvSpPr>
            <p:cNvPr id="14" name="Shape 1024"/>
            <p:cNvSpPr/>
            <p:nvPr/>
          </p:nvSpPr>
          <p:spPr>
            <a:xfrm>
              <a:off x="543773" y="748010"/>
              <a:ext cx="1891285"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15" name="Group 14"/>
          <p:cNvGrpSpPr/>
          <p:nvPr/>
        </p:nvGrpSpPr>
        <p:grpSpPr>
          <a:xfrm>
            <a:off x="10109200" y="1003300"/>
            <a:ext cx="1447800" cy="1257299"/>
            <a:chOff x="10109200" y="1003300"/>
            <a:chExt cx="1447800" cy="1257299"/>
          </a:xfrm>
        </p:grpSpPr>
        <p:pic>
          <p:nvPicPr>
            <p:cNvPr id="16" name="Shape 246"/>
            <p:cNvPicPr preferRelativeResize="0"/>
            <p:nvPr/>
          </p:nvPicPr>
          <p:blipFill rotWithShape="1">
            <a:blip r:embed="rId4">
              <a:alphaModFix/>
            </a:blip>
            <a:srcRect/>
            <a:stretch/>
          </p:blipFill>
          <p:spPr>
            <a:xfrm>
              <a:off x="10340454" y="1049467"/>
              <a:ext cx="985293" cy="1164964"/>
            </a:xfrm>
            <a:prstGeom prst="rect">
              <a:avLst/>
            </a:prstGeom>
            <a:noFill/>
            <a:ln>
              <a:noFill/>
            </a:ln>
          </p:spPr>
        </p:pic>
        <p:sp>
          <p:nvSpPr>
            <p:cNvPr id="17"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grpSp>
        <p:nvGrpSpPr>
          <p:cNvPr id="17" name="Group 16"/>
          <p:cNvGrpSpPr/>
          <p:nvPr/>
        </p:nvGrpSpPr>
        <p:grpSpPr>
          <a:xfrm>
            <a:off x="385763" y="100692"/>
            <a:ext cx="11420475" cy="7004958"/>
            <a:chOff x="385763" y="100692"/>
            <a:chExt cx="11420475" cy="7004958"/>
          </a:xfrm>
        </p:grpSpPr>
        <p:sp>
          <p:nvSpPr>
            <p:cNvPr id="18" name="Rounded Rectangle 17"/>
            <p:cNvSpPr/>
            <p:nvPr/>
          </p:nvSpPr>
          <p:spPr>
            <a:xfrm>
              <a:off x="385763" y="100692"/>
              <a:ext cx="9568092"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ounded Rectangle 18"/>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466" name="Shape 466"/>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72" name="Shape 472"/>
          <p:cNvSpPr txBox="1"/>
          <p:nvPr/>
        </p:nvSpPr>
        <p:spPr>
          <a:xfrm>
            <a:off x="1005216" y="1442686"/>
            <a:ext cx="3051175" cy="156966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4000" b="1" dirty="0">
                <a:solidFill>
                  <a:srgbClr val="00AEF0"/>
                </a:solidFill>
                <a:latin typeface="Corbel" panose="020B0503020204020204" pitchFamily="34" charset="0"/>
                <a:ea typeface="Calibri"/>
                <a:cs typeface="Calibri"/>
                <a:sym typeface="Calibri"/>
              </a:rPr>
              <a:t>Interested: </a:t>
            </a:r>
          </a:p>
          <a:p>
            <a:pPr marL="0" marR="0" lvl="0" indent="0" algn="ctr" rtl="0">
              <a:spcBef>
                <a:spcPts val="0"/>
              </a:spcBef>
              <a:buSzPct val="25000"/>
              <a:buNone/>
            </a:pPr>
            <a:r>
              <a:rPr lang="en-CA" sz="3600" dirty="0">
                <a:solidFill>
                  <a:schemeClr val="dk1"/>
                </a:solidFill>
                <a:latin typeface="Corbel" panose="020B0503020204020204" pitchFamily="34" charset="0"/>
                <a:ea typeface="Calibri"/>
                <a:cs typeface="Calibri"/>
                <a:sym typeface="Calibri"/>
              </a:rPr>
              <a:t>8 Years in Industry</a:t>
            </a:r>
          </a:p>
        </p:txBody>
      </p:sp>
      <p:grpSp>
        <p:nvGrpSpPr>
          <p:cNvPr id="14" name="Group 13"/>
          <p:cNvGrpSpPr/>
          <p:nvPr/>
        </p:nvGrpSpPr>
        <p:grpSpPr>
          <a:xfrm>
            <a:off x="405520" y="70430"/>
            <a:ext cx="10515599" cy="754743"/>
            <a:chOff x="405520" y="70430"/>
            <a:chExt cx="10515599" cy="754743"/>
          </a:xfrm>
        </p:grpSpPr>
        <p:sp>
          <p:nvSpPr>
            <p:cNvPr id="15"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Realtors: Less </a:t>
              </a:r>
              <a:r>
                <a:rPr lang="en-CA" sz="4400" dirty="0" smtClean="0">
                  <a:solidFill>
                    <a:srgbClr val="000A3E"/>
                  </a:solidFill>
                  <a:latin typeface="Corbel" panose="020B0503020204020204" pitchFamily="34" charset="0"/>
                </a:rPr>
                <a:t>E</a:t>
              </a:r>
              <a:r>
                <a:rPr lang="en-CA" sz="4400" dirty="0" smtClean="0">
                  <a:solidFill>
                    <a:srgbClr val="000A3E"/>
                  </a:solidFill>
                  <a:latin typeface="Corbel" panose="020B0503020204020204" pitchFamily="34" charset="0"/>
                  <a:sym typeface="Arial"/>
                </a:rPr>
                <a:t>xperienced in Industry</a:t>
              </a:r>
              <a:endParaRPr lang="en-CA" sz="4400" dirty="0">
                <a:solidFill>
                  <a:srgbClr val="000A3E"/>
                </a:solidFill>
                <a:latin typeface="Corbel" panose="020B0503020204020204" pitchFamily="34" charset="0"/>
                <a:sym typeface="Arial"/>
              </a:endParaRPr>
            </a:p>
          </p:txBody>
        </p:sp>
        <p:sp>
          <p:nvSpPr>
            <p:cNvPr id="16" name="Shape 1024"/>
            <p:cNvSpPr/>
            <p:nvPr/>
          </p:nvSpPr>
          <p:spPr>
            <a:xfrm>
              <a:off x="543773" y="748010"/>
              <a:ext cx="1891285"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20" name="Group 19"/>
          <p:cNvGrpSpPr/>
          <p:nvPr/>
        </p:nvGrpSpPr>
        <p:grpSpPr>
          <a:xfrm>
            <a:off x="10109200" y="1003300"/>
            <a:ext cx="1447800" cy="1257299"/>
            <a:chOff x="10109200" y="1003300"/>
            <a:chExt cx="1447800" cy="1257299"/>
          </a:xfrm>
        </p:grpSpPr>
        <p:pic>
          <p:nvPicPr>
            <p:cNvPr id="21" name="Shape 291"/>
            <p:cNvPicPr preferRelativeResize="0"/>
            <p:nvPr/>
          </p:nvPicPr>
          <p:blipFill rotWithShape="1">
            <a:blip r:embed="rId3">
              <a:alphaModFix/>
            </a:blip>
            <a:srcRect/>
            <a:stretch/>
          </p:blipFill>
          <p:spPr>
            <a:xfrm>
              <a:off x="10264546" y="1109493"/>
              <a:ext cx="1137109" cy="1044912"/>
            </a:xfrm>
            <a:prstGeom prst="rect">
              <a:avLst/>
            </a:prstGeom>
            <a:noFill/>
            <a:ln>
              <a:noFill/>
            </a:ln>
          </p:spPr>
        </p:pic>
        <p:sp>
          <p:nvSpPr>
            <p:cNvPr id="22"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pic>
        <p:nvPicPr>
          <p:cNvPr id="115714" name="Picture 2" descr="http://www.azrenews.com/wp-content/uploads/2015/06/Membership_Page.jpg"/>
          <p:cNvPicPr>
            <a:picLocks noChangeAspect="1" noChangeArrowheads="1"/>
          </p:cNvPicPr>
          <p:nvPr/>
        </p:nvPicPr>
        <p:blipFill>
          <a:blip r:embed="rId4"/>
          <a:srcRect/>
          <a:stretch>
            <a:fillRect/>
          </a:stretch>
        </p:blipFill>
        <p:spPr bwMode="auto">
          <a:xfrm>
            <a:off x="4024059" y="2343150"/>
            <a:ext cx="5649993" cy="3176104"/>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Shape 478"/>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79" name="Shape 479"/>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80" name="Shape 480"/>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81" name="Shape 481"/>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grpSp>
        <p:nvGrpSpPr>
          <p:cNvPr id="16" name="Group 15"/>
          <p:cNvGrpSpPr/>
          <p:nvPr/>
        </p:nvGrpSpPr>
        <p:grpSpPr>
          <a:xfrm>
            <a:off x="405520" y="70430"/>
            <a:ext cx="10515599" cy="754743"/>
            <a:chOff x="405520" y="70430"/>
            <a:chExt cx="10515599" cy="754743"/>
          </a:xfrm>
        </p:grpSpPr>
        <p:sp>
          <p:nvSpPr>
            <p:cNvPr id="17"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Realtors: Are Tech Savvy</a:t>
              </a:r>
              <a:endParaRPr lang="en-CA" sz="4400" dirty="0">
                <a:solidFill>
                  <a:srgbClr val="000A3E"/>
                </a:solidFill>
                <a:latin typeface="Corbel" panose="020B0503020204020204" pitchFamily="34" charset="0"/>
                <a:sym typeface="Arial"/>
              </a:endParaRPr>
            </a:p>
          </p:txBody>
        </p:sp>
        <p:sp>
          <p:nvSpPr>
            <p:cNvPr id="18" name="Shape 1024"/>
            <p:cNvSpPr/>
            <p:nvPr/>
          </p:nvSpPr>
          <p:spPr>
            <a:xfrm>
              <a:off x="543773" y="748010"/>
              <a:ext cx="1891285"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19" name="Group 18"/>
          <p:cNvGrpSpPr/>
          <p:nvPr/>
        </p:nvGrpSpPr>
        <p:grpSpPr>
          <a:xfrm>
            <a:off x="10109200" y="1003300"/>
            <a:ext cx="1447800" cy="1257299"/>
            <a:chOff x="10109200" y="1003300"/>
            <a:chExt cx="1447800" cy="1257299"/>
          </a:xfrm>
        </p:grpSpPr>
        <p:pic>
          <p:nvPicPr>
            <p:cNvPr id="20" name="Shape 291"/>
            <p:cNvPicPr preferRelativeResize="0"/>
            <p:nvPr/>
          </p:nvPicPr>
          <p:blipFill rotWithShape="1">
            <a:blip r:embed="rId3">
              <a:alphaModFix/>
            </a:blip>
            <a:srcRect/>
            <a:stretch/>
          </p:blipFill>
          <p:spPr>
            <a:xfrm>
              <a:off x="10264546" y="1109493"/>
              <a:ext cx="1137109" cy="1044912"/>
            </a:xfrm>
            <a:prstGeom prst="rect">
              <a:avLst/>
            </a:prstGeom>
            <a:noFill/>
            <a:ln>
              <a:noFill/>
            </a:ln>
          </p:spPr>
        </p:pic>
        <p:sp>
          <p:nvSpPr>
            <p:cNvPr id="21"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grpSp>
        <p:nvGrpSpPr>
          <p:cNvPr id="22" name="Group 21"/>
          <p:cNvGrpSpPr/>
          <p:nvPr/>
        </p:nvGrpSpPr>
        <p:grpSpPr>
          <a:xfrm>
            <a:off x="460374" y="1502753"/>
            <a:ext cx="6950076" cy="2808060"/>
            <a:chOff x="1533820" y="880810"/>
            <a:chExt cx="6950076" cy="2808060"/>
          </a:xfrm>
        </p:grpSpPr>
        <p:sp>
          <p:nvSpPr>
            <p:cNvPr id="23" name="Shape 132"/>
            <p:cNvSpPr txBox="1"/>
            <p:nvPr/>
          </p:nvSpPr>
          <p:spPr>
            <a:xfrm>
              <a:off x="2757180" y="880810"/>
              <a:ext cx="5726716" cy="2808060"/>
            </a:xfrm>
            <a:prstGeom prst="rect">
              <a:avLst/>
            </a:prstGeom>
            <a:noFill/>
            <a:ln>
              <a:noFill/>
            </a:ln>
          </p:spPr>
          <p:txBody>
            <a:bodyPr lIns="91425" tIns="45700" rIns="91425" bIns="45700" anchor="ctr" anchorCtr="0">
              <a:noAutofit/>
            </a:bodyPr>
            <a:lstStyle/>
            <a:p>
              <a:pPr marL="0" marR="0" lvl="0" indent="0" rtl="0">
                <a:lnSpc>
                  <a:spcPct val="90000"/>
                </a:lnSpc>
                <a:spcBef>
                  <a:spcPts val="0"/>
                </a:spcBef>
                <a:buClr>
                  <a:schemeClr val="dk1"/>
                </a:buClr>
                <a:buSzPct val="25000"/>
                <a:buFont typeface="Arial"/>
                <a:buNone/>
              </a:pPr>
              <a:r>
                <a:rPr lang="en-CA" sz="3200" b="1" dirty="0" smtClean="0">
                  <a:solidFill>
                    <a:srgbClr val="000A3E"/>
                  </a:solidFill>
                  <a:latin typeface="Corbel" panose="020B0503020204020204" pitchFamily="34" charset="0"/>
                  <a:sym typeface="Arial"/>
                </a:rPr>
                <a:t>What’s going to be interesting is how technology shapes this industry.</a:t>
              </a:r>
              <a:endParaRPr lang="en-CA" sz="3200" b="1" dirty="0">
                <a:solidFill>
                  <a:srgbClr val="000A3E"/>
                </a:solidFill>
                <a:latin typeface="Corbel" panose="020B0503020204020204" pitchFamily="34" charset="0"/>
                <a:sym typeface="Arial"/>
              </a:endParaRPr>
            </a:p>
          </p:txBody>
        </p:sp>
        <p:sp>
          <p:nvSpPr>
            <p:cNvPr id="24" name="Shape 132"/>
            <p:cNvSpPr txBox="1"/>
            <p:nvPr/>
          </p:nvSpPr>
          <p:spPr>
            <a:xfrm>
              <a:off x="1533820" y="1812726"/>
              <a:ext cx="1686363" cy="75474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16600" b="1" dirty="0" smtClean="0">
                  <a:solidFill>
                    <a:srgbClr val="00AEF0"/>
                  </a:solidFill>
                  <a:latin typeface="Curlz MT" panose="04040404050702020202" pitchFamily="82" charset="0"/>
                  <a:sym typeface="Arial"/>
                </a:rPr>
                <a:t>“</a:t>
              </a:r>
              <a:endParaRPr lang="en-CA" sz="16600" b="1" dirty="0">
                <a:solidFill>
                  <a:srgbClr val="00AEF0"/>
                </a:solidFill>
                <a:latin typeface="Curlz MT" panose="04040404050702020202" pitchFamily="82" charset="0"/>
                <a:sym typeface="Arial"/>
              </a:endParaRPr>
            </a:p>
          </p:txBody>
        </p:sp>
      </p:grpSp>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7172" y="2812040"/>
            <a:ext cx="2505305" cy="270715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grpSp>
        <p:nvGrpSpPr>
          <p:cNvPr id="2" name="Group 1"/>
          <p:cNvGrpSpPr/>
          <p:nvPr/>
        </p:nvGrpSpPr>
        <p:grpSpPr>
          <a:xfrm>
            <a:off x="405520" y="70430"/>
            <a:ext cx="10515599" cy="754743"/>
            <a:chOff x="405520" y="70430"/>
            <a:chExt cx="10515599" cy="754743"/>
          </a:xfrm>
        </p:grpSpPr>
        <p:sp>
          <p:nvSpPr>
            <p:cNvPr id="15"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Clients: We Talked To</a:t>
              </a:r>
              <a:endParaRPr lang="en-CA" sz="4400" dirty="0">
                <a:solidFill>
                  <a:srgbClr val="000A3E"/>
                </a:solidFill>
                <a:latin typeface="Corbel" panose="020B0503020204020204" pitchFamily="34" charset="0"/>
                <a:sym typeface="Arial"/>
              </a:endParaRPr>
            </a:p>
          </p:txBody>
        </p:sp>
        <p:sp>
          <p:nvSpPr>
            <p:cNvPr id="17" name="Shape 1024"/>
            <p:cNvSpPr/>
            <p:nvPr/>
          </p:nvSpPr>
          <p:spPr>
            <a:xfrm>
              <a:off x="543773" y="748010"/>
              <a:ext cx="1570777" cy="4825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18" name="Group 17"/>
          <p:cNvGrpSpPr/>
          <p:nvPr/>
        </p:nvGrpSpPr>
        <p:grpSpPr>
          <a:xfrm>
            <a:off x="10109200" y="1003300"/>
            <a:ext cx="1447800" cy="1257299"/>
            <a:chOff x="10109200" y="1003300"/>
            <a:chExt cx="1447800" cy="1257299"/>
          </a:xfrm>
        </p:grpSpPr>
        <p:pic>
          <p:nvPicPr>
            <p:cNvPr id="19" name="Shape 291"/>
            <p:cNvPicPr preferRelativeResize="0"/>
            <p:nvPr/>
          </p:nvPicPr>
          <p:blipFill rotWithShape="1">
            <a:blip r:embed="rId3">
              <a:alphaModFix/>
            </a:blip>
            <a:srcRect/>
            <a:stretch/>
          </p:blipFill>
          <p:spPr>
            <a:xfrm>
              <a:off x="10264546" y="1109493"/>
              <a:ext cx="1137109" cy="1044912"/>
            </a:xfrm>
            <a:prstGeom prst="rect">
              <a:avLst/>
            </a:prstGeom>
            <a:noFill/>
            <a:ln>
              <a:noFill/>
            </a:ln>
          </p:spPr>
        </p:pic>
        <p:sp>
          <p:nvSpPr>
            <p:cNvPr id="20"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grpSp>
        <p:nvGrpSpPr>
          <p:cNvPr id="6" name="Group 5"/>
          <p:cNvGrpSpPr/>
          <p:nvPr/>
        </p:nvGrpSpPr>
        <p:grpSpPr>
          <a:xfrm>
            <a:off x="1054101" y="1026943"/>
            <a:ext cx="6941583" cy="5596107"/>
            <a:chOff x="2730501" y="1109493"/>
            <a:chExt cx="7223354" cy="5596107"/>
          </a:xfrm>
        </p:grpSpPr>
        <p:sp>
          <p:nvSpPr>
            <p:cNvPr id="4" name="Cloud 3"/>
            <p:cNvSpPr/>
            <p:nvPr/>
          </p:nvSpPr>
          <p:spPr>
            <a:xfrm>
              <a:off x="2730501" y="1109493"/>
              <a:ext cx="7223354" cy="5596107"/>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5" name="Group 4"/>
            <p:cNvGrpSpPr/>
            <p:nvPr/>
          </p:nvGrpSpPr>
          <p:grpSpPr>
            <a:xfrm>
              <a:off x="3833812" y="1679591"/>
              <a:ext cx="4695825" cy="4416410"/>
              <a:chOff x="3833812" y="1679591"/>
              <a:chExt cx="4695825" cy="4416410"/>
            </a:xfrm>
          </p:grpSpPr>
          <p:pic>
            <p:nvPicPr>
              <p:cNvPr id="492" name="Shape 492"/>
              <p:cNvPicPr preferRelativeResize="0"/>
              <p:nvPr/>
            </p:nvPicPr>
            <p:blipFill rotWithShape="1">
              <a:blip r:embed="rId4">
                <a:alphaModFix/>
              </a:blip>
              <a:srcRect l="37083" t="7884" r="5207" b="38461"/>
              <a:stretch/>
            </p:blipFill>
            <p:spPr>
              <a:xfrm>
                <a:off x="3833812" y="1679591"/>
                <a:ext cx="4695825" cy="4416410"/>
              </a:xfrm>
              <a:prstGeom prst="rect">
                <a:avLst/>
              </a:prstGeom>
              <a:noFill/>
              <a:ln>
                <a:noFill/>
              </a:ln>
              <a:effectLst>
                <a:softEdge rad="127000"/>
              </a:effectLst>
            </p:spPr>
          </p:pic>
          <p:sp>
            <p:nvSpPr>
              <p:cNvPr id="498" name="Shape 498"/>
              <p:cNvSpPr txBox="1"/>
              <p:nvPr/>
            </p:nvSpPr>
            <p:spPr>
              <a:xfrm>
                <a:off x="6225857" y="4817380"/>
                <a:ext cx="144463" cy="227059"/>
              </a:xfrm>
              <a:prstGeom prst="rect">
                <a:avLst/>
              </a:prstGeom>
              <a:solidFill>
                <a:schemeClr val="lt1"/>
              </a:solidFill>
              <a:ln>
                <a:noFill/>
              </a:ln>
            </p:spPr>
            <p:txBody>
              <a:bodyPr lIns="91425" tIns="45700" rIns="91425" bIns="45700" anchor="t" anchorCtr="0">
                <a:noAutofit/>
              </a:bodyPr>
              <a:lstStyle/>
              <a:p>
                <a:pPr marL="0" marR="0" lvl="0" indent="0" algn="l" rtl="0">
                  <a:spcBef>
                    <a:spcPts val="0"/>
                  </a:spcBef>
                  <a:buNone/>
                </a:pPr>
                <a:endParaRPr sz="1100">
                  <a:solidFill>
                    <a:schemeClr val="dk1"/>
                  </a:solidFill>
                  <a:latin typeface="Calibri"/>
                  <a:ea typeface="Calibri"/>
                  <a:cs typeface="Calibri"/>
                  <a:sym typeface="Calibri"/>
                </a:endParaRPr>
              </a:p>
            </p:txBody>
          </p:sp>
          <p:sp>
            <p:nvSpPr>
              <p:cNvPr id="22" name="Shape 498"/>
              <p:cNvSpPr txBox="1"/>
              <p:nvPr/>
            </p:nvSpPr>
            <p:spPr>
              <a:xfrm>
                <a:off x="5052377" y="4223020"/>
                <a:ext cx="144463" cy="227059"/>
              </a:xfrm>
              <a:prstGeom prst="rect">
                <a:avLst/>
              </a:prstGeom>
              <a:solidFill>
                <a:schemeClr val="lt1"/>
              </a:solidFill>
              <a:ln>
                <a:noFill/>
              </a:ln>
            </p:spPr>
            <p:txBody>
              <a:bodyPr lIns="91425" tIns="45700" rIns="91425" bIns="45700" anchor="t" anchorCtr="0">
                <a:noAutofit/>
              </a:bodyPr>
              <a:lstStyle/>
              <a:p>
                <a:pPr marL="0" marR="0" lvl="0" indent="0" algn="l" rtl="0">
                  <a:spcBef>
                    <a:spcPts val="0"/>
                  </a:spcBef>
                  <a:buNone/>
                </a:pPr>
                <a:endParaRPr sz="1100">
                  <a:solidFill>
                    <a:schemeClr val="dk1"/>
                  </a:solidFill>
                  <a:latin typeface="Calibri"/>
                  <a:ea typeface="Calibri"/>
                  <a:cs typeface="Calibri"/>
                  <a:sym typeface="Calibri"/>
                </a:endParaRPr>
              </a:p>
            </p:txBody>
          </p:sp>
        </p:grpSp>
      </p:grpSp>
      <p:sp>
        <p:nvSpPr>
          <p:cNvPr id="14" name="Shape 472"/>
          <p:cNvSpPr txBox="1"/>
          <p:nvPr/>
        </p:nvSpPr>
        <p:spPr>
          <a:xfrm>
            <a:off x="8216900" y="2946400"/>
            <a:ext cx="3594100" cy="179314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4800" b="1" dirty="0" smtClean="0">
                <a:solidFill>
                  <a:srgbClr val="00AEF0"/>
                </a:solidFill>
                <a:latin typeface="Corbel" panose="020B0503020204020204" pitchFamily="34" charset="0"/>
                <a:ea typeface="Calibri"/>
                <a:cs typeface="Calibri"/>
                <a:sym typeface="Calibri"/>
              </a:rPr>
              <a:t>Interviewed: </a:t>
            </a:r>
            <a:endParaRPr lang="en-CA" sz="4800" b="1" dirty="0">
              <a:solidFill>
                <a:srgbClr val="00AEF0"/>
              </a:solidFill>
              <a:latin typeface="Corbel" panose="020B0503020204020204" pitchFamily="34" charset="0"/>
              <a:ea typeface="Calibri"/>
              <a:cs typeface="Calibri"/>
              <a:sym typeface="Calibri"/>
            </a:endParaRPr>
          </a:p>
          <a:p>
            <a:pPr marL="0" marR="0" lvl="0" indent="0" algn="ctr" rtl="0">
              <a:spcBef>
                <a:spcPts val="0"/>
              </a:spcBef>
              <a:buSzPct val="25000"/>
              <a:buNone/>
            </a:pPr>
            <a:r>
              <a:rPr lang="en-CA" sz="4800" dirty="0" smtClean="0">
                <a:solidFill>
                  <a:schemeClr val="dk1"/>
                </a:solidFill>
                <a:latin typeface="Corbel" panose="020B0503020204020204" pitchFamily="34" charset="0"/>
                <a:ea typeface="Calibri"/>
                <a:cs typeface="Calibri"/>
                <a:sym typeface="Calibri"/>
              </a:rPr>
              <a:t>37 clients</a:t>
            </a:r>
            <a:endParaRPr lang="en-CA" sz="4800" dirty="0">
              <a:solidFill>
                <a:schemeClr val="dk1"/>
              </a:solidFill>
              <a:latin typeface="Corbel" panose="020B0503020204020204" pitchFamily="34" charset="0"/>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grpSp>
        <p:nvGrpSpPr>
          <p:cNvPr id="16" name="Group 15"/>
          <p:cNvGrpSpPr/>
          <p:nvPr/>
        </p:nvGrpSpPr>
        <p:grpSpPr>
          <a:xfrm>
            <a:off x="385763" y="100692"/>
            <a:ext cx="11420475" cy="7004958"/>
            <a:chOff x="385763" y="100692"/>
            <a:chExt cx="11420475" cy="7004958"/>
          </a:xfrm>
        </p:grpSpPr>
        <p:sp>
          <p:nvSpPr>
            <p:cNvPr id="17" name="Rounded Rectangle 16"/>
            <p:cNvSpPr/>
            <p:nvPr/>
          </p:nvSpPr>
          <p:spPr>
            <a:xfrm>
              <a:off x="385763" y="100692"/>
              <a:ext cx="8377237"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ounded Rectangle 17"/>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504" name="Shape 504"/>
          <p:cNvSpPr txBox="1"/>
          <p:nvPr/>
        </p:nvSpPr>
        <p:spPr>
          <a:xfrm>
            <a:off x="791593" y="2733399"/>
            <a:ext cx="6745857" cy="378565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CA" sz="3400" b="1" dirty="0" smtClean="0">
                <a:solidFill>
                  <a:srgbClr val="000A3E"/>
                </a:solidFill>
                <a:latin typeface="Corbel" panose="020B0503020204020204" pitchFamily="34" charset="0"/>
              </a:rPr>
              <a:t>Have </a:t>
            </a:r>
            <a:r>
              <a:rPr lang="en-CA" sz="3400" b="1" dirty="0">
                <a:solidFill>
                  <a:srgbClr val="000A3E"/>
                </a:solidFill>
                <a:latin typeface="Corbel" panose="020B0503020204020204" pitchFamily="34" charset="0"/>
              </a:rPr>
              <a:t>a set of requirements for finding a realtor. </a:t>
            </a:r>
          </a:p>
          <a:p>
            <a:pPr marL="0" marR="0" lvl="0" indent="0" algn="l" rtl="0">
              <a:spcBef>
                <a:spcPts val="0"/>
              </a:spcBef>
              <a:buClr>
                <a:schemeClr val="dk1"/>
              </a:buClr>
              <a:buSzPct val="100000"/>
              <a:buFont typeface="Noto Sans Symbols"/>
              <a:buChar char="➢"/>
            </a:pPr>
            <a:r>
              <a:rPr lang="en-CA" sz="3200" dirty="0">
                <a:solidFill>
                  <a:schemeClr val="dk1"/>
                </a:solidFill>
                <a:latin typeface="Arial"/>
                <a:ea typeface="Arial"/>
                <a:cs typeface="Arial"/>
                <a:sym typeface="Arial"/>
              </a:rPr>
              <a:t> Knowledgeable (</a:t>
            </a:r>
            <a:r>
              <a:rPr lang="en-CA" sz="3200" b="1" dirty="0">
                <a:solidFill>
                  <a:srgbClr val="00AEF0"/>
                </a:solidFill>
                <a:latin typeface="Arial"/>
                <a:ea typeface="Arial"/>
                <a:cs typeface="Arial"/>
                <a:sym typeface="Arial"/>
              </a:rPr>
              <a:t>55%</a:t>
            </a:r>
            <a:r>
              <a:rPr lang="en-CA" sz="3200" dirty="0">
                <a:solidFill>
                  <a:schemeClr val="dk1"/>
                </a:solidFill>
                <a:latin typeface="Arial"/>
                <a:ea typeface="Arial"/>
                <a:cs typeface="Arial"/>
                <a:sym typeface="Arial"/>
              </a:rPr>
              <a:t>)</a:t>
            </a:r>
          </a:p>
          <a:p>
            <a:pPr marL="0" marR="0" lvl="0" indent="0" algn="l" rtl="0">
              <a:spcBef>
                <a:spcPts val="0"/>
              </a:spcBef>
              <a:buClr>
                <a:schemeClr val="dk1"/>
              </a:buClr>
              <a:buSzPct val="100000"/>
              <a:buFont typeface="Noto Sans Symbols"/>
              <a:buChar char="➢"/>
            </a:pPr>
            <a:r>
              <a:rPr lang="en-CA" sz="3200" dirty="0">
                <a:solidFill>
                  <a:schemeClr val="dk1"/>
                </a:solidFill>
                <a:latin typeface="Arial"/>
                <a:ea typeface="Arial"/>
                <a:cs typeface="Arial"/>
                <a:sym typeface="Arial"/>
              </a:rPr>
              <a:t> Accommodating (</a:t>
            </a:r>
            <a:r>
              <a:rPr lang="en-CA" sz="3200" b="1" dirty="0">
                <a:solidFill>
                  <a:srgbClr val="00AEF0"/>
                </a:solidFill>
                <a:latin typeface="Arial"/>
                <a:ea typeface="Arial"/>
                <a:cs typeface="Arial"/>
                <a:sym typeface="Arial"/>
              </a:rPr>
              <a:t>43%</a:t>
            </a:r>
            <a:r>
              <a:rPr lang="en-CA" sz="3200" dirty="0">
                <a:solidFill>
                  <a:schemeClr val="dk1"/>
                </a:solidFill>
                <a:latin typeface="Arial"/>
                <a:ea typeface="Arial"/>
                <a:cs typeface="Arial"/>
                <a:sym typeface="Arial"/>
              </a:rPr>
              <a:t>)</a:t>
            </a:r>
          </a:p>
          <a:p>
            <a:pPr marL="0" marR="0" lvl="0" indent="0" algn="l" rtl="0">
              <a:spcBef>
                <a:spcPts val="0"/>
              </a:spcBef>
              <a:buClr>
                <a:schemeClr val="dk1"/>
              </a:buClr>
              <a:buSzPct val="100000"/>
              <a:buFont typeface="Noto Sans Symbols"/>
              <a:buChar char="➢"/>
            </a:pPr>
            <a:r>
              <a:rPr lang="en-CA" sz="3200" dirty="0">
                <a:solidFill>
                  <a:schemeClr val="dk1"/>
                </a:solidFill>
                <a:latin typeface="Arial"/>
                <a:ea typeface="Arial"/>
                <a:cs typeface="Arial"/>
                <a:sym typeface="Arial"/>
              </a:rPr>
              <a:t> Friendly (</a:t>
            </a:r>
            <a:r>
              <a:rPr lang="en-CA" sz="3200" b="1" dirty="0">
                <a:solidFill>
                  <a:srgbClr val="00AEF0"/>
                </a:solidFill>
                <a:latin typeface="Arial"/>
                <a:ea typeface="Arial"/>
                <a:cs typeface="Arial"/>
                <a:sym typeface="Arial"/>
              </a:rPr>
              <a:t>41%</a:t>
            </a:r>
            <a:r>
              <a:rPr lang="en-CA" sz="3200" dirty="0">
                <a:solidFill>
                  <a:schemeClr val="dk1"/>
                </a:solidFill>
                <a:latin typeface="Arial"/>
                <a:ea typeface="Arial"/>
                <a:cs typeface="Arial"/>
                <a:sym typeface="Arial"/>
              </a:rPr>
              <a:t>)</a:t>
            </a:r>
          </a:p>
        </p:txBody>
      </p:sp>
      <p:pic>
        <p:nvPicPr>
          <p:cNvPr id="509" name="Shape 509"/>
          <p:cNvPicPr preferRelativeResize="0"/>
          <p:nvPr/>
        </p:nvPicPr>
        <p:blipFill rotWithShape="1">
          <a:blip r:embed="rId3">
            <a:alphaModFix/>
          </a:blip>
          <a:srcRect l="38507" t="27350" r="23119" b="41880"/>
          <a:stretch/>
        </p:blipFill>
        <p:spPr>
          <a:xfrm>
            <a:off x="7731836" y="2573819"/>
            <a:ext cx="3505200" cy="3048000"/>
          </a:xfrm>
          <a:prstGeom prst="rect">
            <a:avLst/>
          </a:prstGeom>
          <a:noFill/>
          <a:ln>
            <a:noFill/>
          </a:ln>
        </p:spPr>
      </p:pic>
      <p:grpSp>
        <p:nvGrpSpPr>
          <p:cNvPr id="13" name="Group 12"/>
          <p:cNvGrpSpPr/>
          <p:nvPr/>
        </p:nvGrpSpPr>
        <p:grpSpPr>
          <a:xfrm>
            <a:off x="405520" y="70430"/>
            <a:ext cx="10515599" cy="754743"/>
            <a:chOff x="405520" y="70430"/>
            <a:chExt cx="10515599" cy="754743"/>
          </a:xfrm>
        </p:grpSpPr>
        <p:sp>
          <p:nvSpPr>
            <p:cNvPr id="14"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Clients: Have a Criteria for Realtors</a:t>
              </a:r>
              <a:endParaRPr lang="en-CA" sz="4400" dirty="0">
                <a:solidFill>
                  <a:srgbClr val="000A3E"/>
                </a:solidFill>
                <a:latin typeface="Corbel" panose="020B0503020204020204" pitchFamily="34" charset="0"/>
                <a:sym typeface="Arial"/>
              </a:endParaRPr>
            </a:p>
          </p:txBody>
        </p:sp>
        <p:sp>
          <p:nvSpPr>
            <p:cNvPr id="15" name="Shape 1024"/>
            <p:cNvSpPr/>
            <p:nvPr/>
          </p:nvSpPr>
          <p:spPr>
            <a:xfrm>
              <a:off x="543773" y="748010"/>
              <a:ext cx="1570777" cy="4825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19" name="Group 18"/>
          <p:cNvGrpSpPr/>
          <p:nvPr/>
        </p:nvGrpSpPr>
        <p:grpSpPr>
          <a:xfrm>
            <a:off x="10109200" y="1003300"/>
            <a:ext cx="1447800" cy="1257299"/>
            <a:chOff x="10109200" y="1003300"/>
            <a:chExt cx="1447800" cy="1257299"/>
          </a:xfrm>
        </p:grpSpPr>
        <p:pic>
          <p:nvPicPr>
            <p:cNvPr id="20" name="Shape 291"/>
            <p:cNvPicPr preferRelativeResize="0"/>
            <p:nvPr/>
          </p:nvPicPr>
          <p:blipFill rotWithShape="1">
            <a:blip r:embed="rId4">
              <a:alphaModFix/>
            </a:blip>
            <a:srcRect/>
            <a:stretch/>
          </p:blipFill>
          <p:spPr>
            <a:xfrm>
              <a:off x="10264546" y="1109493"/>
              <a:ext cx="1137109" cy="1044912"/>
            </a:xfrm>
            <a:prstGeom prst="rect">
              <a:avLst/>
            </a:prstGeom>
            <a:noFill/>
            <a:ln>
              <a:noFill/>
            </a:ln>
          </p:spPr>
        </p:pic>
        <p:sp>
          <p:nvSpPr>
            <p:cNvPr id="21"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grpSp>
        <p:nvGrpSpPr>
          <p:cNvPr id="22" name="Group 21"/>
          <p:cNvGrpSpPr/>
          <p:nvPr/>
        </p:nvGrpSpPr>
        <p:grpSpPr>
          <a:xfrm>
            <a:off x="543773" y="945241"/>
            <a:ext cx="4852280" cy="1628578"/>
            <a:chOff x="6051793" y="3005236"/>
            <a:chExt cx="4852280" cy="1628578"/>
          </a:xfrm>
        </p:grpSpPr>
        <p:sp>
          <p:nvSpPr>
            <p:cNvPr id="23" name="Shape 132"/>
            <p:cNvSpPr txBox="1"/>
            <p:nvPr/>
          </p:nvSpPr>
          <p:spPr>
            <a:xfrm>
              <a:off x="8230728" y="3535662"/>
              <a:ext cx="2673345" cy="883079"/>
            </a:xfrm>
            <a:prstGeom prst="rect">
              <a:avLst/>
            </a:prstGeom>
            <a:noFill/>
            <a:ln>
              <a:noFill/>
            </a:ln>
          </p:spPr>
          <p:txBody>
            <a:bodyPr lIns="91425" tIns="45700" rIns="91425" bIns="45700" anchor="ctr" anchorCtr="0">
              <a:noAutofit/>
            </a:bodyPr>
            <a:lstStyle/>
            <a:p>
              <a:pPr marL="0" marR="0" lvl="0" indent="0" rtl="0">
                <a:lnSpc>
                  <a:spcPct val="90000"/>
                </a:lnSpc>
                <a:spcBef>
                  <a:spcPts val="0"/>
                </a:spcBef>
                <a:buClr>
                  <a:schemeClr val="dk1"/>
                </a:buClr>
                <a:buSzPct val="25000"/>
                <a:buFont typeface="Arial"/>
                <a:buNone/>
              </a:pPr>
              <a:r>
                <a:rPr lang="en-CA" sz="3400" b="1" dirty="0" smtClean="0">
                  <a:solidFill>
                    <a:srgbClr val="000A3E"/>
                  </a:solidFill>
                  <a:latin typeface="Corbel" panose="020B0503020204020204" pitchFamily="34" charset="0"/>
                  <a:sym typeface="Arial"/>
                </a:rPr>
                <a:t>Use Realtors</a:t>
              </a:r>
              <a:endParaRPr lang="en-CA" sz="3400" b="1" dirty="0">
                <a:solidFill>
                  <a:srgbClr val="000A3E"/>
                </a:solidFill>
                <a:latin typeface="Corbel" panose="020B0503020204020204" pitchFamily="34" charset="0"/>
                <a:sym typeface="Arial"/>
              </a:endParaRPr>
            </a:p>
          </p:txBody>
        </p:sp>
        <p:sp>
          <p:nvSpPr>
            <p:cNvPr id="24" name="Shape 132"/>
            <p:cNvSpPr txBox="1"/>
            <p:nvPr/>
          </p:nvSpPr>
          <p:spPr>
            <a:xfrm>
              <a:off x="6051793" y="3005236"/>
              <a:ext cx="2485485" cy="1628578"/>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en-CA" sz="7000" b="1" dirty="0" smtClean="0">
                  <a:solidFill>
                    <a:srgbClr val="00AEF0"/>
                  </a:solidFill>
                  <a:latin typeface="Arial" panose="020B0604020202020204" pitchFamily="34" charset="0"/>
                  <a:cs typeface="Arial" panose="020B0604020202020204" pitchFamily="34" charset="0"/>
                  <a:sym typeface="Arial"/>
                </a:rPr>
                <a:t>96%</a:t>
              </a:r>
              <a:endParaRPr lang="en-CA" sz="7000" b="1" dirty="0">
                <a:solidFill>
                  <a:srgbClr val="00AEF0"/>
                </a:solidFill>
                <a:latin typeface="Arial" panose="020B0604020202020204" pitchFamily="34" charset="0"/>
                <a:cs typeface="Arial" panose="020B0604020202020204" pitchFamily="34" charset="0"/>
                <a:sym typeface="Arial"/>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grpSp>
        <p:nvGrpSpPr>
          <p:cNvPr id="17" name="Group 16"/>
          <p:cNvGrpSpPr/>
          <p:nvPr/>
        </p:nvGrpSpPr>
        <p:grpSpPr>
          <a:xfrm>
            <a:off x="385763" y="100692"/>
            <a:ext cx="11420475" cy="7004958"/>
            <a:chOff x="385763" y="100692"/>
            <a:chExt cx="11420475" cy="7004958"/>
          </a:xfrm>
        </p:grpSpPr>
        <p:sp>
          <p:nvSpPr>
            <p:cNvPr id="18" name="Rounded Rectangle 17"/>
            <p:cNvSpPr/>
            <p:nvPr/>
          </p:nvSpPr>
          <p:spPr>
            <a:xfrm>
              <a:off x="385763" y="100692"/>
              <a:ext cx="9780814"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ounded Rectangle 18"/>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515" name="Shape 515"/>
          <p:cNvPicPr preferRelativeResize="0"/>
          <p:nvPr/>
        </p:nvPicPr>
        <p:blipFill rotWithShape="1">
          <a:blip r:embed="rId3">
            <a:alphaModFix/>
          </a:blip>
          <a:srcRect/>
          <a:stretch/>
        </p:blipFill>
        <p:spPr>
          <a:xfrm>
            <a:off x="385763" y="2436232"/>
            <a:ext cx="11654969" cy="4381500"/>
          </a:xfrm>
          <a:prstGeom prst="rect">
            <a:avLst/>
          </a:prstGeom>
          <a:noFill/>
          <a:ln>
            <a:noFill/>
          </a:ln>
        </p:spPr>
      </p:pic>
      <p:sp>
        <p:nvSpPr>
          <p:cNvPr id="516" name="Shape 516"/>
          <p:cNvSpPr/>
          <p:nvPr/>
        </p:nvSpPr>
        <p:spPr>
          <a:xfrm>
            <a:off x="1684789" y="3755217"/>
            <a:ext cx="6876143" cy="2144486"/>
          </a:xfrm>
          <a:prstGeom prst="ellipse">
            <a:avLst/>
          </a:prstGeom>
          <a:noFill/>
          <a:ln w="76200" cap="flat" cmpd="sng">
            <a:solidFill>
              <a:srgbClr val="C0000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520" name="Shape 520"/>
          <p:cNvSpPr txBox="1"/>
          <p:nvPr/>
        </p:nvSpPr>
        <p:spPr>
          <a:xfrm>
            <a:off x="2439782" y="1754201"/>
            <a:ext cx="7193394" cy="79006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rgbClr val="000000"/>
              </a:buClr>
              <a:buSzPct val="25000"/>
              <a:buFont typeface="Arial"/>
              <a:buNone/>
            </a:pPr>
            <a:r>
              <a:rPr lang="en-CA" sz="3000" b="1" i="0" u="none" strike="noStrike">
                <a:solidFill>
                  <a:srgbClr val="000000"/>
                </a:solidFill>
                <a:latin typeface="Arial"/>
                <a:ea typeface="Arial"/>
                <a:cs typeface="Arial"/>
                <a:sym typeface="Arial"/>
              </a:rPr>
              <a:t>Age of Clients vs. Interest in Product </a:t>
            </a:r>
          </a:p>
        </p:txBody>
      </p:sp>
      <p:grpSp>
        <p:nvGrpSpPr>
          <p:cNvPr id="14" name="Group 13"/>
          <p:cNvGrpSpPr/>
          <p:nvPr/>
        </p:nvGrpSpPr>
        <p:grpSpPr>
          <a:xfrm>
            <a:off x="405520" y="70430"/>
            <a:ext cx="10515599" cy="754743"/>
            <a:chOff x="405520" y="70430"/>
            <a:chExt cx="10515599" cy="754743"/>
          </a:xfrm>
        </p:grpSpPr>
        <p:sp>
          <p:nvSpPr>
            <p:cNvPr id="15"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Clients: Use Technology in House Search</a:t>
              </a:r>
              <a:endParaRPr lang="en-CA" sz="4400" dirty="0">
                <a:solidFill>
                  <a:srgbClr val="000A3E"/>
                </a:solidFill>
                <a:latin typeface="Corbel" panose="020B0503020204020204" pitchFamily="34" charset="0"/>
                <a:sym typeface="Arial"/>
              </a:endParaRPr>
            </a:p>
          </p:txBody>
        </p:sp>
        <p:sp>
          <p:nvSpPr>
            <p:cNvPr id="16" name="Shape 1024"/>
            <p:cNvSpPr/>
            <p:nvPr/>
          </p:nvSpPr>
          <p:spPr>
            <a:xfrm>
              <a:off x="543773" y="748010"/>
              <a:ext cx="1570777" cy="4825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20" name="Group 19"/>
          <p:cNvGrpSpPr/>
          <p:nvPr/>
        </p:nvGrpSpPr>
        <p:grpSpPr>
          <a:xfrm>
            <a:off x="10109200" y="1003300"/>
            <a:ext cx="1447800" cy="1257299"/>
            <a:chOff x="10109200" y="1003300"/>
            <a:chExt cx="1447800" cy="1257299"/>
          </a:xfrm>
        </p:grpSpPr>
        <p:pic>
          <p:nvPicPr>
            <p:cNvPr id="21" name="Shape 291"/>
            <p:cNvPicPr preferRelativeResize="0"/>
            <p:nvPr/>
          </p:nvPicPr>
          <p:blipFill rotWithShape="1">
            <a:blip r:embed="rId4">
              <a:alphaModFix/>
            </a:blip>
            <a:srcRect/>
            <a:stretch/>
          </p:blipFill>
          <p:spPr>
            <a:xfrm>
              <a:off x="10264546" y="1109493"/>
              <a:ext cx="1137109" cy="1044912"/>
            </a:xfrm>
            <a:prstGeom prst="rect">
              <a:avLst/>
            </a:prstGeom>
            <a:noFill/>
            <a:ln>
              <a:noFill/>
            </a:ln>
          </p:spPr>
        </p:pic>
        <p:sp>
          <p:nvSpPr>
            <p:cNvPr id="22"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grpSp>
        <p:nvGrpSpPr>
          <p:cNvPr id="18" name="Group 17"/>
          <p:cNvGrpSpPr/>
          <p:nvPr/>
        </p:nvGrpSpPr>
        <p:grpSpPr>
          <a:xfrm>
            <a:off x="385763" y="100692"/>
            <a:ext cx="11420475" cy="7004958"/>
            <a:chOff x="385763" y="100692"/>
            <a:chExt cx="11420475" cy="7004958"/>
          </a:xfrm>
        </p:grpSpPr>
        <p:sp>
          <p:nvSpPr>
            <p:cNvPr id="19" name="Rounded Rectangle 18"/>
            <p:cNvSpPr/>
            <p:nvPr/>
          </p:nvSpPr>
          <p:spPr>
            <a:xfrm>
              <a:off x="385763" y="100692"/>
              <a:ext cx="8072437"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ounded Rectangle 19"/>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527" name="Shape 527"/>
          <p:cNvPicPr preferRelativeResize="0"/>
          <p:nvPr/>
        </p:nvPicPr>
        <p:blipFill rotWithShape="1">
          <a:blip r:embed="rId3">
            <a:alphaModFix/>
          </a:blip>
          <a:srcRect l="18134" t="17099" r="19993" b="14314"/>
          <a:stretch/>
        </p:blipFill>
        <p:spPr>
          <a:xfrm>
            <a:off x="2491469" y="1476980"/>
            <a:ext cx="7209063" cy="4962526"/>
          </a:xfrm>
          <a:prstGeom prst="rect">
            <a:avLst/>
          </a:prstGeom>
          <a:noFill/>
          <a:ln>
            <a:noFill/>
          </a:ln>
        </p:spPr>
      </p:pic>
      <p:pic>
        <p:nvPicPr>
          <p:cNvPr id="532" name="Shape 532"/>
          <p:cNvPicPr preferRelativeResize="0"/>
          <p:nvPr/>
        </p:nvPicPr>
        <p:blipFill rotWithShape="1">
          <a:blip r:embed="rId4">
            <a:alphaModFix/>
          </a:blip>
          <a:srcRect/>
          <a:stretch/>
        </p:blipFill>
        <p:spPr>
          <a:xfrm>
            <a:off x="2697163" y="280660"/>
            <a:ext cx="6797674" cy="6797676"/>
          </a:xfrm>
          <a:prstGeom prst="rect">
            <a:avLst/>
          </a:prstGeom>
          <a:noFill/>
          <a:ln>
            <a:noFill/>
          </a:ln>
        </p:spPr>
      </p:pic>
      <p:grpSp>
        <p:nvGrpSpPr>
          <p:cNvPr id="15" name="Group 14"/>
          <p:cNvGrpSpPr/>
          <p:nvPr/>
        </p:nvGrpSpPr>
        <p:grpSpPr>
          <a:xfrm>
            <a:off x="405520" y="70430"/>
            <a:ext cx="10515599" cy="754743"/>
            <a:chOff x="405520" y="70430"/>
            <a:chExt cx="10515599" cy="754743"/>
          </a:xfrm>
        </p:grpSpPr>
        <p:sp>
          <p:nvSpPr>
            <p:cNvPr id="16"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Clients: Can’t Find a Good Realtor</a:t>
              </a:r>
              <a:endParaRPr lang="en-CA" sz="4400" dirty="0">
                <a:solidFill>
                  <a:srgbClr val="000A3E"/>
                </a:solidFill>
                <a:latin typeface="Corbel" panose="020B0503020204020204" pitchFamily="34" charset="0"/>
                <a:sym typeface="Arial"/>
              </a:endParaRPr>
            </a:p>
          </p:txBody>
        </p:sp>
        <p:sp>
          <p:nvSpPr>
            <p:cNvPr id="17" name="Shape 1024"/>
            <p:cNvSpPr/>
            <p:nvPr/>
          </p:nvSpPr>
          <p:spPr>
            <a:xfrm>
              <a:off x="543773" y="748010"/>
              <a:ext cx="1570777" cy="4825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21" name="Group 20"/>
          <p:cNvGrpSpPr/>
          <p:nvPr/>
        </p:nvGrpSpPr>
        <p:grpSpPr>
          <a:xfrm>
            <a:off x="10109200" y="1003300"/>
            <a:ext cx="1447800" cy="1257299"/>
            <a:chOff x="10109200" y="1003300"/>
            <a:chExt cx="1447800" cy="1257299"/>
          </a:xfrm>
        </p:grpSpPr>
        <p:sp>
          <p:nvSpPr>
            <p:cNvPr id="22"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pic>
          <p:nvPicPr>
            <p:cNvPr id="23" name="Shape 531"/>
            <p:cNvPicPr preferRelativeResize="0"/>
            <p:nvPr/>
          </p:nvPicPr>
          <p:blipFill rotWithShape="1">
            <a:blip r:embed="rId5">
              <a:alphaModFix/>
            </a:blip>
            <a:srcRect/>
            <a:stretch/>
          </p:blipFill>
          <p:spPr>
            <a:xfrm>
              <a:off x="10302082" y="1100930"/>
              <a:ext cx="1062037" cy="1062038"/>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grpSp>
        <p:nvGrpSpPr>
          <p:cNvPr id="40" name="Group 39"/>
          <p:cNvGrpSpPr/>
          <p:nvPr/>
        </p:nvGrpSpPr>
        <p:grpSpPr>
          <a:xfrm>
            <a:off x="365124" y="86548"/>
            <a:ext cx="11420475" cy="7004958"/>
            <a:chOff x="385763" y="100692"/>
            <a:chExt cx="11420475" cy="7004958"/>
          </a:xfrm>
        </p:grpSpPr>
        <p:sp>
          <p:nvSpPr>
            <p:cNvPr id="41" name="Rounded Rectangle 40"/>
            <p:cNvSpPr/>
            <p:nvPr/>
          </p:nvSpPr>
          <p:spPr>
            <a:xfrm>
              <a:off x="385763" y="100692"/>
              <a:ext cx="7653337"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ounded Rectangle 41"/>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540" name="Shape 540"/>
          <p:cNvGrpSpPr/>
          <p:nvPr/>
        </p:nvGrpSpPr>
        <p:grpSpPr>
          <a:xfrm>
            <a:off x="6401647" y="2118517"/>
            <a:ext cx="5344472" cy="3505019"/>
            <a:chOff x="6051549" y="914584"/>
            <a:chExt cx="5344472" cy="3505019"/>
          </a:xfrm>
        </p:grpSpPr>
        <p:grpSp>
          <p:nvGrpSpPr>
            <p:cNvPr id="541" name="Shape 541"/>
            <p:cNvGrpSpPr/>
            <p:nvPr/>
          </p:nvGrpSpPr>
          <p:grpSpPr>
            <a:xfrm>
              <a:off x="6051549" y="914584"/>
              <a:ext cx="3457870" cy="3505019"/>
              <a:chOff x="11496253" y="924607"/>
              <a:chExt cx="3457870" cy="3505019"/>
            </a:xfrm>
          </p:grpSpPr>
          <p:pic>
            <p:nvPicPr>
              <p:cNvPr id="542" name="Shape 542"/>
              <p:cNvPicPr preferRelativeResize="0"/>
              <p:nvPr/>
            </p:nvPicPr>
            <p:blipFill rotWithShape="1">
              <a:blip r:embed="rId3">
                <a:alphaModFix/>
              </a:blip>
              <a:srcRect l="15946" r="19888"/>
              <a:stretch/>
            </p:blipFill>
            <p:spPr>
              <a:xfrm>
                <a:off x="11574770" y="1535750"/>
                <a:ext cx="2785334" cy="2893876"/>
              </a:xfrm>
              <a:prstGeom prst="rect">
                <a:avLst/>
              </a:prstGeom>
              <a:noFill/>
              <a:ln>
                <a:noFill/>
              </a:ln>
            </p:spPr>
          </p:pic>
          <p:sp>
            <p:nvSpPr>
              <p:cNvPr id="543" name="Shape 543"/>
              <p:cNvSpPr txBox="1"/>
              <p:nvPr/>
            </p:nvSpPr>
            <p:spPr>
              <a:xfrm>
                <a:off x="11496253" y="924607"/>
                <a:ext cx="3457870" cy="611142"/>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buClr>
                    <a:srgbClr val="0099CC"/>
                  </a:buClr>
                  <a:buSzPct val="25000"/>
                  <a:buFont typeface="Arial"/>
                  <a:buNone/>
                </a:pPr>
                <a:r>
                  <a:rPr lang="en-CA" sz="3200" b="1">
                    <a:solidFill>
                      <a:srgbClr val="0099CC"/>
                    </a:solidFill>
                    <a:latin typeface="Arial"/>
                    <a:ea typeface="Arial"/>
                    <a:cs typeface="Arial"/>
                    <a:sym typeface="Arial"/>
                  </a:rPr>
                  <a:t>Client</a:t>
                </a:r>
              </a:p>
            </p:txBody>
          </p:sp>
        </p:grpSp>
        <p:sp>
          <p:nvSpPr>
            <p:cNvPr id="544" name="Shape 544"/>
            <p:cNvSpPr/>
            <p:nvPr/>
          </p:nvSpPr>
          <p:spPr>
            <a:xfrm>
              <a:off x="8989039" y="3016384"/>
              <a:ext cx="2399878" cy="651978"/>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dirty="0">
                  <a:solidFill>
                    <a:schemeClr val="dk1"/>
                  </a:solidFill>
                  <a:latin typeface="Calibri"/>
                  <a:ea typeface="Calibri"/>
                  <a:cs typeface="Calibri"/>
                  <a:sym typeface="Calibri"/>
                </a:rPr>
                <a:t>Had bad experience with a realtor</a:t>
              </a:r>
            </a:p>
          </p:txBody>
        </p:sp>
        <p:sp>
          <p:nvSpPr>
            <p:cNvPr id="545" name="Shape 545"/>
            <p:cNvSpPr/>
            <p:nvPr/>
          </p:nvSpPr>
          <p:spPr>
            <a:xfrm>
              <a:off x="8996142" y="2310247"/>
              <a:ext cx="2399878" cy="582152"/>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dirty="0">
                  <a:solidFill>
                    <a:schemeClr val="dk1"/>
                  </a:solidFill>
                  <a:latin typeface="Calibri"/>
                  <a:ea typeface="Calibri"/>
                  <a:cs typeface="Calibri"/>
                  <a:sym typeface="Calibri"/>
                </a:rPr>
                <a:t>Care about the realtor they work with</a:t>
              </a:r>
            </a:p>
          </p:txBody>
        </p:sp>
        <p:sp>
          <p:nvSpPr>
            <p:cNvPr id="546" name="Shape 546"/>
            <p:cNvSpPr/>
            <p:nvPr/>
          </p:nvSpPr>
          <p:spPr>
            <a:xfrm>
              <a:off x="8993915" y="1560162"/>
              <a:ext cx="2399878" cy="635001"/>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dirty="0" smtClean="0">
                  <a:solidFill>
                    <a:schemeClr val="dk1"/>
                  </a:solidFill>
                  <a:latin typeface="Calibri"/>
                  <a:ea typeface="Calibri"/>
                  <a:cs typeface="Calibri"/>
                  <a:sym typeface="Calibri"/>
                </a:rPr>
                <a:t>Talk to their friends about buying a home</a:t>
              </a:r>
              <a:endParaRPr lang="en-CA" sz="1800" dirty="0">
                <a:solidFill>
                  <a:schemeClr val="dk1"/>
                </a:solidFill>
                <a:latin typeface="Calibri"/>
                <a:ea typeface="Calibri"/>
                <a:cs typeface="Calibri"/>
                <a:sym typeface="Calibri"/>
              </a:endParaRPr>
            </a:p>
          </p:txBody>
        </p:sp>
      </p:grpSp>
      <p:grpSp>
        <p:nvGrpSpPr>
          <p:cNvPr id="547" name="Shape 547"/>
          <p:cNvGrpSpPr/>
          <p:nvPr/>
        </p:nvGrpSpPr>
        <p:grpSpPr>
          <a:xfrm>
            <a:off x="543772" y="2174327"/>
            <a:ext cx="5342019" cy="3494997"/>
            <a:chOff x="456727" y="1237001"/>
            <a:chExt cx="5342019" cy="3494997"/>
          </a:xfrm>
        </p:grpSpPr>
        <p:sp>
          <p:nvSpPr>
            <p:cNvPr id="548" name="Shape 548"/>
            <p:cNvSpPr txBox="1"/>
            <p:nvPr/>
          </p:nvSpPr>
          <p:spPr>
            <a:xfrm>
              <a:off x="456727" y="1237001"/>
              <a:ext cx="2534931" cy="611142"/>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buClr>
                  <a:srgbClr val="0099CC"/>
                </a:buClr>
                <a:buSzPct val="25000"/>
                <a:buFont typeface="Arial"/>
                <a:buNone/>
              </a:pPr>
              <a:r>
                <a:rPr lang="en-CA" sz="3200" b="1">
                  <a:solidFill>
                    <a:srgbClr val="0099CC"/>
                  </a:solidFill>
                  <a:latin typeface="Arial"/>
                  <a:ea typeface="Arial"/>
                  <a:cs typeface="Arial"/>
                  <a:sym typeface="Arial"/>
                </a:rPr>
                <a:t>Realtor</a:t>
              </a:r>
            </a:p>
          </p:txBody>
        </p:sp>
        <p:grpSp>
          <p:nvGrpSpPr>
            <p:cNvPr id="549" name="Shape 549"/>
            <p:cNvGrpSpPr/>
            <p:nvPr/>
          </p:nvGrpSpPr>
          <p:grpSpPr>
            <a:xfrm>
              <a:off x="572824" y="1848144"/>
              <a:ext cx="5225922" cy="2883854"/>
              <a:chOff x="572824" y="1848144"/>
              <a:chExt cx="5225922" cy="2883854"/>
            </a:xfrm>
          </p:grpSpPr>
          <p:grpSp>
            <p:nvGrpSpPr>
              <p:cNvPr id="550" name="Shape 550"/>
              <p:cNvGrpSpPr/>
              <p:nvPr/>
            </p:nvGrpSpPr>
            <p:grpSpPr>
              <a:xfrm>
                <a:off x="572824" y="1848144"/>
                <a:ext cx="5225922" cy="2883853"/>
                <a:chOff x="284372" y="1535749"/>
                <a:chExt cx="5225922" cy="2883853"/>
              </a:xfrm>
            </p:grpSpPr>
            <p:grpSp>
              <p:nvGrpSpPr>
                <p:cNvPr id="551" name="Shape 551"/>
                <p:cNvGrpSpPr/>
                <p:nvPr/>
              </p:nvGrpSpPr>
              <p:grpSpPr>
                <a:xfrm>
                  <a:off x="284372" y="1535749"/>
                  <a:ext cx="2672832" cy="2883853"/>
                  <a:chOff x="3980168" y="1835391"/>
                  <a:chExt cx="2314010" cy="2618114"/>
                </a:xfrm>
              </p:grpSpPr>
              <p:pic>
                <p:nvPicPr>
                  <p:cNvPr id="552" name="Shape 552"/>
                  <p:cNvPicPr preferRelativeResize="0"/>
                  <p:nvPr/>
                </p:nvPicPr>
                <p:blipFill rotWithShape="1">
                  <a:blip r:embed="rId4">
                    <a:alphaModFix/>
                  </a:blip>
                  <a:srcRect/>
                  <a:stretch/>
                </p:blipFill>
                <p:spPr>
                  <a:xfrm>
                    <a:off x="4199687" y="1835391"/>
                    <a:ext cx="2094491" cy="2618114"/>
                  </a:xfrm>
                  <a:prstGeom prst="rect">
                    <a:avLst/>
                  </a:prstGeom>
                  <a:noFill/>
                  <a:ln>
                    <a:noFill/>
                  </a:ln>
                </p:spPr>
              </p:pic>
              <p:grpSp>
                <p:nvGrpSpPr>
                  <p:cNvPr id="553" name="Shape 553"/>
                  <p:cNvGrpSpPr/>
                  <p:nvPr/>
                </p:nvGrpSpPr>
                <p:grpSpPr>
                  <a:xfrm>
                    <a:off x="3980168" y="1835391"/>
                    <a:ext cx="224405" cy="2618114"/>
                    <a:chOff x="1424762" y="1924291"/>
                    <a:chExt cx="224405" cy="2618114"/>
                  </a:xfrm>
                </p:grpSpPr>
                <p:pic>
                  <p:nvPicPr>
                    <p:cNvPr id="554" name="Shape 554"/>
                    <p:cNvPicPr preferRelativeResize="0"/>
                    <p:nvPr/>
                  </p:nvPicPr>
                  <p:blipFill rotWithShape="1">
                    <a:blip r:embed="rId5">
                      <a:alphaModFix/>
                    </a:blip>
                    <a:srcRect r="97817"/>
                    <a:stretch/>
                  </p:blipFill>
                  <p:spPr>
                    <a:xfrm>
                      <a:off x="1424762" y="1924291"/>
                      <a:ext cx="45718" cy="2618114"/>
                    </a:xfrm>
                    <a:prstGeom prst="rect">
                      <a:avLst/>
                    </a:prstGeom>
                    <a:noFill/>
                    <a:ln>
                      <a:noFill/>
                    </a:ln>
                  </p:spPr>
                </p:pic>
                <p:pic>
                  <p:nvPicPr>
                    <p:cNvPr id="555" name="Shape 555"/>
                    <p:cNvPicPr preferRelativeResize="0"/>
                    <p:nvPr/>
                  </p:nvPicPr>
                  <p:blipFill rotWithShape="1">
                    <a:blip r:embed="rId6">
                      <a:alphaModFix/>
                    </a:blip>
                    <a:srcRect r="97817"/>
                    <a:stretch/>
                  </p:blipFill>
                  <p:spPr>
                    <a:xfrm>
                      <a:off x="1470480" y="1924291"/>
                      <a:ext cx="45718" cy="2618114"/>
                    </a:xfrm>
                    <a:prstGeom prst="rect">
                      <a:avLst/>
                    </a:prstGeom>
                    <a:noFill/>
                    <a:ln>
                      <a:noFill/>
                    </a:ln>
                  </p:spPr>
                </p:pic>
                <p:pic>
                  <p:nvPicPr>
                    <p:cNvPr id="556" name="Shape 556"/>
                    <p:cNvPicPr preferRelativeResize="0"/>
                    <p:nvPr/>
                  </p:nvPicPr>
                  <p:blipFill rotWithShape="1">
                    <a:blip r:embed="rId5">
                      <a:alphaModFix/>
                    </a:blip>
                    <a:srcRect r="97817"/>
                    <a:stretch/>
                  </p:blipFill>
                  <p:spPr>
                    <a:xfrm>
                      <a:off x="1516854" y="1924291"/>
                      <a:ext cx="45718" cy="2618114"/>
                    </a:xfrm>
                    <a:prstGeom prst="rect">
                      <a:avLst/>
                    </a:prstGeom>
                    <a:noFill/>
                    <a:ln>
                      <a:noFill/>
                    </a:ln>
                  </p:spPr>
                </p:pic>
                <p:pic>
                  <p:nvPicPr>
                    <p:cNvPr id="557" name="Shape 557"/>
                    <p:cNvPicPr preferRelativeResize="0"/>
                    <p:nvPr/>
                  </p:nvPicPr>
                  <p:blipFill rotWithShape="1">
                    <a:blip r:embed="rId6">
                      <a:alphaModFix/>
                    </a:blip>
                    <a:srcRect r="97817"/>
                    <a:stretch/>
                  </p:blipFill>
                  <p:spPr>
                    <a:xfrm>
                      <a:off x="1563071" y="1924291"/>
                      <a:ext cx="45718" cy="2618114"/>
                    </a:xfrm>
                    <a:prstGeom prst="rect">
                      <a:avLst/>
                    </a:prstGeom>
                    <a:noFill/>
                    <a:ln>
                      <a:noFill/>
                    </a:ln>
                  </p:spPr>
                </p:pic>
                <p:pic>
                  <p:nvPicPr>
                    <p:cNvPr id="558" name="Shape 558"/>
                    <p:cNvPicPr preferRelativeResize="0"/>
                    <p:nvPr/>
                  </p:nvPicPr>
                  <p:blipFill rotWithShape="1">
                    <a:blip r:embed="rId6">
                      <a:alphaModFix/>
                    </a:blip>
                    <a:srcRect r="97817"/>
                    <a:stretch/>
                  </p:blipFill>
                  <p:spPr>
                    <a:xfrm>
                      <a:off x="1603448" y="1924291"/>
                      <a:ext cx="45718" cy="2618114"/>
                    </a:xfrm>
                    <a:prstGeom prst="rect">
                      <a:avLst/>
                    </a:prstGeom>
                    <a:noFill/>
                    <a:ln>
                      <a:noFill/>
                    </a:ln>
                  </p:spPr>
                </p:pic>
              </p:grpSp>
            </p:grpSp>
            <p:sp>
              <p:nvSpPr>
                <p:cNvPr id="559" name="Shape 559"/>
                <p:cNvSpPr/>
                <p:nvPr/>
              </p:nvSpPr>
              <p:spPr>
                <a:xfrm>
                  <a:off x="3035721" y="1878692"/>
                  <a:ext cx="2441627" cy="451415"/>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171450" marR="0" lvl="0" indent="-171450" algn="l" rtl="0">
                    <a:spcBef>
                      <a:spcPts val="0"/>
                    </a:spcBef>
                    <a:buSzPct val="25000"/>
                    <a:buNone/>
                  </a:pPr>
                  <a:r>
                    <a:rPr lang="en-CA" sz="1800">
                      <a:solidFill>
                        <a:srgbClr val="000000"/>
                      </a:solidFill>
                      <a:latin typeface="Calibri"/>
                      <a:ea typeface="Calibri"/>
                      <a:cs typeface="Calibri"/>
                      <a:sym typeface="Calibri"/>
                    </a:rPr>
                    <a:t>Actively seeking clients</a:t>
                  </a:r>
                </a:p>
              </p:txBody>
            </p:sp>
            <p:sp>
              <p:nvSpPr>
                <p:cNvPr id="560" name="Shape 560"/>
                <p:cNvSpPr/>
                <p:nvPr/>
              </p:nvSpPr>
              <p:spPr>
                <a:xfrm>
                  <a:off x="3035719" y="2437491"/>
                  <a:ext cx="2454326" cy="872088"/>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dirty="0" smtClean="0">
                      <a:solidFill>
                        <a:schemeClr val="dk1"/>
                      </a:solidFill>
                      <a:latin typeface="Calibri"/>
                      <a:ea typeface="Calibri"/>
                      <a:cs typeface="Calibri"/>
                      <a:sym typeface="Calibri"/>
                    </a:rPr>
                    <a:t>Not more than 12 </a:t>
                  </a:r>
                  <a:r>
                    <a:rPr lang="en-CA" sz="1800" dirty="0">
                      <a:solidFill>
                        <a:schemeClr val="dk1"/>
                      </a:solidFill>
                      <a:latin typeface="Calibri"/>
                      <a:ea typeface="Calibri"/>
                      <a:cs typeface="Calibri"/>
                      <a:sym typeface="Calibri"/>
                    </a:rPr>
                    <a:t>years experience in the business</a:t>
                  </a:r>
                </a:p>
              </p:txBody>
            </p:sp>
            <p:sp>
              <p:nvSpPr>
                <p:cNvPr id="561" name="Shape 561"/>
                <p:cNvSpPr/>
                <p:nvPr/>
              </p:nvSpPr>
              <p:spPr>
                <a:xfrm>
                  <a:off x="3025388" y="3405136"/>
                  <a:ext cx="2484906" cy="575970"/>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dirty="0">
                      <a:solidFill>
                        <a:schemeClr val="dk1"/>
                      </a:solidFill>
                      <a:latin typeface="Calibri"/>
                      <a:ea typeface="Calibri"/>
                      <a:cs typeface="Calibri"/>
                      <a:sym typeface="Calibri"/>
                    </a:rPr>
                    <a:t>Top </a:t>
                  </a:r>
                  <a:r>
                    <a:rPr lang="en-CA" sz="1800" dirty="0" smtClean="0">
                      <a:solidFill>
                        <a:schemeClr val="dk1"/>
                      </a:solidFill>
                      <a:latin typeface="Calibri"/>
                      <a:ea typeface="Calibri"/>
                      <a:cs typeface="Calibri"/>
                      <a:sym typeface="Calibri"/>
                    </a:rPr>
                    <a:t>15% </a:t>
                  </a:r>
                  <a:r>
                    <a:rPr lang="en-CA" sz="1800" dirty="0">
                      <a:solidFill>
                        <a:schemeClr val="dk1"/>
                      </a:solidFill>
                      <a:latin typeface="Calibri"/>
                      <a:ea typeface="Calibri"/>
                      <a:cs typeface="Calibri"/>
                      <a:sym typeface="Calibri"/>
                    </a:rPr>
                    <a:t>of brokerage</a:t>
                  </a:r>
                </a:p>
              </p:txBody>
            </p:sp>
          </p:grpSp>
          <p:pic>
            <p:nvPicPr>
              <p:cNvPr id="562" name="Shape 562"/>
              <p:cNvPicPr preferRelativeResize="0"/>
              <p:nvPr/>
            </p:nvPicPr>
            <p:blipFill rotWithShape="1">
              <a:blip r:embed="rId7">
                <a:alphaModFix/>
              </a:blip>
              <a:srcRect r="97817"/>
              <a:stretch/>
            </p:blipFill>
            <p:spPr>
              <a:xfrm>
                <a:off x="730525" y="1855834"/>
                <a:ext cx="95858" cy="2876164"/>
              </a:xfrm>
              <a:prstGeom prst="rect">
                <a:avLst/>
              </a:prstGeom>
              <a:noFill/>
              <a:ln>
                <a:noFill/>
              </a:ln>
            </p:spPr>
          </p:pic>
        </p:grpSp>
      </p:grpSp>
      <p:sp>
        <p:nvSpPr>
          <p:cNvPr id="564" name="Shape 564"/>
          <p:cNvSpPr/>
          <p:nvPr/>
        </p:nvSpPr>
        <p:spPr>
          <a:xfrm>
            <a:off x="9339137" y="4969618"/>
            <a:ext cx="2399878" cy="651978"/>
          </a:xfrm>
          <a:prstGeom prst="rect">
            <a:avLst/>
          </a:prstGeom>
          <a:noFill/>
          <a:ln w="28575" cap="flat" cmpd="sng">
            <a:solidFill>
              <a:srgbClr val="2EABD5"/>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20-35 years old</a:t>
            </a:r>
          </a:p>
        </p:txBody>
      </p:sp>
      <p:sp>
        <p:nvSpPr>
          <p:cNvPr id="565" name="Shape 565"/>
          <p:cNvSpPr/>
          <p:nvPr/>
        </p:nvSpPr>
        <p:spPr>
          <a:xfrm>
            <a:off x="2931845" y="2252679"/>
            <a:ext cx="3327400" cy="3682999"/>
          </a:xfrm>
          <a:prstGeom prst="ellipse">
            <a:avLst/>
          </a:prstGeom>
          <a:noFill/>
          <a:ln w="76200" cap="flat" cmpd="sng">
            <a:solidFill>
              <a:srgbClr val="C0000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33" name="Shape 566"/>
          <p:cNvSpPr/>
          <p:nvPr/>
        </p:nvSpPr>
        <p:spPr>
          <a:xfrm>
            <a:off x="8885987" y="3908730"/>
            <a:ext cx="2986657" cy="1925347"/>
          </a:xfrm>
          <a:prstGeom prst="ellipse">
            <a:avLst/>
          </a:prstGeom>
          <a:noFill/>
          <a:ln w="76200" cap="flat" cmpd="sng">
            <a:solidFill>
              <a:srgbClr val="C0000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nvGrpSpPr>
          <p:cNvPr id="34" name="Group 33"/>
          <p:cNvGrpSpPr/>
          <p:nvPr/>
        </p:nvGrpSpPr>
        <p:grpSpPr>
          <a:xfrm>
            <a:off x="10109200" y="1003300"/>
            <a:ext cx="1447800" cy="1257299"/>
            <a:chOff x="10109200" y="1003300"/>
            <a:chExt cx="1447800" cy="1257299"/>
          </a:xfrm>
        </p:grpSpPr>
        <p:sp>
          <p:nvSpPr>
            <p:cNvPr id="35"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pic>
          <p:nvPicPr>
            <p:cNvPr id="36" name="Shape 531"/>
            <p:cNvPicPr preferRelativeResize="0"/>
            <p:nvPr/>
          </p:nvPicPr>
          <p:blipFill rotWithShape="1">
            <a:blip r:embed="rId8">
              <a:alphaModFix/>
            </a:blip>
            <a:srcRect/>
            <a:stretch/>
          </p:blipFill>
          <p:spPr>
            <a:xfrm>
              <a:off x="10302082" y="1100930"/>
              <a:ext cx="1062037" cy="1062038"/>
            </a:xfrm>
            <a:prstGeom prst="rect">
              <a:avLst/>
            </a:prstGeom>
            <a:noFill/>
            <a:ln>
              <a:noFill/>
            </a:ln>
          </p:spPr>
        </p:pic>
      </p:grpSp>
      <p:grpSp>
        <p:nvGrpSpPr>
          <p:cNvPr id="37" name="Group 36"/>
          <p:cNvGrpSpPr/>
          <p:nvPr/>
        </p:nvGrpSpPr>
        <p:grpSpPr>
          <a:xfrm>
            <a:off x="405520" y="70430"/>
            <a:ext cx="10515599" cy="754743"/>
            <a:chOff x="405520" y="70430"/>
            <a:chExt cx="10515599" cy="754743"/>
          </a:xfrm>
        </p:grpSpPr>
        <p:sp>
          <p:nvSpPr>
            <p:cNvPr id="38"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Hypothesis: Customer Personas</a:t>
              </a:r>
              <a:endParaRPr lang="en-CA" sz="4400" dirty="0">
                <a:solidFill>
                  <a:srgbClr val="000A3E"/>
                </a:solidFill>
                <a:latin typeface="Corbel" panose="020B0503020204020204" pitchFamily="34" charset="0"/>
                <a:sym typeface="Arial"/>
              </a:endParaRPr>
            </a:p>
          </p:txBody>
        </p:sp>
        <p:sp>
          <p:nvSpPr>
            <p:cNvPr id="39" name="Shape 1024"/>
            <p:cNvSpPr/>
            <p:nvPr/>
          </p:nvSpPr>
          <p:spPr>
            <a:xfrm>
              <a:off x="543772" y="748010"/>
              <a:ext cx="2523278"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hape 195"/>
          <p:cNvPicPr preferRelativeResize="0"/>
          <p:nvPr/>
        </p:nvPicPr>
        <p:blipFill rotWithShape="1">
          <a:blip r:embed="rId3">
            <a:alphaModFix/>
          </a:blip>
          <a:srcRect l="15946" r="19888"/>
          <a:stretch/>
        </p:blipFill>
        <p:spPr>
          <a:xfrm>
            <a:off x="10346484" y="2825137"/>
            <a:ext cx="1492899" cy="1595656"/>
          </a:xfrm>
          <a:prstGeom prst="rect">
            <a:avLst/>
          </a:prstGeom>
          <a:noFill/>
          <a:ln>
            <a:noFill/>
          </a:ln>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8983" y="1014217"/>
            <a:ext cx="1492899" cy="1613179"/>
          </a:xfrm>
          <a:prstGeom prst="rect">
            <a:avLst/>
          </a:prstGeom>
        </p:spPr>
      </p:pic>
      <p:grpSp>
        <p:nvGrpSpPr>
          <p:cNvPr id="7" name="Group 6"/>
          <p:cNvGrpSpPr/>
          <p:nvPr/>
        </p:nvGrpSpPr>
        <p:grpSpPr>
          <a:xfrm>
            <a:off x="5507665" y="1212112"/>
            <a:ext cx="1750666" cy="2035675"/>
            <a:chOff x="590906" y="1917385"/>
            <a:chExt cx="3720080" cy="4190383"/>
          </a:xfrm>
        </p:grpSpPr>
        <p:sp>
          <p:nvSpPr>
            <p:cNvPr id="8" name="Shape 135"/>
            <p:cNvSpPr/>
            <p:nvPr/>
          </p:nvSpPr>
          <p:spPr>
            <a:xfrm>
              <a:off x="590906" y="1917385"/>
              <a:ext cx="3720080" cy="102209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200" cap="none" dirty="0" smtClean="0">
                  <a:solidFill>
                    <a:schemeClr val="dk1"/>
                  </a:solidFill>
                  <a:latin typeface="PT Sans"/>
                  <a:ea typeface="PT Sans"/>
                  <a:cs typeface="PT Sans"/>
                  <a:sym typeface="PT Sans"/>
                </a:rPr>
                <a:t>ReferMe</a:t>
              </a:r>
              <a:endParaRPr lang="en-CA" sz="3200" cap="none" dirty="0">
                <a:solidFill>
                  <a:schemeClr val="dk1"/>
                </a:solidFill>
                <a:latin typeface="PT Sans"/>
                <a:ea typeface="PT Sans"/>
                <a:cs typeface="PT Sans"/>
                <a:sym typeface="PT Sans"/>
              </a:endParaRPr>
            </a:p>
          </p:txBody>
        </p:sp>
        <p:grpSp>
          <p:nvGrpSpPr>
            <p:cNvPr id="9" name="Shape 168"/>
            <p:cNvGrpSpPr/>
            <p:nvPr/>
          </p:nvGrpSpPr>
          <p:grpSpPr>
            <a:xfrm>
              <a:off x="742702" y="2776900"/>
              <a:ext cx="3566266" cy="3330868"/>
              <a:chOff x="682577" y="2257174"/>
              <a:chExt cx="3700737" cy="3700737"/>
            </a:xfrm>
          </p:grpSpPr>
          <p:pic>
            <p:nvPicPr>
              <p:cNvPr id="10" name="Shape 169"/>
              <p:cNvPicPr preferRelativeResize="0"/>
              <p:nvPr/>
            </p:nvPicPr>
            <p:blipFill rotWithShape="1">
              <a:blip r:embed="rId5">
                <a:alphaModFix/>
              </a:blip>
              <a:srcRect/>
              <a:stretch/>
            </p:blipFill>
            <p:spPr>
              <a:xfrm>
                <a:off x="682577" y="2257174"/>
                <a:ext cx="3700737" cy="3700737"/>
              </a:xfrm>
              <a:prstGeom prst="rect">
                <a:avLst/>
              </a:prstGeom>
              <a:noFill/>
              <a:ln>
                <a:noFill/>
              </a:ln>
            </p:spPr>
          </p:pic>
          <p:pic>
            <p:nvPicPr>
              <p:cNvPr id="16" name="Shape 170"/>
              <p:cNvPicPr preferRelativeResize="0"/>
              <p:nvPr/>
            </p:nvPicPr>
            <p:blipFill rotWithShape="1">
              <a:blip r:embed="rId6">
                <a:alphaModFix/>
              </a:blip>
              <a:srcRect l="7571" r="7773" b="15343"/>
              <a:stretch/>
            </p:blipFill>
            <p:spPr>
              <a:xfrm>
                <a:off x="1369141" y="2757197"/>
                <a:ext cx="1169272" cy="656932"/>
              </a:xfrm>
              <a:prstGeom prst="rect">
                <a:avLst/>
              </a:prstGeom>
              <a:noFill/>
              <a:ln>
                <a:noFill/>
              </a:ln>
            </p:spPr>
          </p:pic>
        </p:grpSp>
      </p:grpSp>
    </p:spTree>
    <p:extLst>
      <p:ext uri="{BB962C8B-B14F-4D97-AF65-F5344CB8AC3E}">
        <p14:creationId xmlns:p14="http://schemas.microsoft.com/office/powerpoint/2010/main" val="335920287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29517"/>
          <a:stretch/>
        </p:blipFill>
        <p:spPr>
          <a:xfrm rot="223254">
            <a:off x="8131965" y="2366769"/>
            <a:ext cx="3429000" cy="4833761"/>
          </a:xfrm>
          <a:prstGeom prst="rect">
            <a:avLst/>
          </a:prstGeom>
          <a:ln>
            <a:noFill/>
          </a:ln>
          <a:effectLst>
            <a:outerShdw blurRad="292100" dist="139700" dir="2700000" algn="tl" rotWithShape="0">
              <a:srgbClr val="333333">
                <a:alpha val="65000"/>
              </a:srgbClr>
            </a:outerShdw>
          </a:effectLst>
        </p:spPr>
      </p:pic>
      <p:pic>
        <p:nvPicPr>
          <p:cNvPr id="590" name="Shape 590"/>
          <p:cNvPicPr preferRelativeResize="0"/>
          <p:nvPr/>
        </p:nvPicPr>
        <p:blipFill>
          <a:blip r:embed="rId4">
            <a:alphaModFix/>
          </a:blip>
          <a:stretch>
            <a:fillRect/>
          </a:stretch>
        </p:blipFill>
        <p:spPr>
          <a:xfrm rot="21177848">
            <a:off x="693423" y="1315080"/>
            <a:ext cx="5672174" cy="3409625"/>
          </a:xfrm>
          <a:prstGeom prst="rect">
            <a:avLst/>
          </a:prstGeom>
          <a:ln>
            <a:noFill/>
          </a:ln>
          <a:effectLst>
            <a:outerShdw blurRad="292100" dist="139700" dir="2700000" algn="tl" rotWithShape="0">
              <a:srgbClr val="333333">
                <a:alpha val="65000"/>
              </a:srgbClr>
            </a:outerShdw>
          </a:effectLst>
        </p:spPr>
      </p:pic>
      <p:grpSp>
        <p:nvGrpSpPr>
          <p:cNvPr id="15" name="Group 14"/>
          <p:cNvGrpSpPr/>
          <p:nvPr/>
        </p:nvGrpSpPr>
        <p:grpSpPr>
          <a:xfrm>
            <a:off x="405520" y="70430"/>
            <a:ext cx="10515599" cy="754743"/>
            <a:chOff x="405520" y="70430"/>
            <a:chExt cx="10515599" cy="754743"/>
          </a:xfrm>
        </p:grpSpPr>
        <p:sp>
          <p:nvSpPr>
            <p:cNvPr id="16"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Prototype: Current MVP</a:t>
              </a:r>
              <a:endParaRPr lang="en-CA" sz="4400" dirty="0">
                <a:solidFill>
                  <a:srgbClr val="000A3E"/>
                </a:solidFill>
                <a:latin typeface="Corbel" panose="020B0503020204020204" pitchFamily="34" charset="0"/>
                <a:sym typeface="Arial"/>
              </a:endParaRPr>
            </a:p>
          </p:txBody>
        </p:sp>
        <p:sp>
          <p:nvSpPr>
            <p:cNvPr id="17"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sp>
        <p:nvSpPr>
          <p:cNvPr id="20"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75668">
            <a:off x="629551" y="4465087"/>
            <a:ext cx="4638675" cy="2621860"/>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b="15941"/>
          <a:stretch/>
        </p:blipFill>
        <p:spPr>
          <a:xfrm>
            <a:off x="3630797" y="1541929"/>
            <a:ext cx="4506686" cy="5764770"/>
          </a:xfrm>
          <a:prstGeom prst="rect">
            <a:avLst/>
          </a:prstGeom>
          <a:ln>
            <a:noFill/>
          </a:ln>
          <a:effectLst>
            <a:outerShdw blurRad="292100" dist="139700" dir="2700000" algn="tl" rotWithShape="0">
              <a:srgbClr val="333333">
                <a:alpha val="65000"/>
              </a:srgbClr>
            </a:outerShdw>
          </a:effectLst>
        </p:spPr>
      </p:pic>
      <p:pic>
        <p:nvPicPr>
          <p:cNvPr id="12" name="Shape 211"/>
          <p:cNvPicPr preferRelativeResize="0"/>
          <p:nvPr/>
        </p:nvPicPr>
        <p:blipFill rotWithShape="1">
          <a:blip r:embed="rId7">
            <a:alphaModFix/>
          </a:blip>
          <a:srcRect/>
          <a:stretch/>
        </p:blipFill>
        <p:spPr>
          <a:xfrm>
            <a:off x="10534350" y="1111009"/>
            <a:ext cx="597500" cy="1041880"/>
          </a:xfrm>
          <a:prstGeom prst="rect">
            <a:avLst/>
          </a:prstGeom>
          <a:noFill/>
          <a:ln>
            <a:noFill/>
          </a:ln>
        </p:spPr>
      </p:pic>
    </p:spTree>
    <p:extLst>
      <p:ext uri="{BB962C8B-B14F-4D97-AF65-F5344CB8AC3E}">
        <p14:creationId xmlns:p14="http://schemas.microsoft.com/office/powerpoint/2010/main" val="5880723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29517"/>
          <a:stretch/>
        </p:blipFill>
        <p:spPr>
          <a:xfrm rot="223254">
            <a:off x="8131965" y="2366769"/>
            <a:ext cx="3429000" cy="4833761"/>
          </a:xfrm>
          <a:prstGeom prst="rect">
            <a:avLst/>
          </a:prstGeom>
          <a:ln>
            <a:noFill/>
          </a:ln>
          <a:effectLst>
            <a:outerShdw blurRad="292100" dist="139700" dir="2700000" algn="tl" rotWithShape="0">
              <a:srgbClr val="333333">
                <a:alpha val="65000"/>
              </a:srgbClr>
            </a:outerShdw>
          </a:effectLst>
        </p:spPr>
      </p:pic>
      <p:pic>
        <p:nvPicPr>
          <p:cNvPr id="590" name="Shape 590"/>
          <p:cNvPicPr preferRelativeResize="0"/>
          <p:nvPr/>
        </p:nvPicPr>
        <p:blipFill>
          <a:blip r:embed="rId4">
            <a:alphaModFix/>
          </a:blip>
          <a:stretch>
            <a:fillRect/>
          </a:stretch>
        </p:blipFill>
        <p:spPr>
          <a:xfrm rot="21177848">
            <a:off x="693423" y="1315080"/>
            <a:ext cx="5672174" cy="3409625"/>
          </a:xfrm>
          <a:prstGeom prst="rect">
            <a:avLst/>
          </a:prstGeom>
          <a:ln>
            <a:noFill/>
          </a:ln>
          <a:effectLst>
            <a:outerShdw blurRad="292100" dist="139700" dir="2700000" algn="tl" rotWithShape="0">
              <a:srgbClr val="333333">
                <a:alpha val="65000"/>
              </a:srgbClr>
            </a:outerShdw>
          </a:effectLst>
        </p:spPr>
      </p:pic>
      <p:grpSp>
        <p:nvGrpSpPr>
          <p:cNvPr id="5" name="Group 14"/>
          <p:cNvGrpSpPr/>
          <p:nvPr/>
        </p:nvGrpSpPr>
        <p:grpSpPr>
          <a:xfrm>
            <a:off x="405520" y="70430"/>
            <a:ext cx="10515599" cy="754743"/>
            <a:chOff x="405520" y="70430"/>
            <a:chExt cx="10515599" cy="754743"/>
          </a:xfrm>
        </p:grpSpPr>
        <p:sp>
          <p:nvSpPr>
            <p:cNvPr id="16"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Prototype: Current MVP</a:t>
              </a:r>
              <a:endParaRPr lang="en-CA" sz="4400" dirty="0">
                <a:solidFill>
                  <a:srgbClr val="000A3E"/>
                </a:solidFill>
                <a:latin typeface="Corbel" panose="020B0503020204020204" pitchFamily="34" charset="0"/>
                <a:sym typeface="Arial"/>
              </a:endParaRPr>
            </a:p>
          </p:txBody>
        </p:sp>
        <p:sp>
          <p:nvSpPr>
            <p:cNvPr id="17"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sp>
        <p:nvSpPr>
          <p:cNvPr id="20"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75668">
            <a:off x="629551" y="4465087"/>
            <a:ext cx="4638675" cy="2621860"/>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b="15941"/>
          <a:stretch/>
        </p:blipFill>
        <p:spPr>
          <a:xfrm>
            <a:off x="3630797" y="1541929"/>
            <a:ext cx="4506686" cy="5764770"/>
          </a:xfrm>
          <a:prstGeom prst="rect">
            <a:avLst/>
          </a:prstGeom>
          <a:ln>
            <a:noFill/>
          </a:ln>
          <a:effectLst>
            <a:outerShdw blurRad="292100" dist="139700" dir="2700000" algn="tl" rotWithShape="0">
              <a:srgbClr val="333333">
                <a:alpha val="65000"/>
              </a:srgbClr>
            </a:outerShdw>
          </a:effectLst>
        </p:spPr>
      </p:pic>
      <p:pic>
        <p:nvPicPr>
          <p:cNvPr id="12" name="Shape 211"/>
          <p:cNvPicPr preferRelativeResize="0"/>
          <p:nvPr/>
        </p:nvPicPr>
        <p:blipFill rotWithShape="1">
          <a:blip r:embed="rId7">
            <a:alphaModFix/>
          </a:blip>
          <a:srcRect/>
          <a:stretch/>
        </p:blipFill>
        <p:spPr>
          <a:xfrm>
            <a:off x="10534350" y="1111009"/>
            <a:ext cx="597500" cy="1041880"/>
          </a:xfrm>
          <a:prstGeom prst="rect">
            <a:avLst/>
          </a:prstGeom>
          <a:noFill/>
          <a:ln>
            <a:noFill/>
          </a:ln>
        </p:spPr>
      </p:pic>
      <p:sp>
        <p:nvSpPr>
          <p:cNvPr id="13" name="Shape 472"/>
          <p:cNvSpPr txBox="1"/>
          <p:nvPr/>
        </p:nvSpPr>
        <p:spPr>
          <a:xfrm>
            <a:off x="3838355" y="2673700"/>
            <a:ext cx="4179776" cy="2387398"/>
          </a:xfrm>
          <a:prstGeom prst="rect">
            <a:avLst/>
          </a:prstGeom>
          <a:solidFill>
            <a:schemeClr val="bg1"/>
          </a:solidFill>
          <a:ln>
            <a:noFill/>
          </a:ln>
        </p:spPr>
        <p:txBody>
          <a:bodyPr lIns="91425" tIns="45700" rIns="91425" bIns="45700" anchor="t" anchorCtr="0">
            <a:noAutofit/>
          </a:bodyPr>
          <a:lstStyle/>
          <a:p>
            <a:pPr marL="0" marR="0" lvl="0" indent="0" algn="ctr" rtl="0">
              <a:spcBef>
                <a:spcPts val="0"/>
              </a:spcBef>
              <a:buSzPct val="25000"/>
              <a:buNone/>
            </a:pPr>
            <a:r>
              <a:rPr lang="en-CA" sz="4800" b="1" dirty="0" smtClean="0">
                <a:solidFill>
                  <a:srgbClr val="00AEF0"/>
                </a:solidFill>
                <a:latin typeface="Corbel" panose="020B0503020204020204" pitchFamily="34" charset="0"/>
                <a:ea typeface="Calibri"/>
                <a:cs typeface="Calibri"/>
                <a:sym typeface="Calibri"/>
              </a:rPr>
              <a:t>Interviewed: </a:t>
            </a:r>
            <a:endParaRPr lang="en-CA" sz="4800" b="1" dirty="0">
              <a:solidFill>
                <a:srgbClr val="00AEF0"/>
              </a:solidFill>
              <a:latin typeface="Corbel" panose="020B0503020204020204" pitchFamily="34" charset="0"/>
              <a:ea typeface="Calibri"/>
              <a:cs typeface="Calibri"/>
              <a:sym typeface="Calibri"/>
            </a:endParaRPr>
          </a:p>
          <a:p>
            <a:pPr marL="0" marR="0" lvl="0" indent="0" algn="ctr" rtl="0">
              <a:spcBef>
                <a:spcPts val="0"/>
              </a:spcBef>
              <a:buSzPct val="25000"/>
              <a:buNone/>
            </a:pPr>
            <a:r>
              <a:rPr lang="en-CA" sz="4800" dirty="0" smtClean="0">
                <a:solidFill>
                  <a:schemeClr val="dk1"/>
                </a:solidFill>
                <a:latin typeface="Corbel" panose="020B0503020204020204" pitchFamily="34" charset="0"/>
                <a:ea typeface="Calibri"/>
                <a:cs typeface="Calibri"/>
                <a:sym typeface="Calibri"/>
              </a:rPr>
              <a:t>9 realtors</a:t>
            </a:r>
          </a:p>
          <a:p>
            <a:pPr marL="0" marR="0" lvl="0" indent="0" algn="ctr" rtl="0">
              <a:spcBef>
                <a:spcPts val="0"/>
              </a:spcBef>
              <a:buSzPct val="25000"/>
              <a:buNone/>
            </a:pPr>
            <a:r>
              <a:rPr lang="en-CA" sz="4800" dirty="0" smtClean="0">
                <a:solidFill>
                  <a:schemeClr val="dk1"/>
                </a:solidFill>
                <a:latin typeface="Corbel" panose="020B0503020204020204" pitchFamily="34" charset="0"/>
                <a:ea typeface="Calibri"/>
                <a:cs typeface="Calibri"/>
                <a:sym typeface="Calibri"/>
              </a:rPr>
              <a:t>6 homebuyers</a:t>
            </a:r>
            <a:endParaRPr lang="en-CA" sz="4800" dirty="0">
              <a:solidFill>
                <a:schemeClr val="dk1"/>
              </a:solidFill>
              <a:latin typeface="Corbel" panose="020B0503020204020204" pitchFamily="34" charset="0"/>
              <a:ea typeface="Calibri"/>
              <a:cs typeface="Calibri"/>
              <a:sym typeface="Calibri"/>
            </a:endParaRPr>
          </a:p>
        </p:txBody>
      </p:sp>
    </p:spTree>
    <p:extLst>
      <p:ext uri="{BB962C8B-B14F-4D97-AF65-F5344CB8AC3E}">
        <p14:creationId xmlns:p14="http://schemas.microsoft.com/office/powerpoint/2010/main" val="5880723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365124" y="86548"/>
            <a:ext cx="11420475" cy="7004958"/>
            <a:chOff x="385763" y="100692"/>
            <a:chExt cx="11420475" cy="7004958"/>
          </a:xfrm>
        </p:grpSpPr>
        <p:sp>
          <p:nvSpPr>
            <p:cNvPr id="13" name="Rounded Rectangle 12"/>
            <p:cNvSpPr/>
            <p:nvPr/>
          </p:nvSpPr>
          <p:spPr>
            <a:xfrm>
              <a:off x="385763" y="100692"/>
              <a:ext cx="8496243"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ounded Rectangle 13"/>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2" name="Shape 611"/>
          <p:cNvPicPr preferRelativeResize="0"/>
          <p:nvPr/>
        </p:nvPicPr>
        <p:blipFill rotWithShape="1">
          <a:blip r:embed="rId3">
            <a:alphaModFix/>
          </a:blip>
          <a:srcRect l="59437" t="11194" r="21148" b="29278"/>
          <a:stretch/>
        </p:blipFill>
        <p:spPr>
          <a:xfrm>
            <a:off x="779966" y="895350"/>
            <a:ext cx="3220534" cy="5962649"/>
          </a:xfrm>
          <a:prstGeom prst="rect">
            <a:avLst/>
          </a:prstGeom>
          <a:noFill/>
          <a:ln>
            <a:noFill/>
          </a:ln>
        </p:spPr>
      </p:pic>
      <p:pic>
        <p:nvPicPr>
          <p:cNvPr id="4" name="Shape 612"/>
          <p:cNvPicPr preferRelativeResize="0"/>
          <p:nvPr/>
        </p:nvPicPr>
        <p:blipFill rotWithShape="1">
          <a:blip r:embed="rId4">
            <a:alphaModFix/>
          </a:blip>
          <a:srcRect/>
          <a:stretch/>
        </p:blipFill>
        <p:spPr>
          <a:xfrm>
            <a:off x="9452231" y="1435649"/>
            <a:ext cx="2057901" cy="1646588"/>
          </a:xfrm>
          <a:prstGeom prst="rect">
            <a:avLst/>
          </a:prstGeom>
          <a:noFill/>
          <a:ln>
            <a:noFill/>
          </a:ln>
        </p:spPr>
      </p:pic>
      <p:pic>
        <p:nvPicPr>
          <p:cNvPr id="5" name="Shape 613"/>
          <p:cNvPicPr preferRelativeResize="0"/>
          <p:nvPr/>
        </p:nvPicPr>
        <p:blipFill rotWithShape="1">
          <a:blip r:embed="rId5">
            <a:alphaModFix/>
          </a:blip>
          <a:srcRect/>
          <a:stretch/>
        </p:blipFill>
        <p:spPr>
          <a:xfrm>
            <a:off x="4472936" y="1070249"/>
            <a:ext cx="4822248" cy="2186887"/>
          </a:xfrm>
          <a:prstGeom prst="rect">
            <a:avLst/>
          </a:prstGeom>
          <a:noFill/>
          <a:ln>
            <a:noFill/>
          </a:ln>
        </p:spPr>
      </p:pic>
      <p:grpSp>
        <p:nvGrpSpPr>
          <p:cNvPr id="9" name="Group 8"/>
          <p:cNvGrpSpPr/>
          <p:nvPr/>
        </p:nvGrpSpPr>
        <p:grpSpPr>
          <a:xfrm>
            <a:off x="405520" y="70430"/>
            <a:ext cx="10515599" cy="754743"/>
            <a:chOff x="405520" y="70430"/>
            <a:chExt cx="10515599" cy="754743"/>
          </a:xfrm>
        </p:grpSpPr>
        <p:sp>
          <p:nvSpPr>
            <p:cNvPr id="10"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US" sz="4400" dirty="0" smtClean="0">
                  <a:solidFill>
                    <a:srgbClr val="000A3E"/>
                  </a:solidFill>
                  <a:latin typeface="Corbel" panose="020B0503020204020204" pitchFamily="34" charset="0"/>
                </a:rPr>
                <a:t>Customer Relationship &amp; Channels</a:t>
              </a:r>
              <a:endParaRPr lang="en-CA" sz="4400" dirty="0">
                <a:solidFill>
                  <a:srgbClr val="000A3E"/>
                </a:solidFill>
                <a:latin typeface="Corbel" panose="020B0503020204020204" pitchFamily="34" charset="0"/>
                <a:sym typeface="Arial"/>
              </a:endParaRPr>
            </a:p>
          </p:txBody>
        </p:sp>
        <p:sp>
          <p:nvSpPr>
            <p:cNvPr id="11"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pic>
        <p:nvPicPr>
          <p:cNvPr id="16" name="Shape 291"/>
          <p:cNvPicPr preferRelativeResize="0"/>
          <p:nvPr/>
        </p:nvPicPr>
        <p:blipFill rotWithShape="1">
          <a:blip r:embed="rId6">
            <a:alphaModFix/>
          </a:blip>
          <a:srcRect/>
          <a:stretch/>
        </p:blipFill>
        <p:spPr>
          <a:xfrm>
            <a:off x="1895246" y="2188993"/>
            <a:ext cx="1137109" cy="1044912"/>
          </a:xfrm>
          <a:prstGeom prst="rect">
            <a:avLst/>
          </a:prstGeom>
          <a:noFill/>
          <a:ln>
            <a:noFill/>
          </a:ln>
        </p:spPr>
      </p:pic>
    </p:spTree>
    <p:extLst>
      <p:ext uri="{BB962C8B-B14F-4D97-AF65-F5344CB8AC3E}">
        <p14:creationId xmlns:p14="http://schemas.microsoft.com/office/powerpoint/2010/main" val="266723029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365124" y="86548"/>
            <a:ext cx="11420475" cy="7004958"/>
            <a:chOff x="385763" y="100692"/>
            <a:chExt cx="11420475" cy="7004958"/>
          </a:xfrm>
        </p:grpSpPr>
        <p:sp>
          <p:nvSpPr>
            <p:cNvPr id="13" name="Rounded Rectangle 12"/>
            <p:cNvSpPr/>
            <p:nvPr/>
          </p:nvSpPr>
          <p:spPr>
            <a:xfrm>
              <a:off x="385763" y="100692"/>
              <a:ext cx="8496243"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ounded Rectangle 13"/>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2" name="Shape 611"/>
          <p:cNvPicPr preferRelativeResize="0"/>
          <p:nvPr/>
        </p:nvPicPr>
        <p:blipFill rotWithShape="1">
          <a:blip r:embed="rId3">
            <a:alphaModFix/>
          </a:blip>
          <a:srcRect l="59437" t="11194" r="21148" b="29278"/>
          <a:stretch/>
        </p:blipFill>
        <p:spPr>
          <a:xfrm>
            <a:off x="779966" y="895350"/>
            <a:ext cx="3220534" cy="5962649"/>
          </a:xfrm>
          <a:prstGeom prst="rect">
            <a:avLst/>
          </a:prstGeom>
          <a:noFill/>
          <a:ln>
            <a:noFill/>
          </a:ln>
        </p:spPr>
      </p:pic>
      <p:pic>
        <p:nvPicPr>
          <p:cNvPr id="4" name="Shape 612"/>
          <p:cNvPicPr preferRelativeResize="0"/>
          <p:nvPr/>
        </p:nvPicPr>
        <p:blipFill rotWithShape="1">
          <a:blip r:embed="rId4">
            <a:alphaModFix/>
          </a:blip>
          <a:srcRect/>
          <a:stretch/>
        </p:blipFill>
        <p:spPr>
          <a:xfrm>
            <a:off x="9452231" y="1435649"/>
            <a:ext cx="2057901" cy="1646588"/>
          </a:xfrm>
          <a:prstGeom prst="rect">
            <a:avLst/>
          </a:prstGeom>
          <a:noFill/>
          <a:ln>
            <a:noFill/>
          </a:ln>
        </p:spPr>
      </p:pic>
      <p:pic>
        <p:nvPicPr>
          <p:cNvPr id="5" name="Shape 613"/>
          <p:cNvPicPr preferRelativeResize="0"/>
          <p:nvPr/>
        </p:nvPicPr>
        <p:blipFill rotWithShape="1">
          <a:blip r:embed="rId5">
            <a:alphaModFix/>
          </a:blip>
          <a:srcRect/>
          <a:stretch/>
        </p:blipFill>
        <p:spPr>
          <a:xfrm>
            <a:off x="4472936" y="1070249"/>
            <a:ext cx="4822248" cy="2186887"/>
          </a:xfrm>
          <a:prstGeom prst="rect">
            <a:avLst/>
          </a:prstGeom>
          <a:noFill/>
          <a:ln>
            <a:noFill/>
          </a:ln>
        </p:spPr>
      </p:pic>
      <p:pic>
        <p:nvPicPr>
          <p:cNvPr id="6" name="Shape 614"/>
          <p:cNvPicPr preferRelativeResize="0"/>
          <p:nvPr/>
        </p:nvPicPr>
        <p:blipFill rotWithShape="1">
          <a:blip r:embed="rId6">
            <a:alphaModFix/>
          </a:blip>
          <a:srcRect/>
          <a:stretch/>
        </p:blipFill>
        <p:spPr>
          <a:xfrm>
            <a:off x="4191000" y="3644510"/>
            <a:ext cx="3174857" cy="1962062"/>
          </a:xfrm>
          <a:prstGeom prst="rect">
            <a:avLst/>
          </a:prstGeom>
          <a:noFill/>
          <a:ln>
            <a:noFill/>
          </a:ln>
        </p:spPr>
      </p:pic>
      <p:pic>
        <p:nvPicPr>
          <p:cNvPr id="7" name="Shape 615"/>
          <p:cNvPicPr preferRelativeResize="0"/>
          <p:nvPr/>
        </p:nvPicPr>
        <p:blipFill rotWithShape="1">
          <a:blip r:embed="rId7">
            <a:alphaModFix/>
          </a:blip>
          <a:srcRect/>
          <a:stretch/>
        </p:blipFill>
        <p:spPr>
          <a:xfrm>
            <a:off x="7556357" y="4949453"/>
            <a:ext cx="2740773" cy="1683492"/>
          </a:xfrm>
          <a:prstGeom prst="rect">
            <a:avLst/>
          </a:prstGeom>
          <a:noFill/>
          <a:ln>
            <a:noFill/>
          </a:ln>
        </p:spPr>
      </p:pic>
      <p:pic>
        <p:nvPicPr>
          <p:cNvPr id="8" name="Shape 616"/>
          <p:cNvPicPr preferRelativeResize="0"/>
          <p:nvPr/>
        </p:nvPicPr>
        <p:blipFill rotWithShape="1">
          <a:blip r:embed="rId4">
            <a:alphaModFix/>
          </a:blip>
          <a:srcRect/>
          <a:stretch/>
        </p:blipFill>
        <p:spPr>
          <a:xfrm>
            <a:off x="9452231" y="3842572"/>
            <a:ext cx="2057901" cy="1646588"/>
          </a:xfrm>
          <a:prstGeom prst="rect">
            <a:avLst/>
          </a:prstGeom>
          <a:noFill/>
          <a:ln>
            <a:noFill/>
          </a:ln>
        </p:spPr>
      </p:pic>
      <p:grpSp>
        <p:nvGrpSpPr>
          <p:cNvPr id="9" name="Group 8"/>
          <p:cNvGrpSpPr/>
          <p:nvPr/>
        </p:nvGrpSpPr>
        <p:grpSpPr>
          <a:xfrm>
            <a:off x="405520" y="70430"/>
            <a:ext cx="10515599" cy="754743"/>
            <a:chOff x="405520" y="70430"/>
            <a:chExt cx="10515599" cy="754743"/>
          </a:xfrm>
        </p:grpSpPr>
        <p:sp>
          <p:nvSpPr>
            <p:cNvPr id="10"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US" sz="4400" dirty="0" smtClean="0">
                  <a:solidFill>
                    <a:srgbClr val="000A3E"/>
                  </a:solidFill>
                  <a:latin typeface="Corbel" panose="020B0503020204020204" pitchFamily="34" charset="0"/>
                </a:rPr>
                <a:t>Customer Relationship &amp; Channels</a:t>
              </a:r>
              <a:endParaRPr lang="en-CA" sz="4400" dirty="0">
                <a:solidFill>
                  <a:srgbClr val="000A3E"/>
                </a:solidFill>
                <a:latin typeface="Corbel" panose="020B0503020204020204" pitchFamily="34" charset="0"/>
                <a:sym typeface="Arial"/>
              </a:endParaRPr>
            </a:p>
          </p:txBody>
        </p:sp>
        <p:sp>
          <p:nvSpPr>
            <p:cNvPr id="11"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pic>
        <p:nvPicPr>
          <p:cNvPr id="17" name="Shape 291"/>
          <p:cNvPicPr preferRelativeResize="0"/>
          <p:nvPr/>
        </p:nvPicPr>
        <p:blipFill rotWithShape="1">
          <a:blip r:embed="rId8">
            <a:alphaModFix/>
          </a:blip>
          <a:srcRect/>
          <a:stretch/>
        </p:blipFill>
        <p:spPr>
          <a:xfrm>
            <a:off x="1895246" y="2188993"/>
            <a:ext cx="1137109" cy="1044912"/>
          </a:xfrm>
          <a:prstGeom prst="rect">
            <a:avLst/>
          </a:prstGeom>
          <a:noFill/>
          <a:ln>
            <a:noFill/>
          </a:ln>
        </p:spPr>
      </p:pic>
      <p:pic>
        <p:nvPicPr>
          <p:cNvPr id="18" name="Shape 291"/>
          <p:cNvPicPr preferRelativeResize="0"/>
          <p:nvPr/>
        </p:nvPicPr>
        <p:blipFill rotWithShape="1">
          <a:blip r:embed="rId8">
            <a:alphaModFix/>
          </a:blip>
          <a:srcRect/>
          <a:stretch/>
        </p:blipFill>
        <p:spPr>
          <a:xfrm>
            <a:off x="1907946" y="4906793"/>
            <a:ext cx="1137109" cy="1044912"/>
          </a:xfrm>
          <a:prstGeom prst="rect">
            <a:avLst/>
          </a:prstGeom>
          <a:noFill/>
          <a:ln>
            <a:noFill/>
          </a:ln>
        </p:spPr>
      </p:pic>
    </p:spTree>
    <p:extLst>
      <p:ext uri="{BB962C8B-B14F-4D97-AF65-F5344CB8AC3E}">
        <p14:creationId xmlns:p14="http://schemas.microsoft.com/office/powerpoint/2010/main" val="409632814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hape 195"/>
          <p:cNvPicPr preferRelativeResize="0"/>
          <p:nvPr/>
        </p:nvPicPr>
        <p:blipFill rotWithShape="1">
          <a:blip r:embed="rId3">
            <a:alphaModFix/>
          </a:blip>
          <a:srcRect l="15946" r="19888"/>
          <a:stretch/>
        </p:blipFill>
        <p:spPr>
          <a:xfrm>
            <a:off x="10346484" y="2825137"/>
            <a:ext cx="1492899" cy="1595656"/>
          </a:xfrm>
          <a:prstGeom prst="rect">
            <a:avLst/>
          </a:prstGeom>
          <a:noFill/>
          <a:ln>
            <a:no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8983" y="1014217"/>
            <a:ext cx="1492899" cy="1613179"/>
          </a:xfrm>
          <a:prstGeom prst="rect">
            <a:avLst/>
          </a:prstGeom>
        </p:spPr>
      </p:pic>
      <p:pic>
        <p:nvPicPr>
          <p:cNvPr id="7" name="Shape 995"/>
          <p:cNvPicPr preferRelativeResize="0"/>
          <p:nvPr/>
        </p:nvPicPr>
        <p:blipFill rotWithShape="1">
          <a:blip r:embed="rId5">
            <a:alphaModFix/>
          </a:blip>
          <a:srcRect/>
          <a:stretch/>
        </p:blipFill>
        <p:spPr>
          <a:xfrm>
            <a:off x="7594835" y="839894"/>
            <a:ext cx="826909" cy="661633"/>
          </a:xfrm>
          <a:prstGeom prst="rect">
            <a:avLst/>
          </a:prstGeom>
          <a:noFill/>
          <a:ln>
            <a:noFill/>
          </a:ln>
        </p:spPr>
      </p:pic>
      <p:pic>
        <p:nvPicPr>
          <p:cNvPr id="8" name="Shape 1000"/>
          <p:cNvPicPr preferRelativeResize="0"/>
          <p:nvPr/>
        </p:nvPicPr>
        <p:blipFill rotWithShape="1">
          <a:blip r:embed="rId6">
            <a:alphaModFix/>
          </a:blip>
          <a:srcRect/>
          <a:stretch/>
        </p:blipFill>
        <p:spPr>
          <a:xfrm>
            <a:off x="7995388" y="1576920"/>
            <a:ext cx="1536699" cy="696893"/>
          </a:xfrm>
          <a:prstGeom prst="rect">
            <a:avLst/>
          </a:prstGeom>
          <a:noFill/>
          <a:ln>
            <a:noFill/>
          </a:ln>
        </p:spPr>
      </p:pic>
      <p:pic>
        <p:nvPicPr>
          <p:cNvPr id="9" name="Shape 1002"/>
          <p:cNvPicPr preferRelativeResize="0"/>
          <p:nvPr/>
        </p:nvPicPr>
        <p:blipFill rotWithShape="1">
          <a:blip r:embed="rId7">
            <a:alphaModFix/>
          </a:blip>
          <a:srcRect/>
          <a:stretch/>
        </p:blipFill>
        <p:spPr>
          <a:xfrm>
            <a:off x="7677888" y="2987513"/>
            <a:ext cx="1158873" cy="716184"/>
          </a:xfrm>
          <a:prstGeom prst="rect">
            <a:avLst/>
          </a:prstGeom>
          <a:noFill/>
          <a:ln>
            <a:noFill/>
          </a:ln>
        </p:spPr>
      </p:pic>
      <p:pic>
        <p:nvPicPr>
          <p:cNvPr id="10" name="Shape 1003"/>
          <p:cNvPicPr preferRelativeResize="0"/>
          <p:nvPr/>
        </p:nvPicPr>
        <p:blipFill rotWithShape="1">
          <a:blip r:embed="rId8">
            <a:alphaModFix/>
          </a:blip>
          <a:srcRect/>
          <a:stretch/>
        </p:blipFill>
        <p:spPr>
          <a:xfrm>
            <a:off x="8682644" y="3808472"/>
            <a:ext cx="919293" cy="612321"/>
          </a:xfrm>
          <a:prstGeom prst="rect">
            <a:avLst/>
          </a:prstGeom>
          <a:noFill/>
          <a:ln>
            <a:noFill/>
          </a:ln>
        </p:spPr>
      </p:pic>
      <p:pic>
        <p:nvPicPr>
          <p:cNvPr id="11" name="Shape 1004"/>
          <p:cNvPicPr preferRelativeResize="0"/>
          <p:nvPr/>
        </p:nvPicPr>
        <p:blipFill rotWithShape="1">
          <a:blip r:embed="rId5">
            <a:alphaModFix/>
          </a:blip>
          <a:srcRect/>
          <a:stretch/>
        </p:blipFill>
        <p:spPr>
          <a:xfrm>
            <a:off x="7683735" y="3798995"/>
            <a:ext cx="826909" cy="661633"/>
          </a:xfrm>
          <a:prstGeom prst="rect">
            <a:avLst/>
          </a:prstGeom>
          <a:noFill/>
          <a:ln>
            <a:noFill/>
          </a:ln>
        </p:spPr>
      </p:pic>
      <p:grpSp>
        <p:nvGrpSpPr>
          <p:cNvPr id="17" name="Group 16"/>
          <p:cNvGrpSpPr/>
          <p:nvPr/>
        </p:nvGrpSpPr>
        <p:grpSpPr>
          <a:xfrm>
            <a:off x="5507665" y="1212112"/>
            <a:ext cx="1750666" cy="2035675"/>
            <a:chOff x="590906" y="1917385"/>
            <a:chExt cx="3720080" cy="4190383"/>
          </a:xfrm>
        </p:grpSpPr>
        <p:sp>
          <p:nvSpPr>
            <p:cNvPr id="18" name="Shape 135"/>
            <p:cNvSpPr/>
            <p:nvPr/>
          </p:nvSpPr>
          <p:spPr>
            <a:xfrm>
              <a:off x="590906" y="1917385"/>
              <a:ext cx="3720080" cy="102209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200" cap="none" dirty="0" smtClean="0">
                  <a:solidFill>
                    <a:schemeClr val="dk1"/>
                  </a:solidFill>
                  <a:latin typeface="PT Sans"/>
                  <a:ea typeface="PT Sans"/>
                  <a:cs typeface="PT Sans"/>
                  <a:sym typeface="PT Sans"/>
                </a:rPr>
                <a:t>ReferMe</a:t>
              </a:r>
              <a:endParaRPr lang="en-CA" sz="3200" cap="none" dirty="0">
                <a:solidFill>
                  <a:schemeClr val="dk1"/>
                </a:solidFill>
                <a:latin typeface="PT Sans"/>
                <a:ea typeface="PT Sans"/>
                <a:cs typeface="PT Sans"/>
                <a:sym typeface="PT Sans"/>
              </a:endParaRPr>
            </a:p>
          </p:txBody>
        </p:sp>
        <p:grpSp>
          <p:nvGrpSpPr>
            <p:cNvPr id="19" name="Shape 168"/>
            <p:cNvGrpSpPr/>
            <p:nvPr/>
          </p:nvGrpSpPr>
          <p:grpSpPr>
            <a:xfrm>
              <a:off x="742702" y="2776900"/>
              <a:ext cx="3566266" cy="3330868"/>
              <a:chOff x="682577" y="2257174"/>
              <a:chExt cx="3700737" cy="3700737"/>
            </a:xfrm>
          </p:grpSpPr>
          <p:pic>
            <p:nvPicPr>
              <p:cNvPr id="20" name="Shape 169"/>
              <p:cNvPicPr preferRelativeResize="0"/>
              <p:nvPr/>
            </p:nvPicPr>
            <p:blipFill rotWithShape="1">
              <a:blip r:embed="rId9">
                <a:alphaModFix/>
              </a:blip>
              <a:srcRect/>
              <a:stretch/>
            </p:blipFill>
            <p:spPr>
              <a:xfrm>
                <a:off x="682577" y="2257174"/>
                <a:ext cx="3700737" cy="3700737"/>
              </a:xfrm>
              <a:prstGeom prst="rect">
                <a:avLst/>
              </a:prstGeom>
              <a:noFill/>
              <a:ln>
                <a:noFill/>
              </a:ln>
            </p:spPr>
          </p:pic>
          <p:pic>
            <p:nvPicPr>
              <p:cNvPr id="21" name="Shape 170"/>
              <p:cNvPicPr preferRelativeResize="0"/>
              <p:nvPr/>
            </p:nvPicPr>
            <p:blipFill rotWithShape="1">
              <a:blip r:embed="rId10">
                <a:alphaModFix/>
              </a:blip>
              <a:srcRect l="7571" r="7773" b="15343"/>
              <a:stretch/>
            </p:blipFill>
            <p:spPr>
              <a:xfrm>
                <a:off x="1369141" y="2757197"/>
                <a:ext cx="1169272" cy="656932"/>
              </a:xfrm>
              <a:prstGeom prst="rect">
                <a:avLst/>
              </a:prstGeom>
              <a:noFill/>
              <a:ln>
                <a:noFill/>
              </a:ln>
            </p:spPr>
          </p:pic>
        </p:grpSp>
      </p:grpSp>
    </p:spTree>
    <p:extLst>
      <p:ext uri="{BB962C8B-B14F-4D97-AF65-F5344CB8AC3E}">
        <p14:creationId xmlns:p14="http://schemas.microsoft.com/office/powerpoint/2010/main" val="370999985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pic>
        <p:nvPicPr>
          <p:cNvPr id="622" name="Shape 622"/>
          <p:cNvPicPr preferRelativeResize="0"/>
          <p:nvPr/>
        </p:nvPicPr>
        <p:blipFill rotWithShape="1">
          <a:blip r:embed="rId3">
            <a:alphaModFix/>
          </a:blip>
          <a:srcRect l="832" t="7846" r="80834" b="85847"/>
          <a:stretch/>
        </p:blipFill>
        <p:spPr>
          <a:xfrm>
            <a:off x="2522930" y="4949467"/>
            <a:ext cx="1676399" cy="624839"/>
          </a:xfrm>
          <a:prstGeom prst="rect">
            <a:avLst/>
          </a:prstGeom>
          <a:noFill/>
          <a:ln>
            <a:noFill/>
          </a:ln>
        </p:spPr>
      </p:pic>
      <p:pic>
        <p:nvPicPr>
          <p:cNvPr id="623" name="Shape 623"/>
          <p:cNvPicPr preferRelativeResize="0"/>
          <p:nvPr/>
        </p:nvPicPr>
        <p:blipFill rotWithShape="1">
          <a:blip r:embed="rId4">
            <a:alphaModFix/>
          </a:blip>
          <a:srcRect l="1982" t="15502" b="25293"/>
          <a:stretch/>
        </p:blipFill>
        <p:spPr>
          <a:xfrm>
            <a:off x="1407884" y="2780392"/>
            <a:ext cx="1848550" cy="885370"/>
          </a:xfrm>
          <a:prstGeom prst="rect">
            <a:avLst/>
          </a:prstGeom>
          <a:noFill/>
          <a:ln>
            <a:noFill/>
          </a:ln>
        </p:spPr>
      </p:pic>
      <p:pic>
        <p:nvPicPr>
          <p:cNvPr id="624" name="Shape 624"/>
          <p:cNvPicPr preferRelativeResize="0"/>
          <p:nvPr/>
        </p:nvPicPr>
        <p:blipFill rotWithShape="1">
          <a:blip r:embed="rId5">
            <a:alphaModFix/>
          </a:blip>
          <a:srcRect/>
          <a:stretch/>
        </p:blipFill>
        <p:spPr>
          <a:xfrm>
            <a:off x="3834575" y="5437151"/>
            <a:ext cx="1514473" cy="1009649"/>
          </a:xfrm>
          <a:prstGeom prst="rect">
            <a:avLst/>
          </a:prstGeom>
          <a:noFill/>
          <a:ln>
            <a:noFill/>
          </a:ln>
        </p:spPr>
      </p:pic>
      <p:grpSp>
        <p:nvGrpSpPr>
          <p:cNvPr id="627" name="Shape 627"/>
          <p:cNvGrpSpPr/>
          <p:nvPr/>
        </p:nvGrpSpPr>
        <p:grpSpPr>
          <a:xfrm>
            <a:off x="0" y="704850"/>
            <a:ext cx="12192000" cy="6319273"/>
            <a:chOff x="1255791" y="450710"/>
            <a:chExt cx="9997954" cy="5868563"/>
          </a:xfrm>
        </p:grpSpPr>
        <p:grpSp>
          <p:nvGrpSpPr>
            <p:cNvPr id="628" name="Shape 628"/>
            <p:cNvGrpSpPr/>
            <p:nvPr/>
          </p:nvGrpSpPr>
          <p:grpSpPr>
            <a:xfrm>
              <a:off x="3405227" y="1288473"/>
              <a:ext cx="5504893" cy="4229099"/>
              <a:chOff x="3405227" y="1288473"/>
              <a:chExt cx="5504893" cy="4229099"/>
            </a:xfrm>
          </p:grpSpPr>
          <p:cxnSp>
            <p:nvCxnSpPr>
              <p:cNvPr id="629" name="Shape 629"/>
              <p:cNvCxnSpPr/>
              <p:nvPr/>
            </p:nvCxnSpPr>
            <p:spPr>
              <a:xfrm>
                <a:off x="6154535" y="1288473"/>
                <a:ext cx="0" cy="2587336"/>
              </a:xfrm>
              <a:prstGeom prst="straightConnector1">
                <a:avLst/>
              </a:prstGeom>
              <a:noFill/>
              <a:ln w="38100" cap="flat" cmpd="sng">
                <a:solidFill>
                  <a:schemeClr val="dk1"/>
                </a:solidFill>
                <a:prstDash val="solid"/>
                <a:miter/>
                <a:headEnd type="none" w="med" len="med"/>
                <a:tailEnd type="none" w="med" len="med"/>
              </a:ln>
            </p:spPr>
          </p:cxnSp>
          <p:cxnSp>
            <p:nvCxnSpPr>
              <p:cNvPr id="630" name="Shape 630"/>
              <p:cNvCxnSpPr/>
              <p:nvPr/>
            </p:nvCxnSpPr>
            <p:spPr>
              <a:xfrm>
                <a:off x="6154535" y="3875808"/>
                <a:ext cx="2755584" cy="1641764"/>
              </a:xfrm>
              <a:prstGeom prst="straightConnector1">
                <a:avLst/>
              </a:prstGeom>
              <a:noFill/>
              <a:ln w="38100" cap="flat" cmpd="sng">
                <a:solidFill>
                  <a:schemeClr val="dk1"/>
                </a:solidFill>
                <a:prstDash val="solid"/>
                <a:miter/>
                <a:headEnd type="none" w="med" len="med"/>
                <a:tailEnd type="none" w="med" len="med"/>
              </a:ln>
            </p:spPr>
          </p:cxnSp>
          <p:cxnSp>
            <p:nvCxnSpPr>
              <p:cNvPr id="631" name="Shape 631"/>
              <p:cNvCxnSpPr/>
              <p:nvPr/>
            </p:nvCxnSpPr>
            <p:spPr>
              <a:xfrm flipH="1">
                <a:off x="3405227" y="3875808"/>
                <a:ext cx="2749308" cy="1641764"/>
              </a:xfrm>
              <a:prstGeom prst="straightConnector1">
                <a:avLst/>
              </a:prstGeom>
              <a:noFill/>
              <a:ln w="38100" cap="flat" cmpd="sng">
                <a:solidFill>
                  <a:schemeClr val="dk1"/>
                </a:solidFill>
                <a:prstDash val="solid"/>
                <a:miter/>
                <a:headEnd type="none" w="med" len="med"/>
                <a:tailEnd type="none" w="med" len="med"/>
              </a:ln>
            </p:spPr>
          </p:cxnSp>
        </p:grpSp>
        <p:grpSp>
          <p:nvGrpSpPr>
            <p:cNvPr id="632" name="Shape 632"/>
            <p:cNvGrpSpPr/>
            <p:nvPr/>
          </p:nvGrpSpPr>
          <p:grpSpPr>
            <a:xfrm>
              <a:off x="1255791" y="5303148"/>
              <a:ext cx="4417104" cy="1016125"/>
              <a:chOff x="1255791" y="5303148"/>
              <a:chExt cx="4417104" cy="1016125"/>
            </a:xfrm>
          </p:grpSpPr>
          <p:sp>
            <p:nvSpPr>
              <p:cNvPr id="633" name="Shape 633"/>
              <p:cNvSpPr txBox="1"/>
              <p:nvPr/>
            </p:nvSpPr>
            <p:spPr>
              <a:xfrm>
                <a:off x="1913055" y="5303148"/>
                <a:ext cx="3102579" cy="75215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rgbClr val="3A3838"/>
                  </a:buClr>
                  <a:buSzPct val="25000"/>
                  <a:buFont typeface="Arial"/>
                  <a:buNone/>
                </a:pPr>
                <a:r>
                  <a:rPr lang="en-CA" sz="1900" b="1">
                    <a:solidFill>
                      <a:srgbClr val="3A3838"/>
                    </a:solidFill>
                    <a:latin typeface="Arial"/>
                    <a:ea typeface="Arial"/>
                    <a:cs typeface="Arial"/>
                    <a:sym typeface="Arial"/>
                  </a:rPr>
                  <a:t>Leading on Cost</a:t>
                </a:r>
              </a:p>
            </p:txBody>
          </p:sp>
          <p:sp>
            <p:nvSpPr>
              <p:cNvPr id="634" name="Shape 634"/>
              <p:cNvSpPr txBox="1"/>
              <p:nvPr/>
            </p:nvSpPr>
            <p:spPr>
              <a:xfrm>
                <a:off x="1255791" y="5567119"/>
                <a:ext cx="4417104" cy="75215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rgbClr val="0095C7"/>
                  </a:buClr>
                  <a:buSzPct val="25000"/>
                  <a:buFont typeface="Arial"/>
                  <a:buNone/>
                </a:pPr>
                <a:r>
                  <a:rPr lang="en-CA" sz="1600">
                    <a:solidFill>
                      <a:srgbClr val="0095C7"/>
                    </a:solidFill>
                    <a:latin typeface="Arial"/>
                    <a:ea typeface="Arial"/>
                    <a:cs typeface="Arial"/>
                    <a:sym typeface="Arial"/>
                  </a:rPr>
                  <a:t>Efficiency, Hassle Free, Guaranteed Price</a:t>
                </a:r>
              </a:p>
            </p:txBody>
          </p:sp>
        </p:grpSp>
        <p:grpSp>
          <p:nvGrpSpPr>
            <p:cNvPr id="635" name="Shape 635"/>
            <p:cNvGrpSpPr/>
            <p:nvPr/>
          </p:nvGrpSpPr>
          <p:grpSpPr>
            <a:xfrm>
              <a:off x="6836642" y="5315576"/>
              <a:ext cx="4417104" cy="990653"/>
              <a:chOff x="6836642" y="5315576"/>
              <a:chExt cx="4417104" cy="990653"/>
            </a:xfrm>
          </p:grpSpPr>
          <p:sp>
            <p:nvSpPr>
              <p:cNvPr id="636" name="Shape 636"/>
              <p:cNvSpPr txBox="1"/>
              <p:nvPr/>
            </p:nvSpPr>
            <p:spPr>
              <a:xfrm>
                <a:off x="7493904" y="5315576"/>
                <a:ext cx="3102579" cy="75215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rgbClr val="3A3838"/>
                  </a:buClr>
                  <a:buSzPct val="25000"/>
                  <a:buFont typeface="Arial"/>
                  <a:buNone/>
                </a:pPr>
                <a:r>
                  <a:rPr lang="en-CA" sz="1900" b="1">
                    <a:solidFill>
                      <a:srgbClr val="3A3838"/>
                    </a:solidFill>
                    <a:latin typeface="Arial"/>
                    <a:ea typeface="Arial"/>
                    <a:cs typeface="Arial"/>
                    <a:sym typeface="Arial"/>
                  </a:rPr>
                  <a:t>Leading on Relationships</a:t>
                </a:r>
              </a:p>
            </p:txBody>
          </p:sp>
          <p:sp>
            <p:nvSpPr>
              <p:cNvPr id="637" name="Shape 637"/>
              <p:cNvSpPr txBox="1"/>
              <p:nvPr/>
            </p:nvSpPr>
            <p:spPr>
              <a:xfrm>
                <a:off x="6836642" y="5554076"/>
                <a:ext cx="4417104" cy="75215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rgbClr val="0095C7"/>
                  </a:buClr>
                  <a:buSzPct val="25000"/>
                  <a:buFont typeface="Arial"/>
                  <a:buNone/>
                </a:pPr>
                <a:r>
                  <a:rPr lang="en-CA" sz="1600">
                    <a:solidFill>
                      <a:srgbClr val="0095C7"/>
                    </a:solidFill>
                    <a:latin typeface="Arial"/>
                    <a:ea typeface="Arial"/>
                    <a:cs typeface="Arial"/>
                    <a:sym typeface="Arial"/>
                  </a:rPr>
                  <a:t>Customer Intimacy, Responsibility</a:t>
                </a:r>
              </a:p>
            </p:txBody>
          </p:sp>
        </p:grpSp>
        <p:grpSp>
          <p:nvGrpSpPr>
            <p:cNvPr id="638" name="Shape 638"/>
            <p:cNvGrpSpPr/>
            <p:nvPr/>
          </p:nvGrpSpPr>
          <p:grpSpPr>
            <a:xfrm>
              <a:off x="3937885" y="450710"/>
              <a:ext cx="4417104" cy="992818"/>
              <a:chOff x="3937885" y="450710"/>
              <a:chExt cx="4417104" cy="992818"/>
            </a:xfrm>
          </p:grpSpPr>
          <p:sp>
            <p:nvSpPr>
              <p:cNvPr id="639" name="Shape 639"/>
              <p:cNvSpPr txBox="1"/>
              <p:nvPr/>
            </p:nvSpPr>
            <p:spPr>
              <a:xfrm>
                <a:off x="4595148" y="450710"/>
                <a:ext cx="3102579" cy="75215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rgbClr val="3A3838"/>
                  </a:buClr>
                  <a:buSzPct val="25000"/>
                  <a:buFont typeface="Arial"/>
                  <a:buNone/>
                </a:pPr>
                <a:r>
                  <a:rPr lang="en-CA" sz="1900" b="1">
                    <a:solidFill>
                      <a:srgbClr val="3A3838"/>
                    </a:solidFill>
                    <a:latin typeface="Arial"/>
                    <a:ea typeface="Arial"/>
                    <a:cs typeface="Arial"/>
                    <a:sym typeface="Arial"/>
                  </a:rPr>
                  <a:t>Leading on Product</a:t>
                </a:r>
              </a:p>
            </p:txBody>
          </p:sp>
          <p:sp>
            <p:nvSpPr>
              <p:cNvPr id="640" name="Shape 640"/>
              <p:cNvSpPr txBox="1"/>
              <p:nvPr/>
            </p:nvSpPr>
            <p:spPr>
              <a:xfrm>
                <a:off x="3937885" y="691375"/>
                <a:ext cx="4417104" cy="752153"/>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rgbClr val="0095C7"/>
                  </a:buClr>
                  <a:buSzPct val="25000"/>
                  <a:buFont typeface="Arial"/>
                  <a:buNone/>
                </a:pPr>
                <a:r>
                  <a:rPr lang="en-CA" sz="1600" dirty="0">
                    <a:solidFill>
                      <a:srgbClr val="0095C7"/>
                    </a:solidFill>
                    <a:latin typeface="Arial"/>
                    <a:ea typeface="Arial"/>
                    <a:cs typeface="Arial"/>
                    <a:sym typeface="Arial"/>
                  </a:rPr>
                  <a:t>Quality, Innovation, Differentiation</a:t>
                </a:r>
              </a:p>
            </p:txBody>
          </p:sp>
        </p:grpSp>
      </p:grpSp>
      <p:pic>
        <p:nvPicPr>
          <p:cNvPr id="644" name="Shape 644"/>
          <p:cNvPicPr preferRelativeResize="0"/>
          <p:nvPr/>
        </p:nvPicPr>
        <p:blipFill rotWithShape="1">
          <a:blip r:embed="rId6">
            <a:alphaModFix/>
          </a:blip>
          <a:srcRect/>
          <a:stretch/>
        </p:blipFill>
        <p:spPr>
          <a:xfrm>
            <a:off x="4655876" y="1709846"/>
            <a:ext cx="1179542" cy="421512"/>
          </a:xfrm>
          <a:prstGeom prst="rect">
            <a:avLst/>
          </a:prstGeom>
          <a:noFill/>
          <a:ln>
            <a:noFill/>
          </a:ln>
        </p:spPr>
      </p:pic>
      <p:pic>
        <p:nvPicPr>
          <p:cNvPr id="645" name="Shape 645"/>
          <p:cNvPicPr preferRelativeResize="0"/>
          <p:nvPr/>
        </p:nvPicPr>
        <p:blipFill rotWithShape="1">
          <a:blip r:embed="rId7">
            <a:alphaModFix/>
          </a:blip>
          <a:srcRect/>
          <a:stretch/>
        </p:blipFill>
        <p:spPr>
          <a:xfrm>
            <a:off x="4944823" y="2270761"/>
            <a:ext cx="815974" cy="815974"/>
          </a:xfrm>
          <a:prstGeom prst="rect">
            <a:avLst/>
          </a:prstGeom>
          <a:noFill/>
          <a:ln>
            <a:noFill/>
          </a:ln>
        </p:spPr>
      </p:pic>
      <p:pic>
        <p:nvPicPr>
          <p:cNvPr id="646" name="Shape 646"/>
          <p:cNvPicPr preferRelativeResize="0"/>
          <p:nvPr/>
        </p:nvPicPr>
        <p:blipFill rotWithShape="1">
          <a:blip r:embed="rId8">
            <a:alphaModFix/>
          </a:blip>
          <a:srcRect/>
          <a:stretch/>
        </p:blipFill>
        <p:spPr>
          <a:xfrm>
            <a:off x="6903120" y="3483897"/>
            <a:ext cx="1348717" cy="677066"/>
          </a:xfrm>
          <a:prstGeom prst="rect">
            <a:avLst/>
          </a:prstGeom>
          <a:noFill/>
          <a:ln>
            <a:noFill/>
          </a:ln>
        </p:spPr>
      </p:pic>
      <p:pic>
        <p:nvPicPr>
          <p:cNvPr id="647" name="Shape 647"/>
          <p:cNvPicPr preferRelativeResize="0"/>
          <p:nvPr/>
        </p:nvPicPr>
        <p:blipFill rotWithShape="1">
          <a:blip r:embed="rId9">
            <a:alphaModFix/>
          </a:blip>
          <a:srcRect t="21484"/>
          <a:stretch/>
        </p:blipFill>
        <p:spPr>
          <a:xfrm>
            <a:off x="4771403" y="5111614"/>
            <a:ext cx="1108074" cy="435011"/>
          </a:xfrm>
          <a:prstGeom prst="rect">
            <a:avLst/>
          </a:prstGeom>
          <a:noFill/>
          <a:ln>
            <a:noFill/>
          </a:ln>
        </p:spPr>
      </p:pic>
      <p:pic>
        <p:nvPicPr>
          <p:cNvPr id="648" name="Shape 648"/>
          <p:cNvPicPr preferRelativeResize="0"/>
          <p:nvPr/>
        </p:nvPicPr>
        <p:blipFill rotWithShape="1">
          <a:blip r:embed="rId10">
            <a:alphaModFix/>
          </a:blip>
          <a:srcRect/>
          <a:stretch/>
        </p:blipFill>
        <p:spPr>
          <a:xfrm>
            <a:off x="1369950" y="4928951"/>
            <a:ext cx="948689" cy="948689"/>
          </a:xfrm>
          <a:prstGeom prst="rect">
            <a:avLst/>
          </a:prstGeom>
          <a:noFill/>
          <a:ln>
            <a:noFill/>
          </a:ln>
        </p:spPr>
      </p:pic>
      <p:pic>
        <p:nvPicPr>
          <p:cNvPr id="649" name="Shape 649"/>
          <p:cNvPicPr preferRelativeResize="0"/>
          <p:nvPr/>
        </p:nvPicPr>
        <p:blipFill rotWithShape="1">
          <a:blip r:embed="rId11">
            <a:alphaModFix/>
          </a:blip>
          <a:srcRect/>
          <a:stretch/>
        </p:blipFill>
        <p:spPr>
          <a:xfrm>
            <a:off x="3281885" y="3659705"/>
            <a:ext cx="1689100" cy="527843"/>
          </a:xfrm>
          <a:prstGeom prst="rect">
            <a:avLst/>
          </a:prstGeom>
          <a:noFill/>
          <a:ln>
            <a:noFill/>
          </a:ln>
        </p:spPr>
      </p:pic>
      <p:pic>
        <p:nvPicPr>
          <p:cNvPr id="650" name="Shape 650"/>
          <p:cNvPicPr preferRelativeResize="0"/>
          <p:nvPr/>
        </p:nvPicPr>
        <p:blipFill rotWithShape="1">
          <a:blip r:embed="rId12">
            <a:alphaModFix/>
          </a:blip>
          <a:srcRect/>
          <a:stretch/>
        </p:blipFill>
        <p:spPr>
          <a:xfrm>
            <a:off x="3402062" y="2521986"/>
            <a:ext cx="1374774" cy="405558"/>
          </a:xfrm>
          <a:prstGeom prst="rect">
            <a:avLst/>
          </a:prstGeom>
          <a:noFill/>
          <a:ln>
            <a:noFill/>
          </a:ln>
        </p:spPr>
      </p:pic>
      <p:pic>
        <p:nvPicPr>
          <p:cNvPr id="651" name="Shape 651"/>
          <p:cNvPicPr preferRelativeResize="0"/>
          <p:nvPr/>
        </p:nvPicPr>
        <p:blipFill rotWithShape="1">
          <a:blip r:embed="rId13">
            <a:alphaModFix/>
          </a:blip>
          <a:srcRect/>
          <a:stretch/>
        </p:blipFill>
        <p:spPr>
          <a:xfrm>
            <a:off x="6949696" y="2961014"/>
            <a:ext cx="1337309" cy="464323"/>
          </a:xfrm>
          <a:prstGeom prst="rect">
            <a:avLst/>
          </a:prstGeom>
          <a:noFill/>
          <a:ln>
            <a:noFill/>
          </a:ln>
        </p:spPr>
      </p:pic>
      <p:pic>
        <p:nvPicPr>
          <p:cNvPr id="652" name="Shape 652"/>
          <p:cNvPicPr preferRelativeResize="0"/>
          <p:nvPr/>
        </p:nvPicPr>
        <p:blipFill rotWithShape="1">
          <a:blip r:embed="rId14">
            <a:alphaModFix/>
          </a:blip>
          <a:srcRect/>
          <a:stretch/>
        </p:blipFill>
        <p:spPr>
          <a:xfrm>
            <a:off x="6188982" y="1724132"/>
            <a:ext cx="2277744" cy="601147"/>
          </a:xfrm>
          <a:prstGeom prst="rect">
            <a:avLst/>
          </a:prstGeom>
          <a:noFill/>
          <a:ln>
            <a:noFill/>
          </a:ln>
        </p:spPr>
      </p:pic>
      <p:grpSp>
        <p:nvGrpSpPr>
          <p:cNvPr id="38" name="Group 37"/>
          <p:cNvGrpSpPr/>
          <p:nvPr/>
        </p:nvGrpSpPr>
        <p:grpSpPr>
          <a:xfrm>
            <a:off x="405520" y="70430"/>
            <a:ext cx="10515599" cy="754743"/>
            <a:chOff x="405520" y="70430"/>
            <a:chExt cx="10515599" cy="754743"/>
          </a:xfrm>
        </p:grpSpPr>
        <p:sp>
          <p:nvSpPr>
            <p:cNvPr id="39"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Competitors Space</a:t>
              </a:r>
              <a:endParaRPr lang="en-CA" sz="4400" dirty="0">
                <a:solidFill>
                  <a:srgbClr val="000A3E"/>
                </a:solidFill>
                <a:latin typeface="Corbel" panose="020B0503020204020204" pitchFamily="34" charset="0"/>
                <a:sym typeface="Arial"/>
              </a:endParaRPr>
            </a:p>
          </p:txBody>
        </p:sp>
        <p:sp>
          <p:nvSpPr>
            <p:cNvPr id="40"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41" name="Group 40"/>
          <p:cNvGrpSpPr/>
          <p:nvPr/>
        </p:nvGrpSpPr>
        <p:grpSpPr>
          <a:xfrm>
            <a:off x="10109200" y="1003300"/>
            <a:ext cx="1447800" cy="1257299"/>
            <a:chOff x="10109200" y="1003300"/>
            <a:chExt cx="1447800" cy="1257299"/>
          </a:xfrm>
        </p:grpSpPr>
        <p:pic>
          <p:nvPicPr>
            <p:cNvPr id="42" name="Shape 291"/>
            <p:cNvPicPr preferRelativeResize="0"/>
            <p:nvPr/>
          </p:nvPicPr>
          <p:blipFill rotWithShape="1">
            <a:blip r:embed="rId15">
              <a:alphaModFix/>
            </a:blip>
            <a:srcRect/>
            <a:stretch/>
          </p:blipFill>
          <p:spPr>
            <a:xfrm>
              <a:off x="10264546" y="1109493"/>
              <a:ext cx="1137109" cy="1044912"/>
            </a:xfrm>
            <a:prstGeom prst="rect">
              <a:avLst/>
            </a:prstGeom>
            <a:noFill/>
            <a:ln>
              <a:noFill/>
            </a:ln>
          </p:spPr>
        </p:pic>
        <p:sp>
          <p:nvSpPr>
            <p:cNvPr id="43"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sp>
        <p:nvSpPr>
          <p:cNvPr id="35" name="Shape 362"/>
          <p:cNvSpPr txBox="1"/>
          <p:nvPr/>
        </p:nvSpPr>
        <p:spPr>
          <a:xfrm>
            <a:off x="7372350" y="5238750"/>
            <a:ext cx="2571750" cy="775672"/>
          </a:xfrm>
          <a:prstGeom prst="rect">
            <a:avLst/>
          </a:prstGeom>
          <a:solidFill>
            <a:schemeClr val="bg1"/>
          </a:solidFill>
          <a:ln>
            <a:noFill/>
          </a:ln>
        </p:spPr>
        <p:txBody>
          <a:bodyPr lIns="91425" tIns="45700" rIns="91425" bIns="45700" anchor="b" anchorCtr="0">
            <a:noAutofit/>
          </a:bodyPr>
          <a:lstStyle/>
          <a:p>
            <a:pPr marL="0" marR="0" lvl="0" indent="0" algn="ctr" rtl="0">
              <a:lnSpc>
                <a:spcPct val="90000"/>
              </a:lnSpc>
              <a:spcBef>
                <a:spcPts val="0"/>
              </a:spcBef>
              <a:buClr>
                <a:srgbClr val="DE5A00"/>
              </a:buClr>
              <a:buSzPct val="25000"/>
              <a:buFont typeface="Arial"/>
              <a:buNone/>
            </a:pPr>
            <a:r>
              <a:rPr lang="en-CA" sz="4800" b="1" dirty="0">
                <a:solidFill>
                  <a:srgbClr val="DE5A00"/>
                </a:solidFill>
                <a:latin typeface="Corbel" panose="020B0503020204020204" pitchFamily="34" charset="0"/>
                <a:sym typeface="Arial"/>
              </a:rPr>
              <a:t>ReferMe</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grpSp>
        <p:nvGrpSpPr>
          <p:cNvPr id="2" name="Group 27"/>
          <p:cNvGrpSpPr/>
          <p:nvPr/>
        </p:nvGrpSpPr>
        <p:grpSpPr>
          <a:xfrm>
            <a:off x="386470" y="96426"/>
            <a:ext cx="11420476" cy="7004958"/>
            <a:chOff x="385762" y="100692"/>
            <a:chExt cx="11420476" cy="7004958"/>
          </a:xfrm>
        </p:grpSpPr>
        <p:sp>
          <p:nvSpPr>
            <p:cNvPr id="29" name="Rounded Rectangle 28"/>
            <p:cNvSpPr/>
            <p:nvPr/>
          </p:nvSpPr>
          <p:spPr>
            <a:xfrm>
              <a:off x="385762" y="100692"/>
              <a:ext cx="9474199"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ounded Rectangle 29"/>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3" name="Group 24"/>
          <p:cNvGrpSpPr/>
          <p:nvPr/>
        </p:nvGrpSpPr>
        <p:grpSpPr>
          <a:xfrm>
            <a:off x="405520" y="70430"/>
            <a:ext cx="10515599" cy="754743"/>
            <a:chOff x="405520" y="70430"/>
            <a:chExt cx="10515599" cy="754743"/>
          </a:xfrm>
        </p:grpSpPr>
        <p:sp>
          <p:nvSpPr>
            <p:cNvPr id="26"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Realtors Market Size</a:t>
              </a:r>
              <a:endParaRPr lang="en-CA" sz="4400" dirty="0">
                <a:solidFill>
                  <a:srgbClr val="000A3E"/>
                </a:solidFill>
                <a:latin typeface="Corbel" panose="020B0503020204020204" pitchFamily="34" charset="0"/>
                <a:sym typeface="Arial"/>
              </a:endParaRPr>
            </a:p>
          </p:txBody>
        </p:sp>
        <p:sp>
          <p:nvSpPr>
            <p:cNvPr id="27" name="Shape 1024"/>
            <p:cNvSpPr/>
            <p:nvPr/>
          </p:nvSpPr>
          <p:spPr>
            <a:xfrm>
              <a:off x="543773" y="748010"/>
              <a:ext cx="1891285"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sp>
        <p:nvSpPr>
          <p:cNvPr id="33"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sp>
        <p:nvSpPr>
          <p:cNvPr id="12" name="Shape 472"/>
          <p:cNvSpPr txBox="1"/>
          <p:nvPr/>
        </p:nvSpPr>
        <p:spPr>
          <a:xfrm>
            <a:off x="8244216" y="2528536"/>
            <a:ext cx="3051175" cy="156966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4000" b="1" dirty="0" smtClean="0">
                <a:solidFill>
                  <a:srgbClr val="00AEF0"/>
                </a:solidFill>
                <a:latin typeface="Corbel" panose="020B0503020204020204" pitchFamily="34" charset="0"/>
                <a:ea typeface="Calibri"/>
                <a:cs typeface="Calibri"/>
                <a:sym typeface="Calibri"/>
              </a:rPr>
              <a:t>Target Segment: </a:t>
            </a:r>
            <a:endParaRPr lang="en-CA" sz="4000" b="1" dirty="0">
              <a:solidFill>
                <a:srgbClr val="00AEF0"/>
              </a:solidFill>
              <a:latin typeface="Corbel" panose="020B0503020204020204" pitchFamily="34" charset="0"/>
              <a:ea typeface="Calibri"/>
              <a:cs typeface="Calibri"/>
              <a:sym typeface="Calibri"/>
            </a:endParaRPr>
          </a:p>
          <a:p>
            <a:pPr marL="0" marR="0" lvl="0" indent="0" algn="ctr" rtl="0">
              <a:spcBef>
                <a:spcPts val="0"/>
              </a:spcBef>
              <a:buSzPct val="25000"/>
              <a:buNone/>
            </a:pPr>
            <a:r>
              <a:rPr lang="en-CA" sz="3600" dirty="0" smtClean="0">
                <a:solidFill>
                  <a:schemeClr val="dk1"/>
                </a:solidFill>
                <a:latin typeface="Corbel" panose="020B0503020204020204" pitchFamily="34" charset="0"/>
                <a:ea typeface="Calibri"/>
                <a:cs typeface="Calibri"/>
                <a:sym typeface="Calibri"/>
              </a:rPr>
              <a:t>Top 15%</a:t>
            </a:r>
          </a:p>
          <a:p>
            <a:pPr marL="0" marR="0" lvl="0" indent="0" algn="ctr" rtl="0">
              <a:spcBef>
                <a:spcPts val="0"/>
              </a:spcBef>
              <a:buSzPct val="25000"/>
              <a:buNone/>
            </a:pPr>
            <a:r>
              <a:rPr lang="en-CA" sz="3600" dirty="0" smtClean="0">
                <a:solidFill>
                  <a:schemeClr val="dk1"/>
                </a:solidFill>
                <a:latin typeface="Corbel" panose="020B0503020204020204" pitchFamily="34" charset="0"/>
                <a:ea typeface="Calibri"/>
                <a:cs typeface="Calibri"/>
                <a:sym typeface="Calibri"/>
              </a:rPr>
              <a:t>Less than 12 year in industry</a:t>
            </a:r>
            <a:endParaRPr lang="en-CA" sz="3600" dirty="0">
              <a:solidFill>
                <a:schemeClr val="dk1"/>
              </a:solidFill>
              <a:latin typeface="Corbel" panose="020B0503020204020204" pitchFamily="34" charset="0"/>
              <a:ea typeface="Calibri"/>
              <a:cs typeface="Calibri"/>
              <a:sym typeface="Calibri"/>
            </a:endParaRPr>
          </a:p>
        </p:txBody>
      </p:sp>
      <p:pic>
        <p:nvPicPr>
          <p:cNvPr id="82945" name="Picture 1"/>
          <p:cNvPicPr>
            <a:picLocks noChangeAspect="1" noChangeArrowheads="1"/>
          </p:cNvPicPr>
          <p:nvPr/>
        </p:nvPicPr>
        <p:blipFill>
          <a:blip r:embed="rId3"/>
          <a:srcRect l="27083" t="31107" r="26771" b="4771"/>
          <a:stretch>
            <a:fillRect/>
          </a:stretch>
        </p:blipFill>
        <p:spPr bwMode="auto">
          <a:xfrm>
            <a:off x="1179852" y="1523999"/>
            <a:ext cx="6744948" cy="5115807"/>
          </a:xfrm>
          <a:prstGeom prst="rect">
            <a:avLst/>
          </a:prstGeom>
          <a:noFill/>
          <a:ln w="9525">
            <a:noFill/>
            <a:miter lim="800000"/>
            <a:headEnd/>
            <a:tailEnd/>
          </a:ln>
        </p:spPr>
      </p:pic>
      <p:pic>
        <p:nvPicPr>
          <p:cNvPr id="14" name="Shape 291"/>
          <p:cNvPicPr preferRelativeResize="0"/>
          <p:nvPr/>
        </p:nvPicPr>
        <p:blipFill rotWithShape="1">
          <a:blip r:embed="rId4">
            <a:alphaModFix/>
          </a:blip>
          <a:srcRect/>
          <a:stretch/>
        </p:blipFill>
        <p:spPr>
          <a:xfrm>
            <a:off x="10264546" y="1109493"/>
            <a:ext cx="1137109" cy="104491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grpSp>
        <p:nvGrpSpPr>
          <p:cNvPr id="3" name="Group 27"/>
          <p:cNvGrpSpPr/>
          <p:nvPr/>
        </p:nvGrpSpPr>
        <p:grpSpPr>
          <a:xfrm>
            <a:off x="386470" y="96426"/>
            <a:ext cx="11420476" cy="7004958"/>
            <a:chOff x="385762" y="100692"/>
            <a:chExt cx="11420476" cy="7004958"/>
          </a:xfrm>
        </p:grpSpPr>
        <p:sp>
          <p:nvSpPr>
            <p:cNvPr id="29" name="Rounded Rectangle 28"/>
            <p:cNvSpPr/>
            <p:nvPr/>
          </p:nvSpPr>
          <p:spPr>
            <a:xfrm>
              <a:off x="385762" y="100692"/>
              <a:ext cx="9474199"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ounded Rectangle 29"/>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4" name="Group 24"/>
          <p:cNvGrpSpPr/>
          <p:nvPr/>
        </p:nvGrpSpPr>
        <p:grpSpPr>
          <a:xfrm>
            <a:off x="405520" y="70430"/>
            <a:ext cx="10515599" cy="754743"/>
            <a:chOff x="405520" y="70430"/>
            <a:chExt cx="10515599" cy="754743"/>
          </a:xfrm>
        </p:grpSpPr>
        <p:sp>
          <p:nvSpPr>
            <p:cNvPr id="26"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Realtors Market Size: Canada, Per Year</a:t>
              </a:r>
              <a:endParaRPr lang="en-CA" sz="4400" dirty="0">
                <a:solidFill>
                  <a:srgbClr val="000A3E"/>
                </a:solidFill>
                <a:latin typeface="Corbel" panose="020B0503020204020204" pitchFamily="34" charset="0"/>
                <a:sym typeface="Arial"/>
              </a:endParaRPr>
            </a:p>
          </p:txBody>
        </p:sp>
        <p:sp>
          <p:nvSpPr>
            <p:cNvPr id="27" name="Shape 1024"/>
            <p:cNvSpPr/>
            <p:nvPr/>
          </p:nvSpPr>
          <p:spPr>
            <a:xfrm>
              <a:off x="543773" y="748010"/>
              <a:ext cx="1891285" cy="4571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5" name="Group 30"/>
          <p:cNvGrpSpPr/>
          <p:nvPr/>
        </p:nvGrpSpPr>
        <p:grpSpPr>
          <a:xfrm>
            <a:off x="10109200" y="1003300"/>
            <a:ext cx="1447800" cy="1257299"/>
            <a:chOff x="10109200" y="1003300"/>
            <a:chExt cx="1447800" cy="1257299"/>
          </a:xfrm>
        </p:grpSpPr>
        <p:pic>
          <p:nvPicPr>
            <p:cNvPr id="32" name="Shape 291"/>
            <p:cNvPicPr preferRelativeResize="0"/>
            <p:nvPr/>
          </p:nvPicPr>
          <p:blipFill rotWithShape="1">
            <a:blip r:embed="rId3">
              <a:alphaModFix/>
            </a:blip>
            <a:srcRect/>
            <a:stretch/>
          </p:blipFill>
          <p:spPr>
            <a:xfrm>
              <a:off x="10264546" y="1109493"/>
              <a:ext cx="1137109" cy="1044912"/>
            </a:xfrm>
            <a:prstGeom prst="rect">
              <a:avLst/>
            </a:prstGeom>
            <a:noFill/>
            <a:ln>
              <a:noFill/>
            </a:ln>
          </p:spPr>
        </p:pic>
        <p:sp>
          <p:nvSpPr>
            <p:cNvPr id="33"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grpSp>
        <p:nvGrpSpPr>
          <p:cNvPr id="6" name="Group 22"/>
          <p:cNvGrpSpPr/>
          <p:nvPr/>
        </p:nvGrpSpPr>
        <p:grpSpPr>
          <a:xfrm>
            <a:off x="3433890" y="1686572"/>
            <a:ext cx="7754716" cy="4729915"/>
            <a:chOff x="482600" y="851958"/>
            <a:chExt cx="8710040" cy="5257800"/>
          </a:xfrm>
        </p:grpSpPr>
        <p:grpSp>
          <p:nvGrpSpPr>
            <p:cNvPr id="7" name="Group 74"/>
            <p:cNvGrpSpPr/>
            <p:nvPr/>
          </p:nvGrpSpPr>
          <p:grpSpPr>
            <a:xfrm>
              <a:off x="482600" y="851958"/>
              <a:ext cx="8710040" cy="5257800"/>
              <a:chOff x="571500" y="828675"/>
              <a:chExt cx="8710040" cy="5257800"/>
            </a:xfrm>
          </p:grpSpPr>
          <p:pic>
            <p:nvPicPr>
              <p:cNvPr id="37" name="Picture 2"/>
              <p:cNvPicPr>
                <a:picLocks noChangeAspect="1" noChangeArrowheads="1"/>
              </p:cNvPicPr>
              <p:nvPr/>
            </p:nvPicPr>
            <p:blipFill>
              <a:blip r:embed="rId4"/>
              <a:srcRect l="36719" t="19962" r="21875" b="7174"/>
              <a:stretch>
                <a:fillRect/>
              </a:stretch>
            </p:blipFill>
            <p:spPr bwMode="auto">
              <a:xfrm>
                <a:off x="571500" y="828675"/>
                <a:ext cx="5473874" cy="5257800"/>
              </a:xfrm>
              <a:prstGeom prst="rect">
                <a:avLst/>
              </a:prstGeom>
              <a:noFill/>
              <a:ln w="9525">
                <a:noFill/>
                <a:miter lim="800000"/>
                <a:headEnd/>
                <a:tailEnd/>
              </a:ln>
              <a:effectLst/>
            </p:spPr>
          </p:pic>
          <p:sp>
            <p:nvSpPr>
              <p:cNvPr id="38" name="TextBox 37"/>
              <p:cNvSpPr txBox="1"/>
              <p:nvPr/>
            </p:nvSpPr>
            <p:spPr>
              <a:xfrm>
                <a:off x="5748021" y="1412206"/>
                <a:ext cx="2986805" cy="718465"/>
              </a:xfrm>
              <a:prstGeom prst="rect">
                <a:avLst/>
              </a:prstGeom>
              <a:noFill/>
            </p:spPr>
            <p:txBody>
              <a:bodyPr wrap="square" rtlCol="0">
                <a:spAutoFit/>
              </a:bodyPr>
              <a:lstStyle/>
              <a:p>
                <a:r>
                  <a:rPr lang="en-CA" sz="3600" b="1" dirty="0" smtClean="0">
                    <a:solidFill>
                      <a:schemeClr val="dk1"/>
                    </a:solidFill>
                    <a:latin typeface="Gadugi" panose="020B0502040204020203" pitchFamily="34" charset="0"/>
                  </a:rPr>
                  <a:t>$65 </a:t>
                </a:r>
                <a:r>
                  <a:rPr lang="en-CA" sz="3600" dirty="0" smtClean="0">
                    <a:solidFill>
                      <a:schemeClr val="dk1"/>
                    </a:solidFill>
                    <a:latin typeface="Gadugi" panose="020B0502040204020203" pitchFamily="34" charset="0"/>
                  </a:rPr>
                  <a:t>Million</a:t>
                </a:r>
                <a:endParaRPr lang="en-US" sz="3600" dirty="0">
                  <a:latin typeface="Gadugi" panose="020B0502040204020203" pitchFamily="34" charset="0"/>
                </a:endParaRPr>
              </a:p>
            </p:txBody>
          </p:sp>
          <p:sp>
            <p:nvSpPr>
              <p:cNvPr id="39" name="TextBox 38"/>
              <p:cNvSpPr txBox="1"/>
              <p:nvPr/>
            </p:nvSpPr>
            <p:spPr>
              <a:xfrm>
                <a:off x="5977466" y="2974077"/>
                <a:ext cx="3304074" cy="718465"/>
              </a:xfrm>
              <a:prstGeom prst="rect">
                <a:avLst/>
              </a:prstGeom>
              <a:noFill/>
            </p:spPr>
            <p:txBody>
              <a:bodyPr wrap="square" rtlCol="0">
                <a:spAutoFit/>
              </a:bodyPr>
              <a:lstStyle/>
              <a:p>
                <a:r>
                  <a:rPr lang="en-US" sz="3600" b="1" dirty="0" smtClean="0">
                    <a:latin typeface="Gadugi" panose="020B0502040204020203" pitchFamily="34" charset="0"/>
                  </a:rPr>
                  <a:t>$4.8 </a:t>
                </a:r>
                <a:r>
                  <a:rPr lang="en-US" sz="3600" dirty="0" smtClean="0">
                    <a:latin typeface="Gadugi" panose="020B0502040204020203" pitchFamily="34" charset="0"/>
                  </a:rPr>
                  <a:t>Million</a:t>
                </a:r>
                <a:endParaRPr lang="en-US" sz="3600" dirty="0">
                  <a:latin typeface="Gadugi" panose="020B0502040204020203" pitchFamily="34" charset="0"/>
                </a:endParaRPr>
              </a:p>
            </p:txBody>
          </p:sp>
          <p:sp>
            <p:nvSpPr>
              <p:cNvPr id="40" name="TextBox 39"/>
              <p:cNvSpPr txBox="1"/>
              <p:nvPr/>
            </p:nvSpPr>
            <p:spPr>
              <a:xfrm>
                <a:off x="5960533" y="4639733"/>
                <a:ext cx="3153888" cy="718465"/>
              </a:xfrm>
              <a:prstGeom prst="rect">
                <a:avLst/>
              </a:prstGeom>
              <a:noFill/>
            </p:spPr>
            <p:txBody>
              <a:bodyPr wrap="square" rtlCol="0">
                <a:spAutoFit/>
              </a:bodyPr>
              <a:lstStyle/>
              <a:p>
                <a:r>
                  <a:rPr lang="en-US" sz="3600" b="1" dirty="0" smtClean="0">
                    <a:latin typeface="Gadugi" panose="020B0502040204020203" pitchFamily="34" charset="0"/>
                  </a:rPr>
                  <a:t>$2.6 </a:t>
                </a:r>
                <a:r>
                  <a:rPr lang="en-US" sz="3600" dirty="0" smtClean="0">
                    <a:latin typeface="Gadugi" panose="020B0502040204020203" pitchFamily="34" charset="0"/>
                  </a:rPr>
                  <a:t>Million</a:t>
                </a:r>
                <a:endParaRPr lang="en-US" sz="3600" dirty="0">
                  <a:latin typeface="Gadugi" panose="020B0502040204020203" pitchFamily="34" charset="0"/>
                </a:endParaRPr>
              </a:p>
            </p:txBody>
          </p:sp>
          <p:cxnSp>
            <p:nvCxnSpPr>
              <p:cNvPr id="41" name="Straight Connector 40"/>
              <p:cNvCxnSpPr/>
              <p:nvPr/>
            </p:nvCxnSpPr>
            <p:spPr>
              <a:xfrm>
                <a:off x="3853542" y="1843314"/>
                <a:ext cx="1934581" cy="2159"/>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073676" y="3367314"/>
                <a:ext cx="1934581" cy="2159"/>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938209" y="5009847"/>
                <a:ext cx="1934581" cy="2159"/>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4" name="TextBox 33"/>
            <p:cNvSpPr txBox="1"/>
            <p:nvPr/>
          </p:nvSpPr>
          <p:spPr>
            <a:xfrm>
              <a:off x="2590800" y="1562100"/>
              <a:ext cx="1104900" cy="584775"/>
            </a:xfrm>
            <a:prstGeom prst="rect">
              <a:avLst/>
            </a:prstGeom>
            <a:noFill/>
          </p:spPr>
          <p:txBody>
            <a:bodyPr wrap="square" rtlCol="0">
              <a:spAutoFit/>
            </a:bodyPr>
            <a:lstStyle/>
            <a:p>
              <a:r>
                <a:rPr lang="en-US" sz="2800" b="1" dirty="0" smtClean="0">
                  <a:ln w="15875">
                    <a:noFill/>
                  </a:ln>
                </a:rPr>
                <a:t>TAM</a:t>
              </a:r>
              <a:endParaRPr lang="en-US" sz="2800" b="1" dirty="0">
                <a:ln w="15875">
                  <a:noFill/>
                </a:ln>
              </a:endParaRPr>
            </a:p>
          </p:txBody>
        </p:sp>
        <p:sp>
          <p:nvSpPr>
            <p:cNvPr id="35" name="TextBox 34"/>
            <p:cNvSpPr txBox="1"/>
            <p:nvPr/>
          </p:nvSpPr>
          <p:spPr>
            <a:xfrm>
              <a:off x="2598615" y="2838451"/>
              <a:ext cx="1135185" cy="584775"/>
            </a:xfrm>
            <a:prstGeom prst="rect">
              <a:avLst/>
            </a:prstGeom>
            <a:noFill/>
          </p:spPr>
          <p:txBody>
            <a:bodyPr wrap="square" rtlCol="0">
              <a:spAutoFit/>
            </a:bodyPr>
            <a:lstStyle/>
            <a:p>
              <a:r>
                <a:rPr lang="en-US" sz="2800" b="1" dirty="0" smtClean="0">
                  <a:ln w="22225">
                    <a:noFill/>
                  </a:ln>
                </a:rPr>
                <a:t>SAM</a:t>
              </a:r>
              <a:endParaRPr lang="en-US" sz="2800" b="1" dirty="0">
                <a:ln w="22225">
                  <a:noFill/>
                </a:ln>
              </a:endParaRPr>
            </a:p>
          </p:txBody>
        </p:sp>
        <p:sp>
          <p:nvSpPr>
            <p:cNvPr id="36" name="TextBox 35"/>
            <p:cNvSpPr txBox="1"/>
            <p:nvPr/>
          </p:nvSpPr>
          <p:spPr>
            <a:xfrm>
              <a:off x="2617665" y="4514851"/>
              <a:ext cx="1135185" cy="584775"/>
            </a:xfrm>
            <a:prstGeom prst="rect">
              <a:avLst/>
            </a:prstGeom>
            <a:noFill/>
          </p:spPr>
          <p:txBody>
            <a:bodyPr wrap="square" rtlCol="0">
              <a:spAutoFit/>
            </a:bodyPr>
            <a:lstStyle/>
            <a:p>
              <a:r>
                <a:rPr lang="en-US" sz="2800" b="1" dirty="0" smtClean="0">
                  <a:ln w="22225">
                    <a:noFill/>
                  </a:ln>
                </a:rPr>
                <a:t>SOM</a:t>
              </a:r>
              <a:endParaRPr lang="en-US" sz="2800" b="1" dirty="0">
                <a:ln w="22225">
                  <a:noFill/>
                </a:ln>
              </a:endParaRPr>
            </a:p>
          </p:txBody>
        </p:sp>
      </p:grpSp>
      <p:sp>
        <p:nvSpPr>
          <p:cNvPr id="44" name="TextBox 43"/>
          <p:cNvSpPr txBox="1"/>
          <p:nvPr/>
        </p:nvSpPr>
        <p:spPr>
          <a:xfrm>
            <a:off x="700812" y="2979645"/>
            <a:ext cx="3309396" cy="830997"/>
          </a:xfrm>
          <a:prstGeom prst="rect">
            <a:avLst/>
          </a:prstGeom>
          <a:noFill/>
        </p:spPr>
        <p:txBody>
          <a:bodyPr wrap="square" rtlCol="0">
            <a:spAutoFit/>
          </a:bodyPr>
          <a:lstStyle/>
          <a:p>
            <a:r>
              <a:rPr lang="en-US" sz="2400" dirty="0" smtClean="0">
                <a:solidFill>
                  <a:schemeClr val="bg2"/>
                </a:solidFill>
                <a:latin typeface="Corbel" panose="020B0503020204020204" pitchFamily="34" charset="0"/>
              </a:rPr>
              <a:t>Top 15%, less than</a:t>
            </a:r>
            <a:br>
              <a:rPr lang="en-US" sz="2400" dirty="0" smtClean="0">
                <a:solidFill>
                  <a:schemeClr val="bg2"/>
                </a:solidFill>
                <a:latin typeface="Corbel" panose="020B0503020204020204" pitchFamily="34" charset="0"/>
              </a:rPr>
            </a:br>
            <a:r>
              <a:rPr lang="en-US" sz="2400" dirty="0" smtClean="0">
                <a:solidFill>
                  <a:schemeClr val="bg2"/>
                </a:solidFill>
                <a:latin typeface="Corbel" panose="020B0503020204020204" pitchFamily="34" charset="0"/>
              </a:rPr>
              <a:t> 12 years in industry</a:t>
            </a:r>
            <a:endParaRPr lang="en-US" sz="2400" dirty="0">
              <a:solidFill>
                <a:schemeClr val="bg2"/>
              </a:solidFill>
              <a:latin typeface="Corbel" panose="020B0503020204020204" pitchFamily="34" charset="0"/>
            </a:endParaRPr>
          </a:p>
        </p:txBody>
      </p:sp>
      <p:sp>
        <p:nvSpPr>
          <p:cNvPr id="45" name="TextBox 44"/>
          <p:cNvSpPr txBox="1"/>
          <p:nvPr/>
        </p:nvSpPr>
        <p:spPr>
          <a:xfrm>
            <a:off x="746321" y="4773416"/>
            <a:ext cx="3279582" cy="830997"/>
          </a:xfrm>
          <a:prstGeom prst="rect">
            <a:avLst/>
          </a:prstGeom>
          <a:noFill/>
        </p:spPr>
        <p:txBody>
          <a:bodyPr wrap="square" rtlCol="0">
            <a:spAutoFit/>
          </a:bodyPr>
          <a:lstStyle/>
          <a:p>
            <a:r>
              <a:rPr lang="en-US" sz="2400" dirty="0" smtClean="0">
                <a:solidFill>
                  <a:schemeClr val="bg2"/>
                </a:solidFill>
                <a:latin typeface="Corbel" panose="020B0503020204020204" pitchFamily="34" charset="0"/>
              </a:rPr>
              <a:t>Targeting Vancouver, Toronto, Calgary</a:t>
            </a:r>
            <a:endParaRPr lang="en-US" sz="2400" dirty="0">
              <a:solidFill>
                <a:schemeClr val="bg2"/>
              </a:solidFill>
              <a:latin typeface="Corbel" panose="020B0503020204020204" pitchFamily="34" charset="0"/>
            </a:endParaRPr>
          </a:p>
        </p:txBody>
      </p:sp>
      <p:sp>
        <p:nvSpPr>
          <p:cNvPr id="2" name="Left Brace 1"/>
          <p:cNvSpPr/>
          <p:nvPr/>
        </p:nvSpPr>
        <p:spPr>
          <a:xfrm>
            <a:off x="3479926" y="2851477"/>
            <a:ext cx="1190295" cy="1142671"/>
          </a:xfrm>
          <a:prstGeom prst="leftBrace">
            <a:avLst/>
          </a:prstGeom>
          <a:ln w="28575">
            <a:solidFill>
              <a:schemeClr val="bg2"/>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46" name="Left Brace 45"/>
          <p:cNvSpPr/>
          <p:nvPr/>
        </p:nvSpPr>
        <p:spPr>
          <a:xfrm>
            <a:off x="3808404" y="4709912"/>
            <a:ext cx="1020618" cy="1142671"/>
          </a:xfrm>
          <a:prstGeom prst="leftBrace">
            <a:avLst/>
          </a:prstGeom>
          <a:ln w="28575">
            <a:solidFill>
              <a:schemeClr val="bg2"/>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365124" y="86548"/>
            <a:ext cx="11420475" cy="7004958"/>
            <a:chOff x="385763" y="100692"/>
            <a:chExt cx="11420475" cy="7004958"/>
          </a:xfrm>
        </p:grpSpPr>
        <p:sp>
          <p:nvSpPr>
            <p:cNvPr id="20" name="Rounded Rectangle 19"/>
            <p:cNvSpPr/>
            <p:nvPr/>
          </p:nvSpPr>
          <p:spPr>
            <a:xfrm>
              <a:off x="385764" y="100692"/>
              <a:ext cx="7548592"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ounded Rectangle 20"/>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12" name="Shape 686"/>
          <p:cNvPicPr preferRelativeResize="0"/>
          <p:nvPr/>
        </p:nvPicPr>
        <p:blipFill rotWithShape="1">
          <a:blip r:embed="rId3">
            <a:alphaModFix/>
          </a:blip>
          <a:srcRect l="20940" t="11195" r="59169" b="28589"/>
          <a:stretch/>
        </p:blipFill>
        <p:spPr>
          <a:xfrm>
            <a:off x="779966" y="895349"/>
            <a:ext cx="3220534" cy="5962649"/>
          </a:xfrm>
          <a:prstGeom prst="rect">
            <a:avLst/>
          </a:prstGeom>
          <a:noFill/>
          <a:ln>
            <a:noFill/>
          </a:ln>
        </p:spPr>
      </p:pic>
      <p:grpSp>
        <p:nvGrpSpPr>
          <p:cNvPr id="9" name="Group 8"/>
          <p:cNvGrpSpPr/>
          <p:nvPr/>
        </p:nvGrpSpPr>
        <p:grpSpPr>
          <a:xfrm>
            <a:off x="405520" y="70430"/>
            <a:ext cx="10515599" cy="754743"/>
            <a:chOff x="405520" y="70430"/>
            <a:chExt cx="10515599" cy="754743"/>
          </a:xfrm>
        </p:grpSpPr>
        <p:sp>
          <p:nvSpPr>
            <p:cNvPr id="10"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US" sz="4400" dirty="0" smtClean="0">
                  <a:solidFill>
                    <a:srgbClr val="000A3E"/>
                  </a:solidFill>
                  <a:latin typeface="Corbel" panose="020B0503020204020204" pitchFamily="34" charset="0"/>
                </a:rPr>
                <a:t>Key Activities &amp; Key Resources</a:t>
              </a:r>
              <a:endParaRPr lang="en-CA" sz="4400" dirty="0">
                <a:solidFill>
                  <a:srgbClr val="000A3E"/>
                </a:solidFill>
                <a:latin typeface="Corbel" panose="020B0503020204020204" pitchFamily="34" charset="0"/>
                <a:sym typeface="Arial"/>
              </a:endParaRPr>
            </a:p>
          </p:txBody>
        </p:sp>
        <p:sp>
          <p:nvSpPr>
            <p:cNvPr id="11"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pic>
        <p:nvPicPr>
          <p:cNvPr id="13" name="Shape 687"/>
          <p:cNvPicPr preferRelativeResize="0"/>
          <p:nvPr/>
        </p:nvPicPr>
        <p:blipFill rotWithShape="1">
          <a:blip r:embed="rId4">
            <a:alphaModFix/>
          </a:blip>
          <a:srcRect/>
          <a:stretch/>
        </p:blipFill>
        <p:spPr>
          <a:xfrm>
            <a:off x="4917800" y="1587990"/>
            <a:ext cx="2048931" cy="1536699"/>
          </a:xfrm>
          <a:prstGeom prst="rect">
            <a:avLst/>
          </a:prstGeom>
          <a:noFill/>
          <a:ln>
            <a:noFill/>
          </a:ln>
        </p:spPr>
      </p:pic>
      <p:pic>
        <p:nvPicPr>
          <p:cNvPr id="16" name="Shape 690"/>
          <p:cNvPicPr preferRelativeResize="0"/>
          <p:nvPr/>
        </p:nvPicPr>
        <p:blipFill rotWithShape="1">
          <a:blip r:embed="rId5">
            <a:alphaModFix/>
          </a:blip>
          <a:srcRect/>
          <a:stretch/>
        </p:blipFill>
        <p:spPr>
          <a:xfrm>
            <a:off x="7648104" y="1109059"/>
            <a:ext cx="3273015" cy="1484313"/>
          </a:xfrm>
          <a:prstGeom prst="rect">
            <a:avLst/>
          </a:prstGeom>
          <a:noFill/>
          <a:ln>
            <a:noFill/>
          </a:ln>
        </p:spPr>
      </p:pic>
      <p:pic>
        <p:nvPicPr>
          <p:cNvPr id="14" name="Shape 291"/>
          <p:cNvPicPr preferRelativeResize="0"/>
          <p:nvPr/>
        </p:nvPicPr>
        <p:blipFill rotWithShape="1">
          <a:blip r:embed="rId6">
            <a:alphaModFix/>
          </a:blip>
          <a:srcRect/>
          <a:stretch/>
        </p:blipFill>
        <p:spPr>
          <a:xfrm>
            <a:off x="1895246" y="2188993"/>
            <a:ext cx="1137109" cy="1044912"/>
          </a:xfrm>
          <a:prstGeom prst="rect">
            <a:avLst/>
          </a:prstGeom>
          <a:noFill/>
          <a:ln>
            <a:noFill/>
          </a:ln>
        </p:spPr>
      </p:pic>
    </p:spTree>
    <p:extLst>
      <p:ext uri="{BB962C8B-B14F-4D97-AF65-F5344CB8AC3E}">
        <p14:creationId xmlns:p14="http://schemas.microsoft.com/office/powerpoint/2010/main" val="16200430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365124" y="86548"/>
            <a:ext cx="11420475" cy="7004958"/>
            <a:chOff x="385763" y="100692"/>
            <a:chExt cx="11420475" cy="7004958"/>
          </a:xfrm>
        </p:grpSpPr>
        <p:sp>
          <p:nvSpPr>
            <p:cNvPr id="20" name="Rounded Rectangle 19"/>
            <p:cNvSpPr/>
            <p:nvPr/>
          </p:nvSpPr>
          <p:spPr>
            <a:xfrm>
              <a:off x="385764" y="100692"/>
              <a:ext cx="7548592"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ounded Rectangle 20"/>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12" name="Shape 686"/>
          <p:cNvPicPr preferRelativeResize="0"/>
          <p:nvPr/>
        </p:nvPicPr>
        <p:blipFill rotWithShape="1">
          <a:blip r:embed="rId3">
            <a:alphaModFix/>
          </a:blip>
          <a:srcRect l="20940" t="11195" r="59169" b="28589"/>
          <a:stretch/>
        </p:blipFill>
        <p:spPr>
          <a:xfrm>
            <a:off x="779966" y="895349"/>
            <a:ext cx="3220534" cy="5962649"/>
          </a:xfrm>
          <a:prstGeom prst="rect">
            <a:avLst/>
          </a:prstGeom>
          <a:noFill/>
          <a:ln>
            <a:noFill/>
          </a:ln>
        </p:spPr>
      </p:pic>
      <p:grpSp>
        <p:nvGrpSpPr>
          <p:cNvPr id="9" name="Group 8"/>
          <p:cNvGrpSpPr/>
          <p:nvPr/>
        </p:nvGrpSpPr>
        <p:grpSpPr>
          <a:xfrm>
            <a:off x="405520" y="70430"/>
            <a:ext cx="10515599" cy="754743"/>
            <a:chOff x="405520" y="70430"/>
            <a:chExt cx="10515599" cy="754743"/>
          </a:xfrm>
        </p:grpSpPr>
        <p:sp>
          <p:nvSpPr>
            <p:cNvPr id="10"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US" sz="4400" dirty="0" smtClean="0">
                  <a:solidFill>
                    <a:srgbClr val="000A3E"/>
                  </a:solidFill>
                  <a:latin typeface="Corbel" panose="020B0503020204020204" pitchFamily="34" charset="0"/>
                </a:rPr>
                <a:t>Key Activities &amp; Key Resources</a:t>
              </a:r>
              <a:endParaRPr lang="en-CA" sz="4400" dirty="0">
                <a:solidFill>
                  <a:srgbClr val="000A3E"/>
                </a:solidFill>
                <a:latin typeface="Corbel" panose="020B0503020204020204" pitchFamily="34" charset="0"/>
                <a:sym typeface="Arial"/>
              </a:endParaRPr>
            </a:p>
          </p:txBody>
        </p:sp>
        <p:sp>
          <p:nvSpPr>
            <p:cNvPr id="11"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pic>
        <p:nvPicPr>
          <p:cNvPr id="13" name="Shape 687"/>
          <p:cNvPicPr preferRelativeResize="0"/>
          <p:nvPr/>
        </p:nvPicPr>
        <p:blipFill rotWithShape="1">
          <a:blip r:embed="rId4">
            <a:alphaModFix/>
          </a:blip>
          <a:srcRect/>
          <a:stretch/>
        </p:blipFill>
        <p:spPr>
          <a:xfrm>
            <a:off x="4917800" y="1587990"/>
            <a:ext cx="2048931" cy="1536699"/>
          </a:xfrm>
          <a:prstGeom prst="rect">
            <a:avLst/>
          </a:prstGeom>
          <a:noFill/>
          <a:ln>
            <a:noFill/>
          </a:ln>
        </p:spPr>
      </p:pic>
      <p:pic>
        <p:nvPicPr>
          <p:cNvPr id="15" name="Shape 689"/>
          <p:cNvPicPr preferRelativeResize="0"/>
          <p:nvPr/>
        </p:nvPicPr>
        <p:blipFill rotWithShape="1">
          <a:blip r:embed="rId5">
            <a:alphaModFix/>
          </a:blip>
          <a:srcRect/>
          <a:stretch/>
        </p:blipFill>
        <p:spPr>
          <a:xfrm>
            <a:off x="8654642" y="3568788"/>
            <a:ext cx="3012382" cy="1919317"/>
          </a:xfrm>
          <a:prstGeom prst="rect">
            <a:avLst/>
          </a:prstGeom>
          <a:noFill/>
          <a:ln>
            <a:noFill/>
          </a:ln>
        </p:spPr>
      </p:pic>
      <p:pic>
        <p:nvPicPr>
          <p:cNvPr id="16" name="Shape 690"/>
          <p:cNvPicPr preferRelativeResize="0"/>
          <p:nvPr/>
        </p:nvPicPr>
        <p:blipFill rotWithShape="1">
          <a:blip r:embed="rId6">
            <a:alphaModFix/>
          </a:blip>
          <a:srcRect/>
          <a:stretch/>
        </p:blipFill>
        <p:spPr>
          <a:xfrm>
            <a:off x="7648104" y="1109059"/>
            <a:ext cx="3273015" cy="1484313"/>
          </a:xfrm>
          <a:prstGeom prst="rect">
            <a:avLst/>
          </a:prstGeom>
          <a:noFill/>
          <a:ln>
            <a:noFill/>
          </a:ln>
        </p:spPr>
      </p:pic>
      <p:pic>
        <p:nvPicPr>
          <p:cNvPr id="17" name="Shape 691"/>
          <p:cNvPicPr preferRelativeResize="0"/>
          <p:nvPr/>
        </p:nvPicPr>
        <p:blipFill rotWithShape="1">
          <a:blip r:embed="rId7">
            <a:alphaModFix/>
          </a:blip>
          <a:srcRect/>
          <a:stretch/>
        </p:blipFill>
        <p:spPr>
          <a:xfrm flipH="1">
            <a:off x="5832401" y="4723522"/>
            <a:ext cx="2781828" cy="1972234"/>
          </a:xfrm>
          <a:prstGeom prst="rect">
            <a:avLst/>
          </a:prstGeom>
          <a:noFill/>
          <a:ln>
            <a:noFill/>
          </a:ln>
        </p:spPr>
      </p:pic>
      <p:pic>
        <p:nvPicPr>
          <p:cNvPr id="14" name="Shape 688"/>
          <p:cNvPicPr preferRelativeResize="0"/>
          <p:nvPr/>
        </p:nvPicPr>
        <p:blipFill rotWithShape="1">
          <a:blip r:embed="rId8">
            <a:alphaModFix/>
          </a:blip>
          <a:srcRect/>
          <a:stretch/>
        </p:blipFill>
        <p:spPr>
          <a:xfrm>
            <a:off x="4290573" y="3552699"/>
            <a:ext cx="2622548" cy="1683676"/>
          </a:xfrm>
          <a:prstGeom prst="rect">
            <a:avLst/>
          </a:prstGeom>
          <a:noFill/>
          <a:ln>
            <a:noFill/>
          </a:ln>
        </p:spPr>
      </p:pic>
      <p:pic>
        <p:nvPicPr>
          <p:cNvPr id="18" name="Shape 291"/>
          <p:cNvPicPr preferRelativeResize="0"/>
          <p:nvPr/>
        </p:nvPicPr>
        <p:blipFill rotWithShape="1">
          <a:blip r:embed="rId9">
            <a:alphaModFix/>
          </a:blip>
          <a:srcRect/>
          <a:stretch/>
        </p:blipFill>
        <p:spPr>
          <a:xfrm>
            <a:off x="1895246" y="2188993"/>
            <a:ext cx="1137109" cy="1044912"/>
          </a:xfrm>
          <a:prstGeom prst="rect">
            <a:avLst/>
          </a:prstGeom>
          <a:noFill/>
          <a:ln>
            <a:noFill/>
          </a:ln>
        </p:spPr>
      </p:pic>
      <p:pic>
        <p:nvPicPr>
          <p:cNvPr id="24" name="Shape 291"/>
          <p:cNvPicPr preferRelativeResize="0"/>
          <p:nvPr/>
        </p:nvPicPr>
        <p:blipFill rotWithShape="1">
          <a:blip r:embed="rId9">
            <a:alphaModFix/>
          </a:blip>
          <a:srcRect/>
          <a:stretch/>
        </p:blipFill>
        <p:spPr>
          <a:xfrm>
            <a:off x="1895246" y="5109993"/>
            <a:ext cx="1137109" cy="1044912"/>
          </a:xfrm>
          <a:prstGeom prst="rect">
            <a:avLst/>
          </a:prstGeom>
          <a:noFill/>
          <a:ln>
            <a:noFill/>
          </a:ln>
        </p:spPr>
      </p:pic>
    </p:spTree>
    <p:extLst>
      <p:ext uri="{BB962C8B-B14F-4D97-AF65-F5344CB8AC3E}">
        <p14:creationId xmlns:p14="http://schemas.microsoft.com/office/powerpoint/2010/main" val="16047137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hape 195"/>
          <p:cNvPicPr preferRelativeResize="0"/>
          <p:nvPr/>
        </p:nvPicPr>
        <p:blipFill rotWithShape="1">
          <a:blip r:embed="rId3">
            <a:alphaModFix/>
          </a:blip>
          <a:srcRect l="15946" r="19888"/>
          <a:stretch/>
        </p:blipFill>
        <p:spPr>
          <a:xfrm>
            <a:off x="10346484" y="2825137"/>
            <a:ext cx="1492899" cy="1595656"/>
          </a:xfrm>
          <a:prstGeom prst="rect">
            <a:avLst/>
          </a:prstGeom>
          <a:noFill/>
          <a:ln>
            <a:no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8983" y="1014217"/>
            <a:ext cx="1492899" cy="1613179"/>
          </a:xfrm>
          <a:prstGeom prst="rect">
            <a:avLst/>
          </a:prstGeom>
        </p:spPr>
      </p:pic>
      <p:pic>
        <p:nvPicPr>
          <p:cNvPr id="7" name="Shape 995"/>
          <p:cNvPicPr preferRelativeResize="0"/>
          <p:nvPr/>
        </p:nvPicPr>
        <p:blipFill rotWithShape="1">
          <a:blip r:embed="rId5">
            <a:alphaModFix/>
          </a:blip>
          <a:srcRect/>
          <a:stretch/>
        </p:blipFill>
        <p:spPr>
          <a:xfrm>
            <a:off x="7594835" y="839894"/>
            <a:ext cx="826909" cy="661633"/>
          </a:xfrm>
          <a:prstGeom prst="rect">
            <a:avLst/>
          </a:prstGeom>
          <a:noFill/>
          <a:ln>
            <a:noFill/>
          </a:ln>
        </p:spPr>
      </p:pic>
      <p:pic>
        <p:nvPicPr>
          <p:cNvPr id="8" name="Shape 1000"/>
          <p:cNvPicPr preferRelativeResize="0"/>
          <p:nvPr/>
        </p:nvPicPr>
        <p:blipFill rotWithShape="1">
          <a:blip r:embed="rId6">
            <a:alphaModFix/>
          </a:blip>
          <a:srcRect/>
          <a:stretch/>
        </p:blipFill>
        <p:spPr>
          <a:xfrm>
            <a:off x="7995388" y="1576920"/>
            <a:ext cx="1536699" cy="696893"/>
          </a:xfrm>
          <a:prstGeom prst="rect">
            <a:avLst/>
          </a:prstGeom>
          <a:noFill/>
          <a:ln>
            <a:noFill/>
          </a:ln>
        </p:spPr>
      </p:pic>
      <p:pic>
        <p:nvPicPr>
          <p:cNvPr id="9" name="Shape 1002"/>
          <p:cNvPicPr preferRelativeResize="0"/>
          <p:nvPr/>
        </p:nvPicPr>
        <p:blipFill rotWithShape="1">
          <a:blip r:embed="rId7">
            <a:alphaModFix/>
          </a:blip>
          <a:srcRect/>
          <a:stretch/>
        </p:blipFill>
        <p:spPr>
          <a:xfrm>
            <a:off x="7677888" y="2987513"/>
            <a:ext cx="1158873" cy="716184"/>
          </a:xfrm>
          <a:prstGeom prst="rect">
            <a:avLst/>
          </a:prstGeom>
          <a:noFill/>
          <a:ln>
            <a:noFill/>
          </a:ln>
        </p:spPr>
      </p:pic>
      <p:pic>
        <p:nvPicPr>
          <p:cNvPr id="10" name="Shape 1003"/>
          <p:cNvPicPr preferRelativeResize="0"/>
          <p:nvPr/>
        </p:nvPicPr>
        <p:blipFill rotWithShape="1">
          <a:blip r:embed="rId8">
            <a:alphaModFix/>
          </a:blip>
          <a:srcRect/>
          <a:stretch/>
        </p:blipFill>
        <p:spPr>
          <a:xfrm>
            <a:off x="8682644" y="3808472"/>
            <a:ext cx="919293" cy="612321"/>
          </a:xfrm>
          <a:prstGeom prst="rect">
            <a:avLst/>
          </a:prstGeom>
          <a:noFill/>
          <a:ln>
            <a:noFill/>
          </a:ln>
        </p:spPr>
      </p:pic>
      <p:pic>
        <p:nvPicPr>
          <p:cNvPr id="11" name="Shape 1004"/>
          <p:cNvPicPr preferRelativeResize="0"/>
          <p:nvPr/>
        </p:nvPicPr>
        <p:blipFill rotWithShape="1">
          <a:blip r:embed="rId5">
            <a:alphaModFix/>
          </a:blip>
          <a:srcRect/>
          <a:stretch/>
        </p:blipFill>
        <p:spPr>
          <a:xfrm>
            <a:off x="7683735" y="3798995"/>
            <a:ext cx="826909" cy="661633"/>
          </a:xfrm>
          <a:prstGeom prst="rect">
            <a:avLst/>
          </a:prstGeom>
          <a:noFill/>
          <a:ln>
            <a:noFill/>
          </a:ln>
        </p:spPr>
      </p:pic>
      <p:pic>
        <p:nvPicPr>
          <p:cNvPr id="12" name="Shape 994"/>
          <p:cNvPicPr preferRelativeResize="0"/>
          <p:nvPr/>
        </p:nvPicPr>
        <p:blipFill rotWithShape="1">
          <a:blip r:embed="rId9">
            <a:alphaModFix/>
          </a:blip>
          <a:srcRect/>
          <a:stretch/>
        </p:blipFill>
        <p:spPr>
          <a:xfrm flipH="1">
            <a:off x="4254742" y="3668866"/>
            <a:ext cx="884980" cy="606378"/>
          </a:xfrm>
          <a:prstGeom prst="rect">
            <a:avLst/>
          </a:prstGeom>
          <a:noFill/>
          <a:ln>
            <a:noFill/>
          </a:ln>
        </p:spPr>
      </p:pic>
      <p:pic>
        <p:nvPicPr>
          <p:cNvPr id="13" name="Shape 996"/>
          <p:cNvPicPr preferRelativeResize="0"/>
          <p:nvPr/>
        </p:nvPicPr>
        <p:blipFill rotWithShape="1">
          <a:blip r:embed="rId10">
            <a:alphaModFix/>
          </a:blip>
          <a:srcRect/>
          <a:stretch/>
        </p:blipFill>
        <p:spPr>
          <a:xfrm>
            <a:off x="3140197" y="678709"/>
            <a:ext cx="960816" cy="720613"/>
          </a:xfrm>
          <a:prstGeom prst="rect">
            <a:avLst/>
          </a:prstGeom>
          <a:noFill/>
          <a:ln>
            <a:noFill/>
          </a:ln>
        </p:spPr>
      </p:pic>
      <p:pic>
        <p:nvPicPr>
          <p:cNvPr id="14" name="Shape 997"/>
          <p:cNvPicPr preferRelativeResize="0"/>
          <p:nvPr/>
        </p:nvPicPr>
        <p:blipFill rotWithShape="1">
          <a:blip r:embed="rId11">
            <a:alphaModFix/>
          </a:blip>
          <a:srcRect/>
          <a:stretch/>
        </p:blipFill>
        <p:spPr>
          <a:xfrm>
            <a:off x="3403544" y="3016161"/>
            <a:ext cx="802843" cy="515425"/>
          </a:xfrm>
          <a:prstGeom prst="rect">
            <a:avLst/>
          </a:prstGeom>
          <a:noFill/>
          <a:ln>
            <a:noFill/>
          </a:ln>
        </p:spPr>
      </p:pic>
      <p:pic>
        <p:nvPicPr>
          <p:cNvPr id="15" name="Shape 998"/>
          <p:cNvPicPr preferRelativeResize="0"/>
          <p:nvPr/>
        </p:nvPicPr>
        <p:blipFill rotWithShape="1">
          <a:blip r:embed="rId12">
            <a:alphaModFix/>
          </a:blip>
          <a:srcRect/>
          <a:stretch/>
        </p:blipFill>
        <p:spPr>
          <a:xfrm>
            <a:off x="3200604" y="3922076"/>
            <a:ext cx="971345" cy="706337"/>
          </a:xfrm>
          <a:prstGeom prst="rect">
            <a:avLst/>
          </a:prstGeom>
          <a:noFill/>
          <a:ln>
            <a:noFill/>
          </a:ln>
        </p:spPr>
      </p:pic>
      <p:pic>
        <p:nvPicPr>
          <p:cNvPr id="16" name="Shape 999"/>
          <p:cNvPicPr preferRelativeResize="0"/>
          <p:nvPr/>
        </p:nvPicPr>
        <p:blipFill rotWithShape="1">
          <a:blip r:embed="rId13">
            <a:alphaModFix/>
          </a:blip>
          <a:srcRect/>
          <a:stretch/>
        </p:blipFill>
        <p:spPr>
          <a:xfrm>
            <a:off x="3397598" y="1532432"/>
            <a:ext cx="1704089" cy="772805"/>
          </a:xfrm>
          <a:prstGeom prst="rect">
            <a:avLst/>
          </a:prstGeom>
          <a:noFill/>
          <a:ln>
            <a:noFill/>
          </a:ln>
        </p:spPr>
      </p:pic>
      <p:grpSp>
        <p:nvGrpSpPr>
          <p:cNvPr id="22" name="Group 21"/>
          <p:cNvGrpSpPr/>
          <p:nvPr/>
        </p:nvGrpSpPr>
        <p:grpSpPr>
          <a:xfrm>
            <a:off x="5507665" y="1212112"/>
            <a:ext cx="1750666" cy="2035675"/>
            <a:chOff x="590906" y="1917385"/>
            <a:chExt cx="3720080" cy="4190383"/>
          </a:xfrm>
        </p:grpSpPr>
        <p:sp>
          <p:nvSpPr>
            <p:cNvPr id="23" name="Shape 135"/>
            <p:cNvSpPr/>
            <p:nvPr/>
          </p:nvSpPr>
          <p:spPr>
            <a:xfrm>
              <a:off x="590906" y="1917385"/>
              <a:ext cx="3720080" cy="102209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200" cap="none" dirty="0" smtClean="0">
                  <a:solidFill>
                    <a:schemeClr val="dk1"/>
                  </a:solidFill>
                  <a:latin typeface="PT Sans"/>
                  <a:ea typeface="PT Sans"/>
                  <a:cs typeface="PT Sans"/>
                  <a:sym typeface="PT Sans"/>
                </a:rPr>
                <a:t>ReferMe</a:t>
              </a:r>
              <a:endParaRPr lang="en-CA" sz="3200" cap="none" dirty="0">
                <a:solidFill>
                  <a:schemeClr val="dk1"/>
                </a:solidFill>
                <a:latin typeface="PT Sans"/>
                <a:ea typeface="PT Sans"/>
                <a:cs typeface="PT Sans"/>
                <a:sym typeface="PT Sans"/>
              </a:endParaRPr>
            </a:p>
          </p:txBody>
        </p:sp>
        <p:grpSp>
          <p:nvGrpSpPr>
            <p:cNvPr id="24" name="Shape 168"/>
            <p:cNvGrpSpPr/>
            <p:nvPr/>
          </p:nvGrpSpPr>
          <p:grpSpPr>
            <a:xfrm>
              <a:off x="742702" y="2776900"/>
              <a:ext cx="3566266" cy="3330868"/>
              <a:chOff x="682577" y="2257174"/>
              <a:chExt cx="3700737" cy="3700737"/>
            </a:xfrm>
          </p:grpSpPr>
          <p:pic>
            <p:nvPicPr>
              <p:cNvPr id="25" name="Shape 169"/>
              <p:cNvPicPr preferRelativeResize="0"/>
              <p:nvPr/>
            </p:nvPicPr>
            <p:blipFill rotWithShape="1">
              <a:blip r:embed="rId14">
                <a:alphaModFix/>
              </a:blip>
              <a:srcRect/>
              <a:stretch/>
            </p:blipFill>
            <p:spPr>
              <a:xfrm>
                <a:off x="682577" y="2257174"/>
                <a:ext cx="3700737" cy="3700737"/>
              </a:xfrm>
              <a:prstGeom prst="rect">
                <a:avLst/>
              </a:prstGeom>
              <a:noFill/>
              <a:ln>
                <a:noFill/>
              </a:ln>
            </p:spPr>
          </p:pic>
          <p:pic>
            <p:nvPicPr>
              <p:cNvPr id="26" name="Shape 170"/>
              <p:cNvPicPr preferRelativeResize="0"/>
              <p:nvPr/>
            </p:nvPicPr>
            <p:blipFill rotWithShape="1">
              <a:blip r:embed="rId15">
                <a:alphaModFix/>
              </a:blip>
              <a:srcRect l="7571" r="7773" b="15343"/>
              <a:stretch/>
            </p:blipFill>
            <p:spPr>
              <a:xfrm>
                <a:off x="1369141" y="2757197"/>
                <a:ext cx="1169272" cy="656932"/>
              </a:xfrm>
              <a:prstGeom prst="rect">
                <a:avLst/>
              </a:prstGeom>
              <a:noFill/>
              <a:ln>
                <a:noFill/>
              </a:ln>
            </p:spPr>
          </p:pic>
        </p:grpSp>
      </p:grpSp>
    </p:spTree>
    <p:extLst>
      <p:ext uri="{BB962C8B-B14F-4D97-AF65-F5344CB8AC3E}">
        <p14:creationId xmlns:p14="http://schemas.microsoft.com/office/powerpoint/2010/main" val="40856989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pic>
        <p:nvPicPr>
          <p:cNvPr id="697" name="Shape 697"/>
          <p:cNvPicPr preferRelativeResize="0"/>
          <p:nvPr/>
        </p:nvPicPr>
        <p:blipFill rotWithShape="1">
          <a:blip r:embed="rId3">
            <a:alphaModFix/>
          </a:blip>
          <a:srcRect l="24480" t="44656" r="57708" b="16090"/>
          <a:stretch/>
        </p:blipFill>
        <p:spPr>
          <a:xfrm>
            <a:off x="6308807" y="1868755"/>
            <a:ext cx="3533692" cy="4250520"/>
          </a:xfrm>
          <a:prstGeom prst="rect">
            <a:avLst/>
          </a:prstGeom>
          <a:noFill/>
          <a:ln>
            <a:noFill/>
          </a:ln>
        </p:spPr>
      </p:pic>
      <p:pic>
        <p:nvPicPr>
          <p:cNvPr id="702" name="Shape 702"/>
          <p:cNvPicPr preferRelativeResize="0"/>
          <p:nvPr/>
        </p:nvPicPr>
        <p:blipFill rotWithShape="1">
          <a:blip r:embed="rId4">
            <a:alphaModFix/>
          </a:blip>
          <a:srcRect l="24412" t="17397" r="65587" b="63615"/>
          <a:stretch/>
        </p:blipFill>
        <p:spPr>
          <a:xfrm>
            <a:off x="2598058" y="2101591"/>
            <a:ext cx="3298371" cy="3418427"/>
          </a:xfrm>
          <a:prstGeom prst="rect">
            <a:avLst/>
          </a:prstGeom>
          <a:ln>
            <a:noFill/>
          </a:ln>
          <a:effectLst>
            <a:outerShdw blurRad="292100" dist="139700" dir="2700000" algn="tl" rotWithShape="0">
              <a:srgbClr val="333333">
                <a:alpha val="65000"/>
              </a:srgbClr>
            </a:outerShdw>
          </a:effectLst>
        </p:spPr>
      </p:pic>
      <p:sp>
        <p:nvSpPr>
          <p:cNvPr id="703" name="Shape 703"/>
          <p:cNvSpPr/>
          <p:nvPr/>
        </p:nvSpPr>
        <p:spPr>
          <a:xfrm>
            <a:off x="2846258" y="5633176"/>
            <a:ext cx="3085376" cy="64633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600" dirty="0" err="1">
                <a:solidFill>
                  <a:schemeClr val="dk1"/>
                </a:solidFill>
                <a:latin typeface="Calibri"/>
                <a:ea typeface="Calibri"/>
                <a:cs typeface="Calibri"/>
                <a:sym typeface="Calibri"/>
              </a:rPr>
              <a:t>Dicksen</a:t>
            </a:r>
            <a:r>
              <a:rPr lang="en-CA" sz="3600" dirty="0">
                <a:solidFill>
                  <a:schemeClr val="dk1"/>
                </a:solidFill>
                <a:latin typeface="Calibri"/>
                <a:ea typeface="Calibri"/>
                <a:cs typeface="Calibri"/>
                <a:sym typeface="Calibri"/>
              </a:rPr>
              <a:t> Tsang</a:t>
            </a:r>
          </a:p>
        </p:txBody>
      </p:sp>
      <p:grpSp>
        <p:nvGrpSpPr>
          <p:cNvPr id="17" name="Group 16"/>
          <p:cNvGrpSpPr/>
          <p:nvPr/>
        </p:nvGrpSpPr>
        <p:grpSpPr>
          <a:xfrm>
            <a:off x="405520" y="70430"/>
            <a:ext cx="10515599" cy="754743"/>
            <a:chOff x="405520" y="70430"/>
            <a:chExt cx="10515599" cy="754743"/>
          </a:xfrm>
        </p:grpSpPr>
        <p:sp>
          <p:nvSpPr>
            <p:cNvPr id="18"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Support and Validation</a:t>
              </a:r>
              <a:endParaRPr lang="en-CA" sz="4400" dirty="0">
                <a:solidFill>
                  <a:srgbClr val="000A3E"/>
                </a:solidFill>
                <a:latin typeface="Corbel" panose="020B0503020204020204" pitchFamily="34" charset="0"/>
                <a:sym typeface="Arial"/>
              </a:endParaRPr>
            </a:p>
          </p:txBody>
        </p:sp>
        <p:sp>
          <p:nvSpPr>
            <p:cNvPr id="19" name="Shape 1024"/>
            <p:cNvSpPr/>
            <p:nvPr/>
          </p:nvSpPr>
          <p:spPr>
            <a:xfrm>
              <a:off x="543772" y="733426"/>
              <a:ext cx="1589828" cy="60304"/>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20" name="Group 19"/>
          <p:cNvGrpSpPr/>
          <p:nvPr/>
        </p:nvGrpSpPr>
        <p:grpSpPr>
          <a:xfrm>
            <a:off x="10109200" y="1003300"/>
            <a:ext cx="1447800" cy="1257299"/>
            <a:chOff x="10109200" y="1003300"/>
            <a:chExt cx="1447800" cy="1257299"/>
          </a:xfrm>
        </p:grpSpPr>
        <p:pic>
          <p:nvPicPr>
            <p:cNvPr id="21" name="Shape 291"/>
            <p:cNvPicPr preferRelativeResize="0"/>
            <p:nvPr/>
          </p:nvPicPr>
          <p:blipFill rotWithShape="1">
            <a:blip r:embed="rId5">
              <a:alphaModFix/>
            </a:blip>
            <a:srcRect/>
            <a:stretch/>
          </p:blipFill>
          <p:spPr>
            <a:xfrm>
              <a:off x="10264546" y="1109493"/>
              <a:ext cx="1137109" cy="1044912"/>
            </a:xfrm>
            <a:prstGeom prst="rect">
              <a:avLst/>
            </a:prstGeom>
            <a:noFill/>
            <a:ln>
              <a:noFill/>
            </a:ln>
          </p:spPr>
        </p:pic>
        <p:sp>
          <p:nvSpPr>
            <p:cNvPr id="22"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03"/>
                                        </p:tgtEl>
                                        <p:attrNameLst>
                                          <p:attrName>style.visibility</p:attrName>
                                        </p:attrNameLst>
                                      </p:cBhvr>
                                      <p:to>
                                        <p:strVal val="visible"/>
                                      </p:to>
                                    </p:set>
                                    <p:animEffect transition="in" filter="fade">
                                      <p:cBhvr>
                                        <p:cTn id="7" dur="1000"/>
                                        <p:tgtEl>
                                          <p:spTgt spid="7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pic>
        <p:nvPicPr>
          <p:cNvPr id="709" name="Shape 709"/>
          <p:cNvPicPr preferRelativeResize="0"/>
          <p:nvPr/>
        </p:nvPicPr>
        <p:blipFill rotWithShape="1">
          <a:blip r:embed="rId3">
            <a:alphaModFix/>
          </a:blip>
          <a:srcRect l="31766" r="19164"/>
          <a:stretch/>
        </p:blipFill>
        <p:spPr>
          <a:xfrm>
            <a:off x="2321734" y="1495425"/>
            <a:ext cx="2878913" cy="4400375"/>
          </a:xfrm>
          <a:prstGeom prst="rect">
            <a:avLst/>
          </a:prstGeom>
          <a:ln>
            <a:noFill/>
          </a:ln>
          <a:effectLst>
            <a:outerShdw blurRad="292100" dist="139700" dir="2700000" algn="tl" rotWithShape="0">
              <a:srgbClr val="333333">
                <a:alpha val="65000"/>
              </a:srgbClr>
            </a:outerShdw>
          </a:effectLst>
        </p:spPr>
      </p:pic>
      <p:pic>
        <p:nvPicPr>
          <p:cNvPr id="710" name="Shape 710"/>
          <p:cNvPicPr preferRelativeResize="0"/>
          <p:nvPr/>
        </p:nvPicPr>
        <p:blipFill rotWithShape="1">
          <a:blip r:embed="rId4">
            <a:alphaModFix/>
          </a:blip>
          <a:srcRect/>
          <a:stretch/>
        </p:blipFill>
        <p:spPr>
          <a:xfrm>
            <a:off x="5775325" y="1438274"/>
            <a:ext cx="3359149" cy="4478867"/>
          </a:xfrm>
          <a:prstGeom prst="rect">
            <a:avLst/>
          </a:prstGeom>
          <a:ln>
            <a:noFill/>
          </a:ln>
          <a:effectLst>
            <a:outerShdw blurRad="292100" dist="139700" dir="2700000" algn="tl" rotWithShape="0">
              <a:srgbClr val="333333">
                <a:alpha val="65000"/>
              </a:srgbClr>
            </a:outerShdw>
          </a:effectLst>
        </p:spPr>
      </p:pic>
      <p:grpSp>
        <p:nvGrpSpPr>
          <p:cNvPr id="15" name="Group 14"/>
          <p:cNvGrpSpPr/>
          <p:nvPr/>
        </p:nvGrpSpPr>
        <p:grpSpPr>
          <a:xfrm>
            <a:off x="405520" y="70430"/>
            <a:ext cx="10515599" cy="754743"/>
            <a:chOff x="405520" y="70430"/>
            <a:chExt cx="10515599" cy="754743"/>
          </a:xfrm>
        </p:grpSpPr>
        <p:sp>
          <p:nvSpPr>
            <p:cNvPr id="16"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Support and Validation</a:t>
              </a:r>
              <a:endParaRPr lang="en-CA" sz="4400" dirty="0">
                <a:solidFill>
                  <a:srgbClr val="000A3E"/>
                </a:solidFill>
                <a:latin typeface="Corbel" panose="020B0503020204020204" pitchFamily="34" charset="0"/>
                <a:sym typeface="Arial"/>
              </a:endParaRPr>
            </a:p>
          </p:txBody>
        </p:sp>
        <p:sp>
          <p:nvSpPr>
            <p:cNvPr id="17" name="Shape 1024"/>
            <p:cNvSpPr/>
            <p:nvPr/>
          </p:nvSpPr>
          <p:spPr>
            <a:xfrm>
              <a:off x="543772" y="733426"/>
              <a:ext cx="1589828" cy="60304"/>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18" name="Group 17"/>
          <p:cNvGrpSpPr/>
          <p:nvPr/>
        </p:nvGrpSpPr>
        <p:grpSpPr>
          <a:xfrm>
            <a:off x="10109200" y="1003300"/>
            <a:ext cx="1447800" cy="1257299"/>
            <a:chOff x="10109200" y="1003300"/>
            <a:chExt cx="1447800" cy="1257299"/>
          </a:xfrm>
        </p:grpSpPr>
        <p:pic>
          <p:nvPicPr>
            <p:cNvPr id="19" name="Shape 291"/>
            <p:cNvPicPr preferRelativeResize="0"/>
            <p:nvPr/>
          </p:nvPicPr>
          <p:blipFill rotWithShape="1">
            <a:blip r:embed="rId5">
              <a:alphaModFix/>
            </a:blip>
            <a:srcRect/>
            <a:stretch/>
          </p:blipFill>
          <p:spPr>
            <a:xfrm>
              <a:off x="10264546" y="1109493"/>
              <a:ext cx="1137109" cy="1044912"/>
            </a:xfrm>
            <a:prstGeom prst="rect">
              <a:avLst/>
            </a:prstGeom>
            <a:noFill/>
            <a:ln>
              <a:noFill/>
            </a:ln>
          </p:spPr>
        </p:pic>
        <p:sp>
          <p:nvSpPr>
            <p:cNvPr id="20"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pic>
        <p:nvPicPr>
          <p:cNvPr id="68609" name="Picture 1"/>
          <p:cNvPicPr>
            <a:picLocks noChangeAspect="1" noChangeArrowheads="1"/>
          </p:cNvPicPr>
          <p:nvPr/>
        </p:nvPicPr>
        <p:blipFill>
          <a:blip r:embed="rId3"/>
          <a:srcRect l="29375" t="29007" r="29896" b="35115"/>
          <a:stretch>
            <a:fillRect/>
          </a:stretch>
        </p:blipFill>
        <p:spPr bwMode="auto">
          <a:xfrm>
            <a:off x="876300" y="1503196"/>
            <a:ext cx="5867400" cy="2821154"/>
          </a:xfrm>
          <a:prstGeom prst="rect">
            <a:avLst/>
          </a:prstGeom>
          <a:noFill/>
          <a:ln w="9525">
            <a:noFill/>
            <a:miter lim="800000"/>
            <a:headEnd/>
            <a:tailEnd/>
          </a:ln>
        </p:spPr>
      </p:pic>
      <p:pic>
        <p:nvPicPr>
          <p:cNvPr id="24" name="Picture 1"/>
          <p:cNvPicPr>
            <a:picLocks noChangeAspect="1" noChangeArrowheads="1"/>
          </p:cNvPicPr>
          <p:nvPr/>
        </p:nvPicPr>
        <p:blipFill>
          <a:blip r:embed="rId3"/>
          <a:srcRect l="29375" t="75954" r="29896" b="1336"/>
          <a:stretch>
            <a:fillRect/>
          </a:stretch>
        </p:blipFill>
        <p:spPr bwMode="auto">
          <a:xfrm>
            <a:off x="952500" y="4147102"/>
            <a:ext cx="7029450" cy="2139398"/>
          </a:xfrm>
          <a:prstGeom prst="rect">
            <a:avLst/>
          </a:prstGeom>
          <a:noFill/>
          <a:ln w="9525">
            <a:noFill/>
            <a:miter lim="800000"/>
            <a:headEnd/>
            <a:tailEnd/>
          </a:ln>
        </p:spPr>
      </p:pic>
      <p:pic>
        <p:nvPicPr>
          <p:cNvPr id="719" name="Shape 719"/>
          <p:cNvPicPr preferRelativeResize="0"/>
          <p:nvPr/>
        </p:nvPicPr>
        <p:blipFill rotWithShape="1">
          <a:blip r:embed="rId4">
            <a:alphaModFix/>
          </a:blip>
          <a:srcRect t="5589" b="7605"/>
          <a:stretch/>
        </p:blipFill>
        <p:spPr>
          <a:xfrm>
            <a:off x="7338051" y="1915068"/>
            <a:ext cx="2625099" cy="3133181"/>
          </a:xfrm>
          <a:prstGeom prst="rect">
            <a:avLst/>
          </a:prstGeom>
          <a:ln>
            <a:noFill/>
          </a:ln>
          <a:effectLst>
            <a:outerShdw blurRad="292100" dist="139700" dir="2700000" algn="tl" rotWithShape="0">
              <a:srgbClr val="333333">
                <a:alpha val="65000"/>
              </a:srgbClr>
            </a:outerShdw>
          </a:effectLst>
        </p:spPr>
      </p:pic>
      <p:pic>
        <p:nvPicPr>
          <p:cNvPr id="720" name="Shape 720"/>
          <p:cNvPicPr preferRelativeResize="0"/>
          <p:nvPr/>
        </p:nvPicPr>
        <p:blipFill rotWithShape="1">
          <a:blip r:embed="rId5">
            <a:alphaModFix/>
          </a:blip>
          <a:srcRect/>
          <a:stretch/>
        </p:blipFill>
        <p:spPr>
          <a:xfrm>
            <a:off x="5121038" y="4363464"/>
            <a:ext cx="1737298" cy="1337720"/>
          </a:xfrm>
          <a:prstGeom prst="rect">
            <a:avLst/>
          </a:prstGeom>
          <a:noFill/>
          <a:ln>
            <a:noFill/>
          </a:ln>
        </p:spPr>
      </p:pic>
      <p:sp>
        <p:nvSpPr>
          <p:cNvPr id="722" name="Shape 722"/>
          <p:cNvSpPr/>
          <p:nvPr/>
        </p:nvSpPr>
        <p:spPr>
          <a:xfrm>
            <a:off x="7005753" y="5312456"/>
            <a:ext cx="3085376" cy="64633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600" dirty="0">
                <a:solidFill>
                  <a:schemeClr val="dk1"/>
                </a:solidFill>
                <a:latin typeface="Calibri"/>
                <a:ea typeface="Calibri"/>
                <a:cs typeface="Calibri"/>
                <a:sym typeface="Calibri"/>
              </a:rPr>
              <a:t>Jessica Chan</a:t>
            </a:r>
          </a:p>
        </p:txBody>
      </p:sp>
      <p:grpSp>
        <p:nvGrpSpPr>
          <p:cNvPr id="15" name="Group 14"/>
          <p:cNvGrpSpPr/>
          <p:nvPr/>
        </p:nvGrpSpPr>
        <p:grpSpPr>
          <a:xfrm>
            <a:off x="405520" y="70430"/>
            <a:ext cx="10515599" cy="754743"/>
            <a:chOff x="405520" y="70430"/>
            <a:chExt cx="10515599" cy="754743"/>
          </a:xfrm>
        </p:grpSpPr>
        <p:sp>
          <p:nvSpPr>
            <p:cNvPr id="16"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Support and Validation</a:t>
              </a:r>
              <a:endParaRPr lang="en-CA" sz="4400" dirty="0">
                <a:solidFill>
                  <a:srgbClr val="000A3E"/>
                </a:solidFill>
                <a:latin typeface="Corbel" panose="020B0503020204020204" pitchFamily="34" charset="0"/>
                <a:sym typeface="Arial"/>
              </a:endParaRPr>
            </a:p>
          </p:txBody>
        </p:sp>
        <p:sp>
          <p:nvSpPr>
            <p:cNvPr id="17" name="Shape 1024"/>
            <p:cNvSpPr/>
            <p:nvPr/>
          </p:nvSpPr>
          <p:spPr>
            <a:xfrm>
              <a:off x="543772" y="733426"/>
              <a:ext cx="1589828" cy="60304"/>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18" name="Group 17"/>
          <p:cNvGrpSpPr/>
          <p:nvPr/>
        </p:nvGrpSpPr>
        <p:grpSpPr>
          <a:xfrm>
            <a:off x="10109200" y="1003300"/>
            <a:ext cx="1447800" cy="1257299"/>
            <a:chOff x="10109200" y="1003300"/>
            <a:chExt cx="1447800" cy="1257299"/>
          </a:xfrm>
        </p:grpSpPr>
        <p:pic>
          <p:nvPicPr>
            <p:cNvPr id="19" name="Shape 291"/>
            <p:cNvPicPr preferRelativeResize="0"/>
            <p:nvPr/>
          </p:nvPicPr>
          <p:blipFill rotWithShape="1">
            <a:blip r:embed="rId6">
              <a:alphaModFix/>
            </a:blip>
            <a:srcRect/>
            <a:stretch/>
          </p:blipFill>
          <p:spPr>
            <a:xfrm>
              <a:off x="10264546" y="1109493"/>
              <a:ext cx="1137109" cy="1044912"/>
            </a:xfrm>
            <a:prstGeom prst="rect">
              <a:avLst/>
            </a:prstGeom>
            <a:noFill/>
            <a:ln>
              <a:noFill/>
            </a:ln>
          </p:spPr>
        </p:pic>
        <p:sp>
          <p:nvSpPr>
            <p:cNvPr id="20"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hape 195"/>
          <p:cNvPicPr preferRelativeResize="0"/>
          <p:nvPr/>
        </p:nvPicPr>
        <p:blipFill rotWithShape="1">
          <a:blip r:embed="rId3">
            <a:alphaModFix/>
          </a:blip>
          <a:srcRect l="15946" r="19888"/>
          <a:stretch/>
        </p:blipFill>
        <p:spPr>
          <a:xfrm>
            <a:off x="10346484" y="2825137"/>
            <a:ext cx="1492899" cy="1595656"/>
          </a:xfrm>
          <a:prstGeom prst="rect">
            <a:avLst/>
          </a:prstGeom>
          <a:noFill/>
          <a:ln>
            <a:no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8983" y="1014217"/>
            <a:ext cx="1492899" cy="1613179"/>
          </a:xfrm>
          <a:prstGeom prst="rect">
            <a:avLst/>
          </a:prstGeom>
        </p:spPr>
      </p:pic>
      <p:pic>
        <p:nvPicPr>
          <p:cNvPr id="7" name="Shape 995"/>
          <p:cNvPicPr preferRelativeResize="0"/>
          <p:nvPr/>
        </p:nvPicPr>
        <p:blipFill rotWithShape="1">
          <a:blip r:embed="rId5">
            <a:alphaModFix/>
          </a:blip>
          <a:srcRect/>
          <a:stretch/>
        </p:blipFill>
        <p:spPr>
          <a:xfrm>
            <a:off x="7594835" y="839894"/>
            <a:ext cx="826909" cy="661633"/>
          </a:xfrm>
          <a:prstGeom prst="rect">
            <a:avLst/>
          </a:prstGeom>
          <a:noFill/>
          <a:ln>
            <a:noFill/>
          </a:ln>
        </p:spPr>
      </p:pic>
      <p:pic>
        <p:nvPicPr>
          <p:cNvPr id="8" name="Shape 1000"/>
          <p:cNvPicPr preferRelativeResize="0"/>
          <p:nvPr/>
        </p:nvPicPr>
        <p:blipFill rotWithShape="1">
          <a:blip r:embed="rId6">
            <a:alphaModFix/>
          </a:blip>
          <a:srcRect/>
          <a:stretch/>
        </p:blipFill>
        <p:spPr>
          <a:xfrm>
            <a:off x="7995388" y="1576920"/>
            <a:ext cx="1536699" cy="696893"/>
          </a:xfrm>
          <a:prstGeom prst="rect">
            <a:avLst/>
          </a:prstGeom>
          <a:noFill/>
          <a:ln>
            <a:noFill/>
          </a:ln>
        </p:spPr>
      </p:pic>
      <p:pic>
        <p:nvPicPr>
          <p:cNvPr id="9" name="Shape 1002"/>
          <p:cNvPicPr preferRelativeResize="0"/>
          <p:nvPr/>
        </p:nvPicPr>
        <p:blipFill rotWithShape="1">
          <a:blip r:embed="rId7">
            <a:alphaModFix/>
          </a:blip>
          <a:srcRect/>
          <a:stretch/>
        </p:blipFill>
        <p:spPr>
          <a:xfrm>
            <a:off x="7677888" y="2987513"/>
            <a:ext cx="1158873" cy="716184"/>
          </a:xfrm>
          <a:prstGeom prst="rect">
            <a:avLst/>
          </a:prstGeom>
          <a:noFill/>
          <a:ln>
            <a:noFill/>
          </a:ln>
        </p:spPr>
      </p:pic>
      <p:pic>
        <p:nvPicPr>
          <p:cNvPr id="10" name="Shape 1003"/>
          <p:cNvPicPr preferRelativeResize="0"/>
          <p:nvPr/>
        </p:nvPicPr>
        <p:blipFill rotWithShape="1">
          <a:blip r:embed="rId8">
            <a:alphaModFix/>
          </a:blip>
          <a:srcRect/>
          <a:stretch/>
        </p:blipFill>
        <p:spPr>
          <a:xfrm>
            <a:off x="8682644" y="3808472"/>
            <a:ext cx="919293" cy="612321"/>
          </a:xfrm>
          <a:prstGeom prst="rect">
            <a:avLst/>
          </a:prstGeom>
          <a:noFill/>
          <a:ln>
            <a:noFill/>
          </a:ln>
        </p:spPr>
      </p:pic>
      <p:pic>
        <p:nvPicPr>
          <p:cNvPr id="11" name="Shape 1004"/>
          <p:cNvPicPr preferRelativeResize="0"/>
          <p:nvPr/>
        </p:nvPicPr>
        <p:blipFill rotWithShape="1">
          <a:blip r:embed="rId5">
            <a:alphaModFix/>
          </a:blip>
          <a:srcRect/>
          <a:stretch/>
        </p:blipFill>
        <p:spPr>
          <a:xfrm>
            <a:off x="7683735" y="3798995"/>
            <a:ext cx="826909" cy="661633"/>
          </a:xfrm>
          <a:prstGeom prst="rect">
            <a:avLst/>
          </a:prstGeom>
          <a:noFill/>
          <a:ln>
            <a:noFill/>
          </a:ln>
        </p:spPr>
      </p:pic>
      <p:pic>
        <p:nvPicPr>
          <p:cNvPr id="13" name="Shape 996"/>
          <p:cNvPicPr preferRelativeResize="0"/>
          <p:nvPr/>
        </p:nvPicPr>
        <p:blipFill rotWithShape="1">
          <a:blip r:embed="rId9">
            <a:alphaModFix/>
          </a:blip>
          <a:srcRect/>
          <a:stretch/>
        </p:blipFill>
        <p:spPr>
          <a:xfrm>
            <a:off x="3140197" y="678709"/>
            <a:ext cx="960816" cy="720613"/>
          </a:xfrm>
          <a:prstGeom prst="rect">
            <a:avLst/>
          </a:prstGeom>
          <a:noFill/>
          <a:ln>
            <a:noFill/>
          </a:ln>
        </p:spPr>
      </p:pic>
      <p:pic>
        <p:nvPicPr>
          <p:cNvPr id="16" name="Shape 999"/>
          <p:cNvPicPr preferRelativeResize="0"/>
          <p:nvPr/>
        </p:nvPicPr>
        <p:blipFill rotWithShape="1">
          <a:blip r:embed="rId10">
            <a:alphaModFix/>
          </a:blip>
          <a:srcRect/>
          <a:stretch/>
        </p:blipFill>
        <p:spPr>
          <a:xfrm>
            <a:off x="3397598" y="1532432"/>
            <a:ext cx="1704089" cy="772805"/>
          </a:xfrm>
          <a:prstGeom prst="rect">
            <a:avLst/>
          </a:prstGeom>
          <a:noFill/>
          <a:ln>
            <a:noFill/>
          </a:ln>
        </p:spPr>
      </p:pic>
      <p:pic>
        <p:nvPicPr>
          <p:cNvPr id="23" name="Shape 994"/>
          <p:cNvPicPr preferRelativeResize="0"/>
          <p:nvPr/>
        </p:nvPicPr>
        <p:blipFill rotWithShape="1">
          <a:blip r:embed="rId11">
            <a:alphaModFix/>
          </a:blip>
          <a:srcRect/>
          <a:stretch/>
        </p:blipFill>
        <p:spPr>
          <a:xfrm flipH="1">
            <a:off x="4254742" y="3668866"/>
            <a:ext cx="884980" cy="606378"/>
          </a:xfrm>
          <a:prstGeom prst="rect">
            <a:avLst/>
          </a:prstGeom>
          <a:noFill/>
          <a:ln>
            <a:noFill/>
          </a:ln>
        </p:spPr>
      </p:pic>
      <p:pic>
        <p:nvPicPr>
          <p:cNvPr id="24" name="Shape 997"/>
          <p:cNvPicPr preferRelativeResize="0"/>
          <p:nvPr/>
        </p:nvPicPr>
        <p:blipFill rotWithShape="1">
          <a:blip r:embed="rId12">
            <a:alphaModFix/>
          </a:blip>
          <a:srcRect/>
          <a:stretch/>
        </p:blipFill>
        <p:spPr>
          <a:xfrm>
            <a:off x="3403544" y="3016161"/>
            <a:ext cx="802843" cy="515425"/>
          </a:xfrm>
          <a:prstGeom prst="rect">
            <a:avLst/>
          </a:prstGeom>
          <a:noFill/>
          <a:ln>
            <a:noFill/>
          </a:ln>
        </p:spPr>
      </p:pic>
      <p:pic>
        <p:nvPicPr>
          <p:cNvPr id="25" name="Shape 998"/>
          <p:cNvPicPr preferRelativeResize="0"/>
          <p:nvPr/>
        </p:nvPicPr>
        <p:blipFill rotWithShape="1">
          <a:blip r:embed="rId13">
            <a:alphaModFix/>
          </a:blip>
          <a:srcRect/>
          <a:stretch/>
        </p:blipFill>
        <p:spPr>
          <a:xfrm>
            <a:off x="3200604" y="3922076"/>
            <a:ext cx="971345" cy="706337"/>
          </a:xfrm>
          <a:prstGeom prst="rect">
            <a:avLst/>
          </a:prstGeom>
          <a:noFill/>
          <a:ln>
            <a:noFill/>
          </a:ln>
        </p:spPr>
      </p:pic>
      <p:grpSp>
        <p:nvGrpSpPr>
          <p:cNvPr id="30" name="Group 29"/>
          <p:cNvGrpSpPr/>
          <p:nvPr/>
        </p:nvGrpSpPr>
        <p:grpSpPr>
          <a:xfrm>
            <a:off x="5507665" y="1212112"/>
            <a:ext cx="1750666" cy="2035675"/>
            <a:chOff x="590906" y="1917385"/>
            <a:chExt cx="3720080" cy="4190383"/>
          </a:xfrm>
        </p:grpSpPr>
        <p:sp>
          <p:nvSpPr>
            <p:cNvPr id="31" name="Shape 135"/>
            <p:cNvSpPr/>
            <p:nvPr/>
          </p:nvSpPr>
          <p:spPr>
            <a:xfrm>
              <a:off x="590906" y="1917385"/>
              <a:ext cx="3720080" cy="102209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200" cap="none" dirty="0" smtClean="0">
                  <a:solidFill>
                    <a:schemeClr val="dk1"/>
                  </a:solidFill>
                  <a:latin typeface="PT Sans"/>
                  <a:ea typeface="PT Sans"/>
                  <a:cs typeface="PT Sans"/>
                  <a:sym typeface="PT Sans"/>
                </a:rPr>
                <a:t>ReferMe</a:t>
              </a:r>
              <a:endParaRPr lang="en-CA" sz="3200" cap="none" dirty="0">
                <a:solidFill>
                  <a:schemeClr val="dk1"/>
                </a:solidFill>
                <a:latin typeface="PT Sans"/>
                <a:ea typeface="PT Sans"/>
                <a:cs typeface="PT Sans"/>
                <a:sym typeface="PT Sans"/>
              </a:endParaRPr>
            </a:p>
          </p:txBody>
        </p:sp>
        <p:grpSp>
          <p:nvGrpSpPr>
            <p:cNvPr id="32" name="Shape 168"/>
            <p:cNvGrpSpPr/>
            <p:nvPr/>
          </p:nvGrpSpPr>
          <p:grpSpPr>
            <a:xfrm>
              <a:off x="742702" y="2776900"/>
              <a:ext cx="3566266" cy="3330868"/>
              <a:chOff x="682577" y="2257174"/>
              <a:chExt cx="3700737" cy="3700737"/>
            </a:xfrm>
          </p:grpSpPr>
          <p:pic>
            <p:nvPicPr>
              <p:cNvPr id="33" name="Shape 169"/>
              <p:cNvPicPr preferRelativeResize="0"/>
              <p:nvPr/>
            </p:nvPicPr>
            <p:blipFill rotWithShape="1">
              <a:blip r:embed="rId14">
                <a:alphaModFix/>
              </a:blip>
              <a:srcRect/>
              <a:stretch/>
            </p:blipFill>
            <p:spPr>
              <a:xfrm>
                <a:off x="682577" y="2257174"/>
                <a:ext cx="3700737" cy="3700737"/>
              </a:xfrm>
              <a:prstGeom prst="rect">
                <a:avLst/>
              </a:prstGeom>
              <a:noFill/>
              <a:ln>
                <a:noFill/>
              </a:ln>
            </p:spPr>
          </p:pic>
          <p:pic>
            <p:nvPicPr>
              <p:cNvPr id="34" name="Shape 170"/>
              <p:cNvPicPr preferRelativeResize="0"/>
              <p:nvPr/>
            </p:nvPicPr>
            <p:blipFill rotWithShape="1">
              <a:blip r:embed="rId15">
                <a:alphaModFix/>
              </a:blip>
              <a:srcRect l="7571" r="7773" b="15343"/>
              <a:stretch/>
            </p:blipFill>
            <p:spPr>
              <a:xfrm>
                <a:off x="1369141" y="2757197"/>
                <a:ext cx="1169272" cy="656932"/>
              </a:xfrm>
              <a:prstGeom prst="rect">
                <a:avLst/>
              </a:prstGeom>
              <a:noFill/>
              <a:ln>
                <a:noFill/>
              </a:ln>
            </p:spPr>
          </p:pic>
        </p:grpSp>
      </p:grpSp>
      <p:pic>
        <p:nvPicPr>
          <p:cNvPr id="35" name="Shape 789"/>
          <p:cNvPicPr preferRelativeResize="0"/>
          <p:nvPr/>
        </p:nvPicPr>
        <p:blipFill rotWithShape="1">
          <a:blip r:embed="rId16">
            <a:alphaModFix/>
          </a:blip>
          <a:srcRect/>
          <a:stretch/>
        </p:blipFill>
        <p:spPr>
          <a:xfrm>
            <a:off x="1249888" y="2930360"/>
            <a:ext cx="1239312" cy="1501940"/>
          </a:xfrm>
          <a:prstGeom prst="rect">
            <a:avLst/>
          </a:prstGeom>
          <a:noFill/>
          <a:ln>
            <a:noFill/>
          </a:ln>
        </p:spPr>
      </p:pic>
      <p:pic>
        <p:nvPicPr>
          <p:cNvPr id="36" name="Shape 1005"/>
          <p:cNvPicPr preferRelativeResize="0"/>
          <p:nvPr/>
        </p:nvPicPr>
        <p:blipFill rotWithShape="1">
          <a:blip r:embed="rId17">
            <a:alphaModFix/>
          </a:blip>
          <a:srcRect l="24552" t="17355" r="65726" b="63942"/>
          <a:stretch/>
        </p:blipFill>
        <p:spPr>
          <a:xfrm>
            <a:off x="1094929" y="1043744"/>
            <a:ext cx="1451865" cy="1524459"/>
          </a:xfrm>
          <a:prstGeom prst="rect">
            <a:avLst/>
          </a:prstGeom>
          <a:noFill/>
          <a:ln>
            <a:noFill/>
          </a:ln>
        </p:spPr>
      </p:pic>
    </p:spTree>
    <p:extLst>
      <p:ext uri="{BB962C8B-B14F-4D97-AF65-F5344CB8AC3E}">
        <p14:creationId xmlns:p14="http://schemas.microsoft.com/office/powerpoint/2010/main" val="26778353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grpSp>
        <p:nvGrpSpPr>
          <p:cNvPr id="34" name="Group 33"/>
          <p:cNvGrpSpPr/>
          <p:nvPr/>
        </p:nvGrpSpPr>
        <p:grpSpPr>
          <a:xfrm>
            <a:off x="385762" y="100692"/>
            <a:ext cx="11420476" cy="7004958"/>
            <a:chOff x="385762" y="100692"/>
            <a:chExt cx="11420476" cy="7004958"/>
          </a:xfrm>
        </p:grpSpPr>
        <p:sp>
          <p:nvSpPr>
            <p:cNvPr id="35" name="Rounded Rectangle 34"/>
            <p:cNvSpPr/>
            <p:nvPr/>
          </p:nvSpPr>
          <p:spPr>
            <a:xfrm>
              <a:off x="385762" y="100692"/>
              <a:ext cx="7272337"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ounded Rectangle 35"/>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802" name="Shape 802"/>
          <p:cNvSpPr/>
          <p:nvPr/>
        </p:nvSpPr>
        <p:spPr>
          <a:xfrm>
            <a:off x="889394" y="843162"/>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smtClean="0">
                <a:solidFill>
                  <a:srgbClr val="548135"/>
                </a:solidFill>
                <a:latin typeface="Gadugi" panose="020B0502040204020203" pitchFamily="34" charset="0"/>
                <a:sym typeface="Arial"/>
              </a:rPr>
              <a:t>Option 1</a:t>
            </a:r>
            <a:r>
              <a:rPr lang="en-CA" sz="3200" dirty="0" smtClean="0">
                <a:solidFill>
                  <a:srgbClr val="548135"/>
                </a:solidFill>
                <a:latin typeface="Gadugi" panose="020B0502040204020203" pitchFamily="34" charset="0"/>
                <a:sym typeface="Arial"/>
              </a:rPr>
              <a:t>:</a:t>
            </a:r>
            <a:endParaRPr lang="en-CA" sz="3200" b="1" dirty="0">
              <a:solidFill>
                <a:srgbClr val="548135"/>
              </a:solidFill>
              <a:latin typeface="Arial"/>
              <a:ea typeface="Arial"/>
              <a:cs typeface="Arial"/>
              <a:sym typeface="Arial"/>
            </a:endParaRPr>
          </a:p>
        </p:txBody>
      </p:sp>
      <p:sp>
        <p:nvSpPr>
          <p:cNvPr id="803" name="Shape 803"/>
          <p:cNvSpPr/>
          <p:nvPr/>
        </p:nvSpPr>
        <p:spPr>
          <a:xfrm>
            <a:off x="5884963" y="1190372"/>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a:solidFill>
                  <a:srgbClr val="548135"/>
                </a:solidFill>
                <a:latin typeface="Gadugi" panose="020B0502040204020203" pitchFamily="34" charset="0"/>
                <a:sym typeface="Arial"/>
              </a:rPr>
              <a:t>Option </a:t>
            </a:r>
            <a:r>
              <a:rPr lang="en-CA" sz="3200" b="1" u="sng" dirty="0" smtClean="0">
                <a:solidFill>
                  <a:srgbClr val="548135"/>
                </a:solidFill>
                <a:latin typeface="Gadugi" panose="020B0502040204020203" pitchFamily="34" charset="0"/>
                <a:sym typeface="Arial"/>
              </a:rPr>
              <a:t>2</a:t>
            </a:r>
            <a:r>
              <a:rPr lang="en-CA" sz="3200" dirty="0" smtClean="0">
                <a:solidFill>
                  <a:srgbClr val="548135"/>
                </a:solidFill>
                <a:latin typeface="Arial"/>
                <a:ea typeface="Arial"/>
                <a:cs typeface="Arial"/>
                <a:sym typeface="Arial"/>
              </a:rPr>
              <a:t>:</a:t>
            </a:r>
            <a:endParaRPr lang="en-CA" sz="3200" b="1" dirty="0">
              <a:solidFill>
                <a:srgbClr val="548135"/>
              </a:solidFill>
              <a:latin typeface="Arial"/>
              <a:ea typeface="Arial"/>
              <a:cs typeface="Arial"/>
              <a:sym typeface="Arial"/>
            </a:endParaRPr>
          </a:p>
        </p:txBody>
      </p:sp>
      <p:sp>
        <p:nvSpPr>
          <p:cNvPr id="810" name="Shape 810"/>
          <p:cNvSpPr/>
          <p:nvPr/>
        </p:nvSpPr>
        <p:spPr>
          <a:xfrm>
            <a:off x="155575" y="29368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817" name="Shape 817"/>
          <p:cNvSpPr/>
          <p:nvPr/>
        </p:nvSpPr>
        <p:spPr>
          <a:xfrm>
            <a:off x="155575" y="29368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818" name="Shape 818"/>
          <p:cNvSpPr/>
          <p:nvPr/>
        </p:nvSpPr>
        <p:spPr>
          <a:xfrm>
            <a:off x="155575" y="29368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grpSp>
        <p:nvGrpSpPr>
          <p:cNvPr id="31" name="Group 30"/>
          <p:cNvGrpSpPr/>
          <p:nvPr/>
        </p:nvGrpSpPr>
        <p:grpSpPr>
          <a:xfrm>
            <a:off x="405520" y="70430"/>
            <a:ext cx="10515599" cy="754743"/>
            <a:chOff x="405520" y="70430"/>
            <a:chExt cx="10515599" cy="754743"/>
          </a:xfrm>
        </p:grpSpPr>
        <p:sp>
          <p:nvSpPr>
            <p:cNvPr id="32"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Revenue Streams and Pricing</a:t>
              </a:r>
              <a:endParaRPr lang="en-CA" sz="4400" dirty="0">
                <a:solidFill>
                  <a:srgbClr val="000A3E"/>
                </a:solidFill>
                <a:latin typeface="Corbel" panose="020B0503020204020204" pitchFamily="34" charset="0"/>
                <a:sym typeface="Arial"/>
              </a:endParaRPr>
            </a:p>
          </p:txBody>
        </p:sp>
        <p:sp>
          <p:nvSpPr>
            <p:cNvPr id="33" name="Shape 1024"/>
            <p:cNvSpPr/>
            <p:nvPr/>
          </p:nvSpPr>
          <p:spPr>
            <a:xfrm>
              <a:off x="543772" y="733426"/>
              <a:ext cx="1589828" cy="60304"/>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sp>
        <p:nvSpPr>
          <p:cNvPr id="39"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nvGrpSpPr>
          <p:cNvPr id="46" name="Group 45"/>
          <p:cNvGrpSpPr/>
          <p:nvPr/>
        </p:nvGrpSpPr>
        <p:grpSpPr>
          <a:xfrm>
            <a:off x="5777739" y="1801197"/>
            <a:ext cx="4178812" cy="1344590"/>
            <a:chOff x="1876011" y="2933533"/>
            <a:chExt cx="4178812" cy="1344590"/>
          </a:xfrm>
        </p:grpSpPr>
        <p:pic>
          <p:nvPicPr>
            <p:cNvPr id="47" name="Picture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6011" y="2939247"/>
              <a:ext cx="1338876" cy="1338876"/>
            </a:xfrm>
            <a:prstGeom prst="rect">
              <a:avLst/>
            </a:prstGeom>
          </p:spPr>
        </p:pic>
        <p:sp>
          <p:nvSpPr>
            <p:cNvPr id="48" name="Rectangle 47"/>
            <p:cNvSpPr/>
            <p:nvPr/>
          </p:nvSpPr>
          <p:spPr>
            <a:xfrm>
              <a:off x="3079836" y="2933533"/>
              <a:ext cx="2974987" cy="1323439"/>
            </a:xfrm>
            <a:prstGeom prst="rect">
              <a:avLst/>
            </a:prstGeom>
            <a:noFill/>
            <a:ln>
              <a:noFill/>
            </a:ln>
          </p:spPr>
          <p:txBody>
            <a:bodyPr wrap="square" lIns="91440" tIns="45720" rIns="91440" bIns="45720">
              <a:spAutoFit/>
            </a:bodyPr>
            <a:lstStyle/>
            <a:p>
              <a:r>
                <a:rPr lang="en-US" sz="4000" b="1" cap="none" spc="0" dirty="0" smtClean="0">
                  <a:ln w="10160">
                    <a:solidFill>
                      <a:schemeClr val="accent5"/>
                    </a:solidFill>
                    <a:prstDash val="solid"/>
                  </a:ln>
                  <a:solidFill>
                    <a:srgbClr val="0094CF"/>
                  </a:solidFill>
                  <a:effectLst>
                    <a:outerShdw blurRad="38100" dist="22860" dir="5400000" algn="tl" rotWithShape="0">
                      <a:srgbClr val="000000">
                        <a:alpha val="30000"/>
                      </a:srgbClr>
                    </a:outerShdw>
                  </a:effectLst>
                </a:rPr>
                <a:t>Pay</a:t>
              </a:r>
            </a:p>
            <a:p>
              <a:r>
                <a:rPr lang="en-US" sz="4000" b="1" dirty="0" smtClean="0">
                  <a:ln w="10160">
                    <a:solidFill>
                      <a:schemeClr val="accent5"/>
                    </a:solidFill>
                    <a:prstDash val="solid"/>
                  </a:ln>
                  <a:solidFill>
                    <a:srgbClr val="0094CF"/>
                  </a:solidFill>
                  <a:effectLst>
                    <a:outerShdw blurRad="38100" dist="22860" dir="5400000" algn="tl" rotWithShape="0">
                      <a:srgbClr val="000000">
                        <a:alpha val="30000"/>
                      </a:srgbClr>
                    </a:outerShdw>
                  </a:effectLst>
                </a:rPr>
                <a:t>Per </a:t>
              </a:r>
              <a:r>
                <a:rPr lang="en-US" sz="4000" b="1" cap="none" spc="0" dirty="0" smtClean="0">
                  <a:ln w="10160">
                    <a:solidFill>
                      <a:schemeClr val="accent5"/>
                    </a:solidFill>
                    <a:prstDash val="solid"/>
                  </a:ln>
                  <a:solidFill>
                    <a:srgbClr val="0094CF"/>
                  </a:solidFill>
                  <a:effectLst>
                    <a:outerShdw blurRad="38100" dist="22860" dir="5400000" algn="tl" rotWithShape="0">
                      <a:srgbClr val="000000">
                        <a:alpha val="30000"/>
                      </a:srgbClr>
                    </a:outerShdw>
                  </a:effectLst>
                </a:rPr>
                <a:t>Lead</a:t>
              </a:r>
              <a:endParaRPr lang="en-US" sz="4000" b="1" cap="none" spc="0" dirty="0">
                <a:ln w="10160">
                  <a:solidFill>
                    <a:schemeClr val="accent5"/>
                  </a:solidFill>
                  <a:prstDash val="solid"/>
                </a:ln>
                <a:solidFill>
                  <a:srgbClr val="0094CF"/>
                </a:solidFill>
                <a:effectLst>
                  <a:outerShdw blurRad="38100" dist="22860" dir="5400000" algn="tl" rotWithShape="0">
                    <a:srgbClr val="000000">
                      <a:alpha val="30000"/>
                    </a:srgbClr>
                  </a:outerShdw>
                </a:effectLst>
              </a:endParaRPr>
            </a:p>
          </p:txBody>
        </p:sp>
      </p:grpSp>
      <p:grpSp>
        <p:nvGrpSpPr>
          <p:cNvPr id="49" name="Group 48"/>
          <p:cNvGrpSpPr/>
          <p:nvPr/>
        </p:nvGrpSpPr>
        <p:grpSpPr>
          <a:xfrm>
            <a:off x="935323" y="1348160"/>
            <a:ext cx="4770871" cy="1205199"/>
            <a:chOff x="3217449" y="5134475"/>
            <a:chExt cx="5438766" cy="1366077"/>
          </a:xfrm>
        </p:grpSpPr>
        <p:pic>
          <p:nvPicPr>
            <p:cNvPr id="50" name="Picture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7449" y="5134475"/>
              <a:ext cx="1366078" cy="1366077"/>
            </a:xfrm>
            <a:prstGeom prst="rect">
              <a:avLst/>
            </a:prstGeom>
          </p:spPr>
        </p:pic>
        <p:sp>
          <p:nvSpPr>
            <p:cNvPr id="51" name="Rectangle 50"/>
            <p:cNvSpPr/>
            <p:nvPr/>
          </p:nvSpPr>
          <p:spPr>
            <a:xfrm>
              <a:off x="4582650" y="5222525"/>
              <a:ext cx="4073565" cy="1221012"/>
            </a:xfrm>
            <a:prstGeom prst="rect">
              <a:avLst/>
            </a:prstGeom>
            <a:noFill/>
            <a:ln>
              <a:noFill/>
            </a:ln>
          </p:spPr>
          <p:txBody>
            <a:bodyPr wrap="square" lIns="91440" tIns="45720" rIns="91440" bIns="45720">
              <a:spAutoFit/>
            </a:bodyPr>
            <a:lstStyle/>
            <a:p>
              <a:r>
                <a:rPr lang="en-US" sz="3200" b="1" cap="none" spc="0" dirty="0" smtClean="0">
                  <a:ln w="10160">
                    <a:noFill/>
                    <a:prstDash val="solid"/>
                  </a:ln>
                  <a:solidFill>
                    <a:srgbClr val="D6008F"/>
                  </a:solidFill>
                  <a:effectLst>
                    <a:outerShdw blurRad="38100" dist="22860" dir="5400000" algn="tl" rotWithShape="0">
                      <a:srgbClr val="000000">
                        <a:alpha val="30000"/>
                      </a:srgbClr>
                    </a:outerShdw>
                  </a:effectLst>
                </a:rPr>
                <a:t>Monthly</a:t>
              </a:r>
            </a:p>
            <a:p>
              <a:r>
                <a:rPr lang="en-US" sz="3200" b="1" dirty="0" smtClean="0">
                  <a:ln w="10160">
                    <a:noFill/>
                    <a:prstDash val="solid"/>
                  </a:ln>
                  <a:solidFill>
                    <a:srgbClr val="D6008F"/>
                  </a:solidFill>
                  <a:effectLst>
                    <a:outerShdw blurRad="38100" dist="22860" dir="5400000" algn="tl" rotWithShape="0">
                      <a:srgbClr val="000000">
                        <a:alpha val="30000"/>
                      </a:srgbClr>
                    </a:outerShdw>
                  </a:effectLst>
                </a:rPr>
                <a:t>Subscription</a:t>
              </a:r>
              <a:endParaRPr lang="en-US" sz="3200" b="1" cap="none" spc="0" dirty="0">
                <a:ln w="10160">
                  <a:noFill/>
                  <a:prstDash val="solid"/>
                </a:ln>
                <a:solidFill>
                  <a:srgbClr val="D6008F"/>
                </a:solidFill>
                <a:effectLst>
                  <a:outerShdw blurRad="38100" dist="22860" dir="5400000" algn="tl" rotWithShape="0">
                    <a:srgbClr val="000000">
                      <a:alpha val="30000"/>
                    </a:srgbClr>
                  </a:outerShdw>
                </a:effectLst>
              </a:endParaRPr>
            </a:p>
          </p:txBody>
        </p:sp>
      </p:grpSp>
      <p:pic>
        <p:nvPicPr>
          <p:cNvPr id="22" name="Shape 211"/>
          <p:cNvPicPr preferRelativeResize="0"/>
          <p:nvPr/>
        </p:nvPicPr>
        <p:blipFill rotWithShape="1">
          <a:blip r:embed="rId5">
            <a:alphaModFix/>
          </a:blip>
          <a:srcRect/>
          <a:stretch/>
        </p:blipFill>
        <p:spPr>
          <a:xfrm>
            <a:off x="10534350" y="1111009"/>
            <a:ext cx="597500" cy="1041880"/>
          </a:xfrm>
          <a:prstGeom prst="rect">
            <a:avLst/>
          </a:prstGeom>
          <a:noFill/>
          <a:ln>
            <a:noFill/>
          </a:ln>
        </p:spPr>
      </p:pic>
    </p:spTree>
    <p:extLst>
      <p:ext uri="{BB962C8B-B14F-4D97-AF65-F5344CB8AC3E}">
        <p14:creationId xmlns:p14="http://schemas.microsoft.com/office/powerpoint/2010/main" val="18347832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grpSp>
        <p:nvGrpSpPr>
          <p:cNvPr id="34" name="Group 33"/>
          <p:cNvGrpSpPr/>
          <p:nvPr/>
        </p:nvGrpSpPr>
        <p:grpSpPr>
          <a:xfrm>
            <a:off x="385762" y="100692"/>
            <a:ext cx="11420476" cy="7004958"/>
            <a:chOff x="385762" y="100692"/>
            <a:chExt cx="11420476" cy="7004958"/>
          </a:xfrm>
        </p:grpSpPr>
        <p:sp>
          <p:nvSpPr>
            <p:cNvPr id="35" name="Rounded Rectangle 34"/>
            <p:cNvSpPr/>
            <p:nvPr/>
          </p:nvSpPr>
          <p:spPr>
            <a:xfrm>
              <a:off x="385762" y="100692"/>
              <a:ext cx="7272337"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ounded Rectangle 35"/>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802" name="Shape 802"/>
          <p:cNvSpPr/>
          <p:nvPr/>
        </p:nvSpPr>
        <p:spPr>
          <a:xfrm>
            <a:off x="889394" y="843162"/>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smtClean="0">
                <a:solidFill>
                  <a:srgbClr val="548135"/>
                </a:solidFill>
                <a:latin typeface="Gadugi" panose="020B0502040204020203" pitchFamily="34" charset="0"/>
                <a:sym typeface="Arial"/>
              </a:rPr>
              <a:t>Option 1</a:t>
            </a:r>
            <a:r>
              <a:rPr lang="en-CA" sz="3200" dirty="0" smtClean="0">
                <a:solidFill>
                  <a:srgbClr val="548135"/>
                </a:solidFill>
                <a:latin typeface="Gadugi" panose="020B0502040204020203" pitchFamily="34" charset="0"/>
                <a:sym typeface="Arial"/>
              </a:rPr>
              <a:t>:</a:t>
            </a:r>
            <a:endParaRPr lang="en-CA" sz="3200" b="1" dirty="0">
              <a:solidFill>
                <a:srgbClr val="548135"/>
              </a:solidFill>
              <a:latin typeface="Arial"/>
              <a:ea typeface="Arial"/>
              <a:cs typeface="Arial"/>
              <a:sym typeface="Arial"/>
            </a:endParaRPr>
          </a:p>
        </p:txBody>
      </p:sp>
      <p:sp>
        <p:nvSpPr>
          <p:cNvPr id="803" name="Shape 803"/>
          <p:cNvSpPr/>
          <p:nvPr/>
        </p:nvSpPr>
        <p:spPr>
          <a:xfrm>
            <a:off x="5884963" y="1190372"/>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a:solidFill>
                  <a:srgbClr val="548135"/>
                </a:solidFill>
                <a:latin typeface="Gadugi" panose="020B0502040204020203" pitchFamily="34" charset="0"/>
                <a:sym typeface="Arial"/>
              </a:rPr>
              <a:t>Option </a:t>
            </a:r>
            <a:r>
              <a:rPr lang="en-CA" sz="3200" b="1" u="sng" dirty="0" smtClean="0">
                <a:solidFill>
                  <a:srgbClr val="548135"/>
                </a:solidFill>
                <a:latin typeface="Gadugi" panose="020B0502040204020203" pitchFamily="34" charset="0"/>
                <a:sym typeface="Arial"/>
              </a:rPr>
              <a:t>2</a:t>
            </a:r>
            <a:r>
              <a:rPr lang="en-CA" sz="3200" dirty="0" smtClean="0">
                <a:solidFill>
                  <a:srgbClr val="548135"/>
                </a:solidFill>
                <a:latin typeface="Arial"/>
                <a:ea typeface="Arial"/>
                <a:cs typeface="Arial"/>
                <a:sym typeface="Arial"/>
              </a:rPr>
              <a:t>:</a:t>
            </a:r>
            <a:endParaRPr lang="en-CA" sz="3200" b="1" dirty="0">
              <a:solidFill>
                <a:srgbClr val="548135"/>
              </a:solidFill>
              <a:latin typeface="Arial"/>
              <a:ea typeface="Arial"/>
              <a:cs typeface="Arial"/>
              <a:sym typeface="Arial"/>
            </a:endParaRPr>
          </a:p>
        </p:txBody>
      </p:sp>
      <p:sp>
        <p:nvSpPr>
          <p:cNvPr id="804" name="Shape 804"/>
          <p:cNvSpPr/>
          <p:nvPr/>
        </p:nvSpPr>
        <p:spPr>
          <a:xfrm>
            <a:off x="1304593" y="3677768"/>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a:solidFill>
                  <a:srgbClr val="548135"/>
                </a:solidFill>
                <a:latin typeface="Gadugi" panose="020B0502040204020203" pitchFamily="34" charset="0"/>
                <a:sym typeface="Arial"/>
              </a:rPr>
              <a:t>Option 3</a:t>
            </a:r>
            <a:r>
              <a:rPr lang="en-CA" sz="3200" dirty="0" smtClean="0">
                <a:solidFill>
                  <a:srgbClr val="548135"/>
                </a:solidFill>
                <a:latin typeface="Gadugi" panose="020B0502040204020203" pitchFamily="34" charset="0"/>
                <a:sym typeface="Arial"/>
              </a:rPr>
              <a:t>:</a:t>
            </a:r>
            <a:endParaRPr lang="en-CA" sz="3200" b="1" dirty="0">
              <a:solidFill>
                <a:srgbClr val="548135"/>
              </a:solidFill>
              <a:latin typeface="Arial"/>
              <a:ea typeface="Arial"/>
              <a:cs typeface="Arial"/>
              <a:sym typeface="Arial"/>
            </a:endParaRPr>
          </a:p>
        </p:txBody>
      </p:sp>
      <p:sp>
        <p:nvSpPr>
          <p:cNvPr id="810" name="Shape 810"/>
          <p:cNvSpPr/>
          <p:nvPr/>
        </p:nvSpPr>
        <p:spPr>
          <a:xfrm>
            <a:off x="155575" y="29368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816" name="Shape 816"/>
          <p:cNvSpPr/>
          <p:nvPr/>
        </p:nvSpPr>
        <p:spPr>
          <a:xfrm>
            <a:off x="6406098" y="4241132"/>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a:solidFill>
                  <a:srgbClr val="548135"/>
                </a:solidFill>
                <a:latin typeface="Gadugi" panose="020B0502040204020203" pitchFamily="34" charset="0"/>
                <a:sym typeface="Arial"/>
              </a:rPr>
              <a:t>Option </a:t>
            </a:r>
            <a:r>
              <a:rPr lang="en-CA" sz="3200" b="1" u="sng" dirty="0" smtClean="0">
                <a:solidFill>
                  <a:srgbClr val="548135"/>
                </a:solidFill>
                <a:latin typeface="Gadugi" panose="020B0502040204020203" pitchFamily="34" charset="0"/>
                <a:sym typeface="Arial"/>
              </a:rPr>
              <a:t>4</a:t>
            </a:r>
            <a:r>
              <a:rPr lang="en-CA" sz="3200" dirty="0" smtClean="0">
                <a:solidFill>
                  <a:srgbClr val="548135"/>
                </a:solidFill>
                <a:latin typeface="Gadugi" panose="020B0502040204020203" pitchFamily="34" charset="0"/>
                <a:sym typeface="Arial"/>
              </a:rPr>
              <a:t>:</a:t>
            </a:r>
            <a:endParaRPr lang="en-CA" sz="3200" b="1" dirty="0">
              <a:solidFill>
                <a:srgbClr val="548135"/>
              </a:solidFill>
              <a:latin typeface="Arial"/>
              <a:ea typeface="Arial"/>
              <a:cs typeface="Arial"/>
              <a:sym typeface="Arial"/>
            </a:endParaRPr>
          </a:p>
        </p:txBody>
      </p:sp>
      <p:sp>
        <p:nvSpPr>
          <p:cNvPr id="817" name="Shape 817"/>
          <p:cNvSpPr/>
          <p:nvPr/>
        </p:nvSpPr>
        <p:spPr>
          <a:xfrm>
            <a:off x="155575" y="29368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818" name="Shape 818"/>
          <p:cNvSpPr/>
          <p:nvPr/>
        </p:nvSpPr>
        <p:spPr>
          <a:xfrm>
            <a:off x="155575" y="29368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grpSp>
        <p:nvGrpSpPr>
          <p:cNvPr id="31" name="Group 30"/>
          <p:cNvGrpSpPr/>
          <p:nvPr/>
        </p:nvGrpSpPr>
        <p:grpSpPr>
          <a:xfrm>
            <a:off x="405520" y="70430"/>
            <a:ext cx="10515599" cy="754743"/>
            <a:chOff x="405520" y="70430"/>
            <a:chExt cx="10515599" cy="754743"/>
          </a:xfrm>
        </p:grpSpPr>
        <p:sp>
          <p:nvSpPr>
            <p:cNvPr id="32"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Revenue Streams and Pricing</a:t>
              </a:r>
              <a:endParaRPr lang="en-CA" sz="4400" dirty="0">
                <a:solidFill>
                  <a:srgbClr val="000A3E"/>
                </a:solidFill>
                <a:latin typeface="Corbel" panose="020B0503020204020204" pitchFamily="34" charset="0"/>
                <a:sym typeface="Arial"/>
              </a:endParaRPr>
            </a:p>
          </p:txBody>
        </p:sp>
        <p:sp>
          <p:nvSpPr>
            <p:cNvPr id="33" name="Shape 1024"/>
            <p:cNvSpPr/>
            <p:nvPr/>
          </p:nvSpPr>
          <p:spPr>
            <a:xfrm>
              <a:off x="543772" y="733426"/>
              <a:ext cx="1589828" cy="60304"/>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sp>
        <p:nvSpPr>
          <p:cNvPr id="39"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nvGrpSpPr>
          <p:cNvPr id="40" name="Group 39"/>
          <p:cNvGrpSpPr/>
          <p:nvPr/>
        </p:nvGrpSpPr>
        <p:grpSpPr>
          <a:xfrm>
            <a:off x="6454673" y="4901425"/>
            <a:ext cx="2115414" cy="1135684"/>
            <a:chOff x="5398456" y="3373027"/>
            <a:chExt cx="5031520" cy="2601183"/>
          </a:xfrm>
        </p:grpSpPr>
        <p:pic>
          <p:nvPicPr>
            <p:cNvPr id="41" name="Picture 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456" y="3373027"/>
              <a:ext cx="2750064" cy="2601183"/>
            </a:xfrm>
            <a:prstGeom prst="rect">
              <a:avLst/>
            </a:prstGeom>
          </p:spPr>
        </p:pic>
        <p:sp>
          <p:nvSpPr>
            <p:cNvPr id="42" name="Rectangle 41"/>
            <p:cNvSpPr/>
            <p:nvPr/>
          </p:nvSpPr>
          <p:spPr>
            <a:xfrm>
              <a:off x="7454989" y="4047008"/>
              <a:ext cx="2974987" cy="1198389"/>
            </a:xfrm>
            <a:prstGeom prst="rect">
              <a:avLst/>
            </a:prstGeom>
            <a:noFill/>
            <a:ln>
              <a:noFill/>
            </a:ln>
          </p:spPr>
          <p:txBody>
            <a:bodyPr wrap="square" lIns="91440" tIns="45720" rIns="91440" bIns="45720">
              <a:spAutoFit/>
            </a:bodyPr>
            <a:lstStyle/>
            <a:p>
              <a:r>
                <a:rPr lang="en-US" sz="2800" b="1" cap="none" spc="0" dirty="0" err="1" smtClean="0">
                  <a:ln w="10160">
                    <a:noFill/>
                    <a:prstDash val="solid"/>
                  </a:ln>
                  <a:solidFill>
                    <a:schemeClr val="accent6">
                      <a:lumMod val="50000"/>
                    </a:schemeClr>
                  </a:solidFill>
                  <a:effectLst>
                    <a:outerShdw blurRad="38100" dist="22860" dir="5400000" algn="tl" rotWithShape="0">
                      <a:srgbClr val="000000">
                        <a:alpha val="30000"/>
                      </a:srgbClr>
                    </a:outerShdw>
                  </a:effectLst>
                </a:rPr>
                <a:t>mium</a:t>
              </a:r>
              <a:endParaRPr lang="en-US" sz="2800" b="1" cap="none" spc="0" dirty="0">
                <a:ln w="10160">
                  <a:noFill/>
                  <a:prstDash val="solid"/>
                </a:ln>
                <a:solidFill>
                  <a:schemeClr val="accent6">
                    <a:lumMod val="50000"/>
                  </a:schemeClr>
                </a:solidFill>
                <a:effectLst>
                  <a:outerShdw blurRad="38100" dist="22860" dir="5400000" algn="tl" rotWithShape="0">
                    <a:srgbClr val="000000">
                      <a:alpha val="30000"/>
                    </a:srgbClr>
                  </a:outerShdw>
                </a:effectLst>
              </a:endParaRPr>
            </a:p>
          </p:txBody>
        </p:sp>
      </p:grpSp>
      <p:grpSp>
        <p:nvGrpSpPr>
          <p:cNvPr id="43" name="Group 42"/>
          <p:cNvGrpSpPr/>
          <p:nvPr/>
        </p:nvGrpSpPr>
        <p:grpSpPr>
          <a:xfrm>
            <a:off x="1404538" y="4307297"/>
            <a:ext cx="3324794" cy="1051146"/>
            <a:chOff x="6421049" y="3862417"/>
            <a:chExt cx="6342182" cy="2077632"/>
          </a:xfrm>
        </p:grpSpPr>
        <p:pic>
          <p:nvPicPr>
            <p:cNvPr id="44" name="Picture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1049" y="3862417"/>
              <a:ext cx="2059897" cy="2059898"/>
            </a:xfrm>
            <a:prstGeom prst="rect">
              <a:avLst/>
            </a:prstGeom>
          </p:spPr>
        </p:pic>
        <p:sp>
          <p:nvSpPr>
            <p:cNvPr id="45" name="Rectangle 44"/>
            <p:cNvSpPr/>
            <p:nvPr/>
          </p:nvSpPr>
          <p:spPr>
            <a:xfrm>
              <a:off x="7673905" y="4966716"/>
              <a:ext cx="5089326" cy="973333"/>
            </a:xfrm>
            <a:prstGeom prst="rect">
              <a:avLst/>
            </a:prstGeom>
            <a:noFill/>
            <a:ln>
              <a:noFill/>
            </a:ln>
          </p:spPr>
          <p:txBody>
            <a:bodyPr wrap="square" lIns="91440" tIns="45720" rIns="91440" bIns="45720">
              <a:spAutoFit/>
            </a:bodyPr>
            <a:lstStyle/>
            <a:p>
              <a:r>
                <a:rPr lang="en-US" sz="2600" b="1" cap="none" spc="0" dirty="0" smtClean="0">
                  <a:ln w="10160">
                    <a:noFill/>
                    <a:prstDash val="solid"/>
                  </a:ln>
                  <a:solidFill>
                    <a:srgbClr val="D81600"/>
                  </a:solidFill>
                  <a:effectLst>
                    <a:outerShdw blurRad="38100" dist="22860" dir="5400000" algn="tl" rotWithShape="0">
                      <a:srgbClr val="000000">
                        <a:alpha val="30000"/>
                      </a:srgbClr>
                    </a:outerShdw>
                  </a:effectLst>
                </a:rPr>
                <a:t>Advertisement</a:t>
              </a:r>
            </a:p>
          </p:txBody>
        </p:sp>
      </p:grpSp>
      <p:grpSp>
        <p:nvGrpSpPr>
          <p:cNvPr id="46" name="Group 45"/>
          <p:cNvGrpSpPr/>
          <p:nvPr/>
        </p:nvGrpSpPr>
        <p:grpSpPr>
          <a:xfrm>
            <a:off x="5777739" y="1801197"/>
            <a:ext cx="4178812" cy="1344590"/>
            <a:chOff x="1876011" y="2933533"/>
            <a:chExt cx="4178812" cy="1344590"/>
          </a:xfrm>
        </p:grpSpPr>
        <p:pic>
          <p:nvPicPr>
            <p:cNvPr id="47" name="Picture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76011" y="2939247"/>
              <a:ext cx="1338876" cy="1338876"/>
            </a:xfrm>
            <a:prstGeom prst="rect">
              <a:avLst/>
            </a:prstGeom>
          </p:spPr>
        </p:pic>
        <p:sp>
          <p:nvSpPr>
            <p:cNvPr id="48" name="Rectangle 47"/>
            <p:cNvSpPr/>
            <p:nvPr/>
          </p:nvSpPr>
          <p:spPr>
            <a:xfrm>
              <a:off x="3079836" y="2933533"/>
              <a:ext cx="2974987" cy="1323439"/>
            </a:xfrm>
            <a:prstGeom prst="rect">
              <a:avLst/>
            </a:prstGeom>
            <a:noFill/>
            <a:ln>
              <a:noFill/>
            </a:ln>
          </p:spPr>
          <p:txBody>
            <a:bodyPr wrap="square" lIns="91440" tIns="45720" rIns="91440" bIns="45720">
              <a:spAutoFit/>
            </a:bodyPr>
            <a:lstStyle/>
            <a:p>
              <a:r>
                <a:rPr lang="en-US" sz="4000" b="1" cap="none" spc="0" dirty="0" smtClean="0">
                  <a:ln w="10160">
                    <a:solidFill>
                      <a:schemeClr val="accent5"/>
                    </a:solidFill>
                    <a:prstDash val="solid"/>
                  </a:ln>
                  <a:solidFill>
                    <a:srgbClr val="0094CF"/>
                  </a:solidFill>
                  <a:effectLst>
                    <a:outerShdw blurRad="38100" dist="22860" dir="5400000" algn="tl" rotWithShape="0">
                      <a:srgbClr val="000000">
                        <a:alpha val="30000"/>
                      </a:srgbClr>
                    </a:outerShdw>
                  </a:effectLst>
                </a:rPr>
                <a:t>Pay</a:t>
              </a:r>
            </a:p>
            <a:p>
              <a:r>
                <a:rPr lang="en-US" sz="4000" b="1" dirty="0" smtClean="0">
                  <a:ln w="10160">
                    <a:solidFill>
                      <a:schemeClr val="accent5"/>
                    </a:solidFill>
                    <a:prstDash val="solid"/>
                  </a:ln>
                  <a:solidFill>
                    <a:srgbClr val="0094CF"/>
                  </a:solidFill>
                  <a:effectLst>
                    <a:outerShdw blurRad="38100" dist="22860" dir="5400000" algn="tl" rotWithShape="0">
                      <a:srgbClr val="000000">
                        <a:alpha val="30000"/>
                      </a:srgbClr>
                    </a:outerShdw>
                  </a:effectLst>
                </a:rPr>
                <a:t>Per </a:t>
              </a:r>
              <a:r>
                <a:rPr lang="en-US" sz="4000" b="1" cap="none" spc="0" dirty="0" smtClean="0">
                  <a:ln w="10160">
                    <a:solidFill>
                      <a:schemeClr val="accent5"/>
                    </a:solidFill>
                    <a:prstDash val="solid"/>
                  </a:ln>
                  <a:solidFill>
                    <a:srgbClr val="0094CF"/>
                  </a:solidFill>
                  <a:effectLst>
                    <a:outerShdw blurRad="38100" dist="22860" dir="5400000" algn="tl" rotWithShape="0">
                      <a:srgbClr val="000000">
                        <a:alpha val="30000"/>
                      </a:srgbClr>
                    </a:outerShdw>
                  </a:effectLst>
                </a:rPr>
                <a:t>Lead</a:t>
              </a:r>
              <a:endParaRPr lang="en-US" sz="4000" b="1" cap="none" spc="0" dirty="0">
                <a:ln w="10160">
                  <a:solidFill>
                    <a:schemeClr val="accent5"/>
                  </a:solidFill>
                  <a:prstDash val="solid"/>
                </a:ln>
                <a:solidFill>
                  <a:srgbClr val="0094CF"/>
                </a:solidFill>
                <a:effectLst>
                  <a:outerShdw blurRad="38100" dist="22860" dir="5400000" algn="tl" rotWithShape="0">
                    <a:srgbClr val="000000">
                      <a:alpha val="30000"/>
                    </a:srgbClr>
                  </a:outerShdw>
                </a:effectLst>
              </a:endParaRPr>
            </a:p>
          </p:txBody>
        </p:sp>
      </p:grpSp>
      <p:grpSp>
        <p:nvGrpSpPr>
          <p:cNvPr id="49" name="Group 48"/>
          <p:cNvGrpSpPr/>
          <p:nvPr/>
        </p:nvGrpSpPr>
        <p:grpSpPr>
          <a:xfrm>
            <a:off x="935323" y="1348160"/>
            <a:ext cx="4770871" cy="1205199"/>
            <a:chOff x="3217449" y="5134475"/>
            <a:chExt cx="5438766" cy="1366077"/>
          </a:xfrm>
        </p:grpSpPr>
        <p:pic>
          <p:nvPicPr>
            <p:cNvPr id="50" name="Picture 4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17449" y="5134475"/>
              <a:ext cx="1366078" cy="1366077"/>
            </a:xfrm>
            <a:prstGeom prst="rect">
              <a:avLst/>
            </a:prstGeom>
          </p:spPr>
        </p:pic>
        <p:sp>
          <p:nvSpPr>
            <p:cNvPr id="51" name="Rectangle 50"/>
            <p:cNvSpPr/>
            <p:nvPr/>
          </p:nvSpPr>
          <p:spPr>
            <a:xfrm>
              <a:off x="4582650" y="5222525"/>
              <a:ext cx="4073565" cy="1221012"/>
            </a:xfrm>
            <a:prstGeom prst="rect">
              <a:avLst/>
            </a:prstGeom>
            <a:noFill/>
            <a:ln>
              <a:noFill/>
            </a:ln>
          </p:spPr>
          <p:txBody>
            <a:bodyPr wrap="square" lIns="91440" tIns="45720" rIns="91440" bIns="45720">
              <a:spAutoFit/>
            </a:bodyPr>
            <a:lstStyle/>
            <a:p>
              <a:r>
                <a:rPr lang="en-US" sz="3200" b="1" cap="none" spc="0" dirty="0" smtClean="0">
                  <a:ln w="10160">
                    <a:noFill/>
                    <a:prstDash val="solid"/>
                  </a:ln>
                  <a:solidFill>
                    <a:srgbClr val="D6008F"/>
                  </a:solidFill>
                  <a:effectLst>
                    <a:outerShdw blurRad="38100" dist="22860" dir="5400000" algn="tl" rotWithShape="0">
                      <a:srgbClr val="000000">
                        <a:alpha val="30000"/>
                      </a:srgbClr>
                    </a:outerShdw>
                  </a:effectLst>
                </a:rPr>
                <a:t>Monthly</a:t>
              </a:r>
            </a:p>
            <a:p>
              <a:r>
                <a:rPr lang="en-US" sz="3200" b="1" dirty="0" smtClean="0">
                  <a:ln w="10160">
                    <a:noFill/>
                    <a:prstDash val="solid"/>
                  </a:ln>
                  <a:solidFill>
                    <a:srgbClr val="D6008F"/>
                  </a:solidFill>
                  <a:effectLst>
                    <a:outerShdw blurRad="38100" dist="22860" dir="5400000" algn="tl" rotWithShape="0">
                      <a:srgbClr val="000000">
                        <a:alpha val="30000"/>
                      </a:srgbClr>
                    </a:outerShdw>
                  </a:effectLst>
                </a:rPr>
                <a:t>Subscription</a:t>
              </a:r>
              <a:endParaRPr lang="en-US" sz="3200" b="1" cap="none" spc="0" dirty="0">
                <a:ln w="10160">
                  <a:noFill/>
                  <a:prstDash val="solid"/>
                </a:ln>
                <a:solidFill>
                  <a:srgbClr val="D6008F"/>
                </a:solidFill>
                <a:effectLst>
                  <a:outerShdw blurRad="38100" dist="22860" dir="5400000" algn="tl" rotWithShape="0">
                    <a:srgbClr val="000000">
                      <a:alpha val="30000"/>
                    </a:srgbClr>
                  </a:outerShdw>
                </a:effectLst>
              </a:endParaRPr>
            </a:p>
          </p:txBody>
        </p:sp>
      </p:grpSp>
      <p:pic>
        <p:nvPicPr>
          <p:cNvPr id="30" name="Shape 211"/>
          <p:cNvPicPr preferRelativeResize="0"/>
          <p:nvPr/>
        </p:nvPicPr>
        <p:blipFill rotWithShape="1">
          <a:blip r:embed="rId7">
            <a:alphaModFix/>
          </a:blip>
          <a:srcRect/>
          <a:stretch/>
        </p:blipFill>
        <p:spPr>
          <a:xfrm>
            <a:off x="10534350" y="1111009"/>
            <a:ext cx="597500" cy="1041880"/>
          </a:xfrm>
          <a:prstGeom prst="rect">
            <a:avLst/>
          </a:prstGeom>
          <a:noFill/>
          <a:ln>
            <a:noFill/>
          </a:ln>
        </p:spPr>
      </p:pic>
    </p:spTree>
    <p:extLst>
      <p:ext uri="{BB962C8B-B14F-4D97-AF65-F5344CB8AC3E}">
        <p14:creationId xmlns:p14="http://schemas.microsoft.com/office/powerpoint/2010/main" val="28798836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grpSp>
        <p:nvGrpSpPr>
          <p:cNvPr id="34" name="Group 33"/>
          <p:cNvGrpSpPr/>
          <p:nvPr/>
        </p:nvGrpSpPr>
        <p:grpSpPr>
          <a:xfrm>
            <a:off x="385762" y="100692"/>
            <a:ext cx="11420476" cy="7004958"/>
            <a:chOff x="385762" y="100692"/>
            <a:chExt cx="11420476" cy="7004958"/>
          </a:xfrm>
        </p:grpSpPr>
        <p:sp>
          <p:nvSpPr>
            <p:cNvPr id="35" name="Rounded Rectangle 34"/>
            <p:cNvSpPr/>
            <p:nvPr/>
          </p:nvSpPr>
          <p:spPr>
            <a:xfrm>
              <a:off x="385762" y="100692"/>
              <a:ext cx="7272337"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ounded Rectangle 35"/>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802" name="Shape 802"/>
          <p:cNvSpPr/>
          <p:nvPr/>
        </p:nvSpPr>
        <p:spPr>
          <a:xfrm>
            <a:off x="889394" y="843162"/>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smtClean="0">
                <a:solidFill>
                  <a:srgbClr val="548135"/>
                </a:solidFill>
                <a:latin typeface="Gadugi" panose="020B0502040204020203" pitchFamily="34" charset="0"/>
                <a:sym typeface="Arial"/>
              </a:rPr>
              <a:t>Option 1</a:t>
            </a:r>
            <a:r>
              <a:rPr lang="en-CA" sz="3200" dirty="0" smtClean="0">
                <a:solidFill>
                  <a:srgbClr val="548135"/>
                </a:solidFill>
                <a:latin typeface="Gadugi" panose="020B0502040204020203" pitchFamily="34" charset="0"/>
                <a:sym typeface="Arial"/>
              </a:rPr>
              <a:t>:</a:t>
            </a:r>
            <a:endParaRPr lang="en-CA" sz="3200" b="1" dirty="0">
              <a:solidFill>
                <a:srgbClr val="548135"/>
              </a:solidFill>
              <a:latin typeface="Arial"/>
              <a:ea typeface="Arial"/>
              <a:cs typeface="Arial"/>
              <a:sym typeface="Arial"/>
            </a:endParaRPr>
          </a:p>
        </p:txBody>
      </p:sp>
      <p:sp>
        <p:nvSpPr>
          <p:cNvPr id="803" name="Shape 803"/>
          <p:cNvSpPr/>
          <p:nvPr/>
        </p:nvSpPr>
        <p:spPr>
          <a:xfrm>
            <a:off x="5884963" y="1190372"/>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a:solidFill>
                  <a:srgbClr val="548135"/>
                </a:solidFill>
                <a:latin typeface="Gadugi" panose="020B0502040204020203" pitchFamily="34" charset="0"/>
                <a:sym typeface="Arial"/>
              </a:rPr>
              <a:t>Option </a:t>
            </a:r>
            <a:r>
              <a:rPr lang="en-CA" sz="3200" b="1" u="sng" dirty="0" smtClean="0">
                <a:solidFill>
                  <a:srgbClr val="548135"/>
                </a:solidFill>
                <a:latin typeface="Gadugi" panose="020B0502040204020203" pitchFamily="34" charset="0"/>
                <a:sym typeface="Arial"/>
              </a:rPr>
              <a:t>2</a:t>
            </a:r>
            <a:r>
              <a:rPr lang="en-CA" sz="3200" dirty="0" smtClean="0">
                <a:solidFill>
                  <a:srgbClr val="548135"/>
                </a:solidFill>
                <a:latin typeface="Arial"/>
                <a:ea typeface="Arial"/>
                <a:cs typeface="Arial"/>
                <a:sym typeface="Arial"/>
              </a:rPr>
              <a:t>:</a:t>
            </a:r>
            <a:endParaRPr lang="en-CA" sz="3200" b="1" dirty="0">
              <a:solidFill>
                <a:srgbClr val="548135"/>
              </a:solidFill>
              <a:latin typeface="Arial"/>
              <a:ea typeface="Arial"/>
              <a:cs typeface="Arial"/>
              <a:sym typeface="Arial"/>
            </a:endParaRPr>
          </a:p>
        </p:txBody>
      </p:sp>
      <p:sp>
        <p:nvSpPr>
          <p:cNvPr id="804" name="Shape 804"/>
          <p:cNvSpPr/>
          <p:nvPr/>
        </p:nvSpPr>
        <p:spPr>
          <a:xfrm>
            <a:off x="1304593" y="3677768"/>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a:solidFill>
                  <a:srgbClr val="548135"/>
                </a:solidFill>
                <a:latin typeface="Gadugi" panose="020B0502040204020203" pitchFamily="34" charset="0"/>
                <a:sym typeface="Arial"/>
              </a:rPr>
              <a:t>Option 3</a:t>
            </a:r>
            <a:r>
              <a:rPr lang="en-CA" sz="3200" dirty="0" smtClean="0">
                <a:solidFill>
                  <a:srgbClr val="548135"/>
                </a:solidFill>
                <a:latin typeface="Gadugi" panose="020B0502040204020203" pitchFamily="34" charset="0"/>
                <a:sym typeface="Arial"/>
              </a:rPr>
              <a:t>:</a:t>
            </a:r>
            <a:endParaRPr lang="en-CA" sz="3200" b="1" dirty="0">
              <a:solidFill>
                <a:srgbClr val="548135"/>
              </a:solidFill>
              <a:latin typeface="Arial"/>
              <a:ea typeface="Arial"/>
              <a:cs typeface="Arial"/>
              <a:sym typeface="Arial"/>
            </a:endParaRPr>
          </a:p>
        </p:txBody>
      </p:sp>
      <p:pic>
        <p:nvPicPr>
          <p:cNvPr id="807" name="Shape 807"/>
          <p:cNvPicPr preferRelativeResize="0"/>
          <p:nvPr/>
        </p:nvPicPr>
        <p:blipFill rotWithShape="1">
          <a:blip r:embed="rId3">
            <a:alphaModFix/>
          </a:blip>
          <a:srcRect/>
          <a:stretch/>
        </p:blipFill>
        <p:spPr>
          <a:xfrm>
            <a:off x="7544082" y="3227191"/>
            <a:ext cx="1302205" cy="664325"/>
          </a:xfrm>
          <a:prstGeom prst="rect">
            <a:avLst/>
          </a:prstGeom>
          <a:noFill/>
          <a:ln>
            <a:noFill/>
          </a:ln>
        </p:spPr>
      </p:pic>
      <p:pic>
        <p:nvPicPr>
          <p:cNvPr id="809" name="Shape 809"/>
          <p:cNvPicPr preferRelativeResize="0"/>
          <p:nvPr/>
        </p:nvPicPr>
        <p:blipFill rotWithShape="1">
          <a:blip r:embed="rId4">
            <a:alphaModFix/>
          </a:blip>
          <a:srcRect t="17917" b="26705"/>
          <a:stretch/>
        </p:blipFill>
        <p:spPr>
          <a:xfrm>
            <a:off x="9689083" y="5825734"/>
            <a:ext cx="1365928" cy="632521"/>
          </a:xfrm>
          <a:prstGeom prst="rect">
            <a:avLst/>
          </a:prstGeom>
          <a:noFill/>
          <a:ln>
            <a:noFill/>
          </a:ln>
        </p:spPr>
      </p:pic>
      <p:sp>
        <p:nvSpPr>
          <p:cNvPr id="810" name="Shape 810"/>
          <p:cNvSpPr/>
          <p:nvPr/>
        </p:nvSpPr>
        <p:spPr>
          <a:xfrm>
            <a:off x="155575" y="29368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pic>
        <p:nvPicPr>
          <p:cNvPr id="815" name="Shape 815"/>
          <p:cNvPicPr preferRelativeResize="0"/>
          <p:nvPr/>
        </p:nvPicPr>
        <p:blipFill rotWithShape="1">
          <a:blip r:embed="rId5">
            <a:alphaModFix/>
          </a:blip>
          <a:srcRect/>
          <a:stretch/>
        </p:blipFill>
        <p:spPr>
          <a:xfrm>
            <a:off x="4357807" y="6116270"/>
            <a:ext cx="1337309" cy="464323"/>
          </a:xfrm>
          <a:prstGeom prst="rect">
            <a:avLst/>
          </a:prstGeom>
          <a:noFill/>
          <a:ln>
            <a:noFill/>
          </a:ln>
        </p:spPr>
      </p:pic>
      <p:sp>
        <p:nvSpPr>
          <p:cNvPr id="816" name="Shape 816"/>
          <p:cNvSpPr/>
          <p:nvPr/>
        </p:nvSpPr>
        <p:spPr>
          <a:xfrm>
            <a:off x="6406098" y="4241132"/>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a:solidFill>
                  <a:srgbClr val="548135"/>
                </a:solidFill>
                <a:latin typeface="Gadugi" panose="020B0502040204020203" pitchFamily="34" charset="0"/>
                <a:sym typeface="Arial"/>
              </a:rPr>
              <a:t>Option </a:t>
            </a:r>
            <a:r>
              <a:rPr lang="en-CA" sz="3200" b="1" u="sng" dirty="0" smtClean="0">
                <a:solidFill>
                  <a:srgbClr val="548135"/>
                </a:solidFill>
                <a:latin typeface="Gadugi" panose="020B0502040204020203" pitchFamily="34" charset="0"/>
                <a:sym typeface="Arial"/>
              </a:rPr>
              <a:t>4</a:t>
            </a:r>
            <a:r>
              <a:rPr lang="en-CA" sz="3200" dirty="0" smtClean="0">
                <a:solidFill>
                  <a:srgbClr val="548135"/>
                </a:solidFill>
                <a:latin typeface="Gadugi" panose="020B0502040204020203" pitchFamily="34" charset="0"/>
                <a:sym typeface="Arial"/>
              </a:rPr>
              <a:t>:</a:t>
            </a:r>
            <a:endParaRPr lang="en-CA" sz="3200" b="1" dirty="0">
              <a:solidFill>
                <a:srgbClr val="548135"/>
              </a:solidFill>
              <a:latin typeface="Arial"/>
              <a:ea typeface="Arial"/>
              <a:cs typeface="Arial"/>
              <a:sym typeface="Arial"/>
            </a:endParaRPr>
          </a:p>
        </p:txBody>
      </p:sp>
      <p:sp>
        <p:nvSpPr>
          <p:cNvPr id="817" name="Shape 817"/>
          <p:cNvSpPr/>
          <p:nvPr/>
        </p:nvSpPr>
        <p:spPr>
          <a:xfrm>
            <a:off x="155575" y="29368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818" name="Shape 818"/>
          <p:cNvSpPr/>
          <p:nvPr/>
        </p:nvSpPr>
        <p:spPr>
          <a:xfrm>
            <a:off x="155575" y="29368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pic>
        <p:nvPicPr>
          <p:cNvPr id="820" name="Shape 820"/>
          <p:cNvPicPr preferRelativeResize="0"/>
          <p:nvPr/>
        </p:nvPicPr>
        <p:blipFill rotWithShape="1">
          <a:blip r:embed="rId6">
            <a:alphaModFix/>
          </a:blip>
          <a:srcRect/>
          <a:stretch/>
        </p:blipFill>
        <p:spPr>
          <a:xfrm>
            <a:off x="7942572" y="5980661"/>
            <a:ext cx="1568962" cy="455864"/>
          </a:xfrm>
          <a:prstGeom prst="rect">
            <a:avLst/>
          </a:prstGeom>
          <a:noFill/>
          <a:ln>
            <a:noFill/>
          </a:ln>
        </p:spPr>
      </p:pic>
      <p:grpSp>
        <p:nvGrpSpPr>
          <p:cNvPr id="31" name="Group 30"/>
          <p:cNvGrpSpPr/>
          <p:nvPr/>
        </p:nvGrpSpPr>
        <p:grpSpPr>
          <a:xfrm>
            <a:off x="405520" y="70430"/>
            <a:ext cx="10515599" cy="754743"/>
            <a:chOff x="405520" y="70430"/>
            <a:chExt cx="10515599" cy="754743"/>
          </a:xfrm>
        </p:grpSpPr>
        <p:sp>
          <p:nvSpPr>
            <p:cNvPr id="32"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Revenue Streams and Pricing</a:t>
              </a:r>
              <a:endParaRPr lang="en-CA" sz="4400" dirty="0">
                <a:solidFill>
                  <a:srgbClr val="000A3E"/>
                </a:solidFill>
                <a:latin typeface="Corbel" panose="020B0503020204020204" pitchFamily="34" charset="0"/>
                <a:sym typeface="Arial"/>
              </a:endParaRPr>
            </a:p>
          </p:txBody>
        </p:sp>
        <p:sp>
          <p:nvSpPr>
            <p:cNvPr id="33" name="Shape 1024"/>
            <p:cNvSpPr/>
            <p:nvPr/>
          </p:nvSpPr>
          <p:spPr>
            <a:xfrm>
              <a:off x="543772" y="733426"/>
              <a:ext cx="1589828" cy="60304"/>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sp>
        <p:nvSpPr>
          <p:cNvPr id="39"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nvGrpSpPr>
          <p:cNvPr id="40" name="Group 39"/>
          <p:cNvGrpSpPr/>
          <p:nvPr/>
        </p:nvGrpSpPr>
        <p:grpSpPr>
          <a:xfrm>
            <a:off x="6454673" y="4901425"/>
            <a:ext cx="2115414" cy="1135684"/>
            <a:chOff x="5398456" y="3373027"/>
            <a:chExt cx="5031520" cy="2601183"/>
          </a:xfrm>
        </p:grpSpPr>
        <p:pic>
          <p:nvPicPr>
            <p:cNvPr id="41" name="Picture 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98456" y="3373027"/>
              <a:ext cx="2750064" cy="2601183"/>
            </a:xfrm>
            <a:prstGeom prst="rect">
              <a:avLst/>
            </a:prstGeom>
          </p:spPr>
        </p:pic>
        <p:sp>
          <p:nvSpPr>
            <p:cNvPr id="42" name="Rectangle 41"/>
            <p:cNvSpPr/>
            <p:nvPr/>
          </p:nvSpPr>
          <p:spPr>
            <a:xfrm>
              <a:off x="7454989" y="4047008"/>
              <a:ext cx="2974987" cy="1198389"/>
            </a:xfrm>
            <a:prstGeom prst="rect">
              <a:avLst/>
            </a:prstGeom>
            <a:noFill/>
            <a:ln>
              <a:noFill/>
            </a:ln>
          </p:spPr>
          <p:txBody>
            <a:bodyPr wrap="square" lIns="91440" tIns="45720" rIns="91440" bIns="45720">
              <a:spAutoFit/>
            </a:bodyPr>
            <a:lstStyle/>
            <a:p>
              <a:r>
                <a:rPr lang="en-US" sz="2800" b="1" cap="none" spc="0" dirty="0" err="1" smtClean="0">
                  <a:ln w="10160">
                    <a:noFill/>
                    <a:prstDash val="solid"/>
                  </a:ln>
                  <a:solidFill>
                    <a:schemeClr val="accent6">
                      <a:lumMod val="50000"/>
                    </a:schemeClr>
                  </a:solidFill>
                  <a:effectLst>
                    <a:outerShdw blurRad="38100" dist="22860" dir="5400000" algn="tl" rotWithShape="0">
                      <a:srgbClr val="000000">
                        <a:alpha val="30000"/>
                      </a:srgbClr>
                    </a:outerShdw>
                  </a:effectLst>
                </a:rPr>
                <a:t>mium</a:t>
              </a:r>
              <a:endParaRPr lang="en-US" sz="2800" b="1" cap="none" spc="0" dirty="0">
                <a:ln w="10160">
                  <a:noFill/>
                  <a:prstDash val="solid"/>
                </a:ln>
                <a:solidFill>
                  <a:schemeClr val="accent6">
                    <a:lumMod val="50000"/>
                  </a:schemeClr>
                </a:solidFill>
                <a:effectLst>
                  <a:outerShdw blurRad="38100" dist="22860" dir="5400000" algn="tl" rotWithShape="0">
                    <a:srgbClr val="000000">
                      <a:alpha val="30000"/>
                    </a:srgbClr>
                  </a:outerShdw>
                </a:effectLst>
              </a:endParaRPr>
            </a:p>
          </p:txBody>
        </p:sp>
      </p:grpSp>
      <p:grpSp>
        <p:nvGrpSpPr>
          <p:cNvPr id="43" name="Group 42"/>
          <p:cNvGrpSpPr/>
          <p:nvPr/>
        </p:nvGrpSpPr>
        <p:grpSpPr>
          <a:xfrm>
            <a:off x="1404538" y="4307297"/>
            <a:ext cx="3324794" cy="1051146"/>
            <a:chOff x="6421049" y="3862417"/>
            <a:chExt cx="6342182" cy="2077632"/>
          </a:xfrm>
        </p:grpSpPr>
        <p:pic>
          <p:nvPicPr>
            <p:cNvPr id="44" name="Picture 4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21049" y="3862417"/>
              <a:ext cx="2059897" cy="2059898"/>
            </a:xfrm>
            <a:prstGeom prst="rect">
              <a:avLst/>
            </a:prstGeom>
          </p:spPr>
        </p:pic>
        <p:sp>
          <p:nvSpPr>
            <p:cNvPr id="45" name="Rectangle 44"/>
            <p:cNvSpPr/>
            <p:nvPr/>
          </p:nvSpPr>
          <p:spPr>
            <a:xfrm>
              <a:off x="7673905" y="4966716"/>
              <a:ext cx="5089326" cy="973333"/>
            </a:xfrm>
            <a:prstGeom prst="rect">
              <a:avLst/>
            </a:prstGeom>
            <a:noFill/>
            <a:ln>
              <a:noFill/>
            </a:ln>
          </p:spPr>
          <p:txBody>
            <a:bodyPr wrap="square" lIns="91440" tIns="45720" rIns="91440" bIns="45720">
              <a:spAutoFit/>
            </a:bodyPr>
            <a:lstStyle/>
            <a:p>
              <a:r>
                <a:rPr lang="en-US" sz="2600" b="1" cap="none" spc="0" dirty="0" smtClean="0">
                  <a:ln w="10160">
                    <a:noFill/>
                    <a:prstDash val="solid"/>
                  </a:ln>
                  <a:solidFill>
                    <a:srgbClr val="D81600"/>
                  </a:solidFill>
                  <a:effectLst>
                    <a:outerShdw blurRad="38100" dist="22860" dir="5400000" algn="tl" rotWithShape="0">
                      <a:srgbClr val="000000">
                        <a:alpha val="30000"/>
                      </a:srgbClr>
                    </a:outerShdw>
                  </a:effectLst>
                </a:rPr>
                <a:t>Advertisement</a:t>
              </a:r>
            </a:p>
          </p:txBody>
        </p:sp>
      </p:grpSp>
      <p:grpSp>
        <p:nvGrpSpPr>
          <p:cNvPr id="46" name="Group 45"/>
          <p:cNvGrpSpPr/>
          <p:nvPr/>
        </p:nvGrpSpPr>
        <p:grpSpPr>
          <a:xfrm>
            <a:off x="5777739" y="1801197"/>
            <a:ext cx="4178812" cy="1344590"/>
            <a:chOff x="1876011" y="2933533"/>
            <a:chExt cx="4178812" cy="1344590"/>
          </a:xfrm>
        </p:grpSpPr>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6011" y="2939247"/>
              <a:ext cx="1338876" cy="1338876"/>
            </a:xfrm>
            <a:prstGeom prst="rect">
              <a:avLst/>
            </a:prstGeom>
          </p:spPr>
        </p:pic>
        <p:sp>
          <p:nvSpPr>
            <p:cNvPr id="48" name="Rectangle 47"/>
            <p:cNvSpPr/>
            <p:nvPr/>
          </p:nvSpPr>
          <p:spPr>
            <a:xfrm>
              <a:off x="3079836" y="2933533"/>
              <a:ext cx="2974987" cy="1323439"/>
            </a:xfrm>
            <a:prstGeom prst="rect">
              <a:avLst/>
            </a:prstGeom>
            <a:noFill/>
            <a:ln>
              <a:noFill/>
            </a:ln>
          </p:spPr>
          <p:txBody>
            <a:bodyPr wrap="square" lIns="91440" tIns="45720" rIns="91440" bIns="45720">
              <a:spAutoFit/>
            </a:bodyPr>
            <a:lstStyle/>
            <a:p>
              <a:r>
                <a:rPr lang="en-US" sz="4000" b="1" cap="none" spc="0" dirty="0" smtClean="0">
                  <a:ln w="10160">
                    <a:solidFill>
                      <a:schemeClr val="accent5"/>
                    </a:solidFill>
                    <a:prstDash val="solid"/>
                  </a:ln>
                  <a:solidFill>
                    <a:srgbClr val="0094CF"/>
                  </a:solidFill>
                  <a:effectLst>
                    <a:outerShdw blurRad="38100" dist="22860" dir="5400000" algn="tl" rotWithShape="0">
                      <a:srgbClr val="000000">
                        <a:alpha val="30000"/>
                      </a:srgbClr>
                    </a:outerShdw>
                  </a:effectLst>
                </a:rPr>
                <a:t>Pay</a:t>
              </a:r>
            </a:p>
            <a:p>
              <a:r>
                <a:rPr lang="en-US" sz="4000" b="1" dirty="0" smtClean="0">
                  <a:ln w="10160">
                    <a:solidFill>
                      <a:schemeClr val="accent5"/>
                    </a:solidFill>
                    <a:prstDash val="solid"/>
                  </a:ln>
                  <a:solidFill>
                    <a:srgbClr val="0094CF"/>
                  </a:solidFill>
                  <a:effectLst>
                    <a:outerShdw blurRad="38100" dist="22860" dir="5400000" algn="tl" rotWithShape="0">
                      <a:srgbClr val="000000">
                        <a:alpha val="30000"/>
                      </a:srgbClr>
                    </a:outerShdw>
                  </a:effectLst>
                </a:rPr>
                <a:t>Per </a:t>
              </a:r>
              <a:r>
                <a:rPr lang="en-US" sz="4000" b="1" cap="none" spc="0" dirty="0" smtClean="0">
                  <a:ln w="10160">
                    <a:solidFill>
                      <a:schemeClr val="accent5"/>
                    </a:solidFill>
                    <a:prstDash val="solid"/>
                  </a:ln>
                  <a:solidFill>
                    <a:srgbClr val="0094CF"/>
                  </a:solidFill>
                  <a:effectLst>
                    <a:outerShdw blurRad="38100" dist="22860" dir="5400000" algn="tl" rotWithShape="0">
                      <a:srgbClr val="000000">
                        <a:alpha val="30000"/>
                      </a:srgbClr>
                    </a:outerShdw>
                  </a:effectLst>
                </a:rPr>
                <a:t>Lead</a:t>
              </a:r>
              <a:endParaRPr lang="en-US" sz="4000" b="1" cap="none" spc="0" dirty="0">
                <a:ln w="10160">
                  <a:solidFill>
                    <a:schemeClr val="accent5"/>
                  </a:solidFill>
                  <a:prstDash val="solid"/>
                </a:ln>
                <a:solidFill>
                  <a:srgbClr val="0094CF"/>
                </a:solidFill>
                <a:effectLst>
                  <a:outerShdw blurRad="38100" dist="22860" dir="5400000" algn="tl" rotWithShape="0">
                    <a:srgbClr val="000000">
                      <a:alpha val="30000"/>
                    </a:srgbClr>
                  </a:outerShdw>
                </a:effectLst>
              </a:endParaRPr>
            </a:p>
          </p:txBody>
        </p:sp>
      </p:grpSp>
      <p:grpSp>
        <p:nvGrpSpPr>
          <p:cNvPr id="49" name="Group 48"/>
          <p:cNvGrpSpPr/>
          <p:nvPr/>
        </p:nvGrpSpPr>
        <p:grpSpPr>
          <a:xfrm>
            <a:off x="935323" y="1348160"/>
            <a:ext cx="4770871" cy="1205199"/>
            <a:chOff x="3217449" y="5134475"/>
            <a:chExt cx="5438766" cy="1366077"/>
          </a:xfrm>
        </p:grpSpPr>
        <p:pic>
          <p:nvPicPr>
            <p:cNvPr id="50" name="Picture 4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17449" y="5134475"/>
              <a:ext cx="1366078" cy="1366077"/>
            </a:xfrm>
            <a:prstGeom prst="rect">
              <a:avLst/>
            </a:prstGeom>
          </p:spPr>
        </p:pic>
        <p:sp>
          <p:nvSpPr>
            <p:cNvPr id="51" name="Rectangle 50"/>
            <p:cNvSpPr/>
            <p:nvPr/>
          </p:nvSpPr>
          <p:spPr>
            <a:xfrm>
              <a:off x="4582650" y="5222525"/>
              <a:ext cx="4073565" cy="1221012"/>
            </a:xfrm>
            <a:prstGeom prst="rect">
              <a:avLst/>
            </a:prstGeom>
            <a:noFill/>
            <a:ln>
              <a:noFill/>
            </a:ln>
          </p:spPr>
          <p:txBody>
            <a:bodyPr wrap="square" lIns="91440" tIns="45720" rIns="91440" bIns="45720">
              <a:spAutoFit/>
            </a:bodyPr>
            <a:lstStyle/>
            <a:p>
              <a:r>
                <a:rPr lang="en-US" sz="3200" b="1" cap="none" spc="0" dirty="0" smtClean="0">
                  <a:ln w="10160">
                    <a:noFill/>
                    <a:prstDash val="solid"/>
                  </a:ln>
                  <a:solidFill>
                    <a:srgbClr val="D6008F"/>
                  </a:solidFill>
                  <a:effectLst>
                    <a:outerShdw blurRad="38100" dist="22860" dir="5400000" algn="tl" rotWithShape="0">
                      <a:srgbClr val="000000">
                        <a:alpha val="30000"/>
                      </a:srgbClr>
                    </a:outerShdw>
                  </a:effectLst>
                </a:rPr>
                <a:t>Monthly</a:t>
              </a:r>
            </a:p>
            <a:p>
              <a:r>
                <a:rPr lang="en-US" sz="3200" b="1" dirty="0" smtClean="0">
                  <a:ln w="10160">
                    <a:noFill/>
                    <a:prstDash val="solid"/>
                  </a:ln>
                  <a:solidFill>
                    <a:srgbClr val="D6008F"/>
                  </a:solidFill>
                  <a:effectLst>
                    <a:outerShdw blurRad="38100" dist="22860" dir="5400000" algn="tl" rotWithShape="0">
                      <a:srgbClr val="000000">
                        <a:alpha val="30000"/>
                      </a:srgbClr>
                    </a:outerShdw>
                  </a:effectLst>
                </a:rPr>
                <a:t>Subscription</a:t>
              </a:r>
              <a:endParaRPr lang="en-US" sz="3200" b="1" cap="none" spc="0" dirty="0">
                <a:ln w="10160">
                  <a:noFill/>
                  <a:prstDash val="solid"/>
                </a:ln>
                <a:solidFill>
                  <a:srgbClr val="D6008F"/>
                </a:solidFill>
                <a:effectLst>
                  <a:outerShdw blurRad="38100" dist="22860" dir="5400000" algn="tl" rotWithShape="0">
                    <a:srgbClr val="000000">
                      <a:alpha val="30000"/>
                    </a:srgbClr>
                  </a:outerShdw>
                </a:effectLst>
              </a:endParaRPr>
            </a:p>
          </p:txBody>
        </p:sp>
      </p:grpSp>
      <p:sp>
        <p:nvSpPr>
          <p:cNvPr id="53" name="Shape 132"/>
          <p:cNvSpPr txBox="1"/>
          <p:nvPr/>
        </p:nvSpPr>
        <p:spPr>
          <a:xfrm>
            <a:off x="6760466" y="3160490"/>
            <a:ext cx="72436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3200" dirty="0" smtClean="0">
                <a:solidFill>
                  <a:srgbClr val="000A3E"/>
                </a:solidFill>
                <a:latin typeface="Corbel" panose="020B0503020204020204" pitchFamily="34" charset="0"/>
                <a:sym typeface="Arial"/>
              </a:rPr>
              <a:t>ex:</a:t>
            </a:r>
            <a:endParaRPr lang="en-CA" sz="4400" dirty="0">
              <a:solidFill>
                <a:srgbClr val="000A3E"/>
              </a:solidFill>
              <a:latin typeface="Corbel" panose="020B0503020204020204" pitchFamily="34" charset="0"/>
              <a:sym typeface="Arial"/>
            </a:endParaRPr>
          </a:p>
        </p:txBody>
      </p:sp>
      <p:pic>
        <p:nvPicPr>
          <p:cNvPr id="54" name="Shape 805"/>
          <p:cNvPicPr preferRelativeResize="0"/>
          <p:nvPr/>
        </p:nvPicPr>
        <p:blipFill rotWithShape="1">
          <a:blip r:embed="rId11">
            <a:alphaModFix/>
          </a:blip>
          <a:srcRect/>
          <a:stretch/>
        </p:blipFill>
        <p:spPr>
          <a:xfrm>
            <a:off x="3072045" y="6094134"/>
            <a:ext cx="1179542" cy="421512"/>
          </a:xfrm>
          <a:prstGeom prst="rect">
            <a:avLst/>
          </a:prstGeom>
          <a:noFill/>
          <a:ln>
            <a:noFill/>
          </a:ln>
        </p:spPr>
      </p:pic>
      <p:pic>
        <p:nvPicPr>
          <p:cNvPr id="55" name="Shape 806"/>
          <p:cNvPicPr preferRelativeResize="0"/>
          <p:nvPr/>
        </p:nvPicPr>
        <p:blipFill rotWithShape="1">
          <a:blip r:embed="rId12">
            <a:alphaModFix/>
          </a:blip>
          <a:srcRect/>
          <a:stretch/>
        </p:blipFill>
        <p:spPr>
          <a:xfrm>
            <a:off x="2357860" y="5500187"/>
            <a:ext cx="681301" cy="580667"/>
          </a:xfrm>
          <a:prstGeom prst="rect">
            <a:avLst/>
          </a:prstGeom>
          <a:noFill/>
          <a:ln>
            <a:noFill/>
          </a:ln>
        </p:spPr>
      </p:pic>
      <p:pic>
        <p:nvPicPr>
          <p:cNvPr id="56" name="Shape 808"/>
          <p:cNvPicPr preferRelativeResize="0"/>
          <p:nvPr/>
        </p:nvPicPr>
        <p:blipFill rotWithShape="1">
          <a:blip r:embed="rId13">
            <a:alphaModFix/>
          </a:blip>
          <a:srcRect/>
          <a:stretch/>
        </p:blipFill>
        <p:spPr>
          <a:xfrm>
            <a:off x="3172004" y="5410728"/>
            <a:ext cx="1108074" cy="554037"/>
          </a:xfrm>
          <a:prstGeom prst="rect">
            <a:avLst/>
          </a:prstGeom>
          <a:noFill/>
          <a:ln>
            <a:noFill/>
          </a:ln>
        </p:spPr>
      </p:pic>
      <p:pic>
        <p:nvPicPr>
          <p:cNvPr id="57" name="Shape 813"/>
          <p:cNvPicPr preferRelativeResize="0"/>
          <p:nvPr/>
        </p:nvPicPr>
        <p:blipFill rotWithShape="1">
          <a:blip r:embed="rId14">
            <a:alphaModFix/>
          </a:blip>
          <a:srcRect/>
          <a:stretch/>
        </p:blipFill>
        <p:spPr>
          <a:xfrm>
            <a:off x="4371590" y="5466170"/>
            <a:ext cx="850309" cy="581299"/>
          </a:xfrm>
          <a:prstGeom prst="rect">
            <a:avLst/>
          </a:prstGeom>
          <a:noFill/>
          <a:ln>
            <a:noFill/>
          </a:ln>
        </p:spPr>
      </p:pic>
      <p:sp>
        <p:nvSpPr>
          <p:cNvPr id="58" name="Shape 132"/>
          <p:cNvSpPr txBox="1"/>
          <p:nvPr/>
        </p:nvSpPr>
        <p:spPr>
          <a:xfrm>
            <a:off x="1633491" y="5482502"/>
            <a:ext cx="72436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3200" dirty="0" smtClean="0">
                <a:solidFill>
                  <a:srgbClr val="000A3E"/>
                </a:solidFill>
                <a:latin typeface="Corbel" panose="020B0503020204020204" pitchFamily="34" charset="0"/>
                <a:sym typeface="Arial"/>
              </a:rPr>
              <a:t>ex:</a:t>
            </a:r>
            <a:endParaRPr lang="en-CA" sz="4400" dirty="0">
              <a:solidFill>
                <a:srgbClr val="000A3E"/>
              </a:solidFill>
              <a:latin typeface="Corbel" panose="020B0503020204020204" pitchFamily="34" charset="0"/>
              <a:sym typeface="Arial"/>
            </a:endParaRPr>
          </a:p>
        </p:txBody>
      </p:sp>
      <p:sp>
        <p:nvSpPr>
          <p:cNvPr id="59" name="Shape 132"/>
          <p:cNvSpPr txBox="1"/>
          <p:nvPr/>
        </p:nvSpPr>
        <p:spPr>
          <a:xfrm>
            <a:off x="7226151" y="5825430"/>
            <a:ext cx="72436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3200" dirty="0" smtClean="0">
                <a:solidFill>
                  <a:srgbClr val="000A3E"/>
                </a:solidFill>
                <a:latin typeface="Corbel" panose="020B0503020204020204" pitchFamily="34" charset="0"/>
                <a:sym typeface="Arial"/>
              </a:rPr>
              <a:t>ex:</a:t>
            </a:r>
            <a:endParaRPr lang="en-CA" sz="4400" dirty="0">
              <a:solidFill>
                <a:srgbClr val="000A3E"/>
              </a:solidFill>
              <a:latin typeface="Corbel" panose="020B0503020204020204" pitchFamily="34" charset="0"/>
              <a:sym typeface="Arial"/>
            </a:endParaRPr>
          </a:p>
        </p:txBody>
      </p:sp>
      <p:pic>
        <p:nvPicPr>
          <p:cNvPr id="60" name="Shape 211"/>
          <p:cNvPicPr preferRelativeResize="0"/>
          <p:nvPr/>
        </p:nvPicPr>
        <p:blipFill rotWithShape="1">
          <a:blip r:embed="rId15">
            <a:alphaModFix/>
          </a:blip>
          <a:srcRect/>
          <a:stretch/>
        </p:blipFill>
        <p:spPr>
          <a:xfrm>
            <a:off x="10534350" y="1111009"/>
            <a:ext cx="597500" cy="1041880"/>
          </a:xfrm>
          <a:prstGeom prst="rect">
            <a:avLst/>
          </a:prstGeom>
          <a:noFill/>
          <a:ln>
            <a:noFill/>
          </a:ln>
        </p:spPr>
      </p:pic>
    </p:spTree>
    <p:extLst>
      <p:ext uri="{BB962C8B-B14F-4D97-AF65-F5344CB8AC3E}">
        <p14:creationId xmlns:p14="http://schemas.microsoft.com/office/powerpoint/2010/main" val="128024319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grpSp>
        <p:nvGrpSpPr>
          <p:cNvPr id="34" name="Group 33"/>
          <p:cNvGrpSpPr/>
          <p:nvPr/>
        </p:nvGrpSpPr>
        <p:grpSpPr>
          <a:xfrm>
            <a:off x="385762" y="100692"/>
            <a:ext cx="11420476" cy="7004958"/>
            <a:chOff x="385762" y="100692"/>
            <a:chExt cx="11420476" cy="7004958"/>
          </a:xfrm>
        </p:grpSpPr>
        <p:sp>
          <p:nvSpPr>
            <p:cNvPr id="35" name="Rounded Rectangle 34"/>
            <p:cNvSpPr/>
            <p:nvPr/>
          </p:nvSpPr>
          <p:spPr>
            <a:xfrm>
              <a:off x="385762" y="100692"/>
              <a:ext cx="7272337"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ounded Rectangle 35"/>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802" name="Shape 802"/>
          <p:cNvSpPr/>
          <p:nvPr/>
        </p:nvSpPr>
        <p:spPr>
          <a:xfrm>
            <a:off x="889394" y="843162"/>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smtClean="0">
                <a:solidFill>
                  <a:srgbClr val="548135"/>
                </a:solidFill>
                <a:latin typeface="Gadugi" panose="020B0502040204020203" pitchFamily="34" charset="0"/>
                <a:sym typeface="Arial"/>
              </a:rPr>
              <a:t>Option 1</a:t>
            </a:r>
            <a:r>
              <a:rPr lang="en-CA" sz="3200" dirty="0" smtClean="0">
                <a:solidFill>
                  <a:srgbClr val="548135"/>
                </a:solidFill>
                <a:latin typeface="Gadugi" panose="020B0502040204020203" pitchFamily="34" charset="0"/>
                <a:sym typeface="Arial"/>
              </a:rPr>
              <a:t>:</a:t>
            </a:r>
            <a:endParaRPr lang="en-CA" sz="3200" b="1" dirty="0">
              <a:solidFill>
                <a:srgbClr val="548135"/>
              </a:solidFill>
              <a:latin typeface="Arial"/>
              <a:ea typeface="Arial"/>
              <a:cs typeface="Arial"/>
              <a:sym typeface="Arial"/>
            </a:endParaRPr>
          </a:p>
        </p:txBody>
      </p:sp>
      <p:sp>
        <p:nvSpPr>
          <p:cNvPr id="803" name="Shape 803"/>
          <p:cNvSpPr/>
          <p:nvPr/>
        </p:nvSpPr>
        <p:spPr>
          <a:xfrm>
            <a:off x="5884963" y="1190372"/>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a:solidFill>
                  <a:srgbClr val="548135"/>
                </a:solidFill>
                <a:latin typeface="Gadugi" panose="020B0502040204020203" pitchFamily="34" charset="0"/>
                <a:sym typeface="Arial"/>
              </a:rPr>
              <a:t>Option </a:t>
            </a:r>
            <a:r>
              <a:rPr lang="en-CA" sz="3200" b="1" u="sng" dirty="0" smtClean="0">
                <a:solidFill>
                  <a:srgbClr val="548135"/>
                </a:solidFill>
                <a:latin typeface="Gadugi" panose="020B0502040204020203" pitchFamily="34" charset="0"/>
                <a:sym typeface="Arial"/>
              </a:rPr>
              <a:t>2</a:t>
            </a:r>
            <a:r>
              <a:rPr lang="en-CA" sz="3200" dirty="0" smtClean="0">
                <a:solidFill>
                  <a:srgbClr val="548135"/>
                </a:solidFill>
                <a:latin typeface="Arial"/>
                <a:ea typeface="Arial"/>
                <a:cs typeface="Arial"/>
                <a:sym typeface="Arial"/>
              </a:rPr>
              <a:t>:</a:t>
            </a:r>
            <a:endParaRPr lang="en-CA" sz="3200" b="1" dirty="0">
              <a:solidFill>
                <a:srgbClr val="548135"/>
              </a:solidFill>
              <a:latin typeface="Arial"/>
              <a:ea typeface="Arial"/>
              <a:cs typeface="Arial"/>
              <a:sym typeface="Arial"/>
            </a:endParaRPr>
          </a:p>
        </p:txBody>
      </p:sp>
      <p:sp>
        <p:nvSpPr>
          <p:cNvPr id="804" name="Shape 804"/>
          <p:cNvSpPr/>
          <p:nvPr/>
        </p:nvSpPr>
        <p:spPr>
          <a:xfrm>
            <a:off x="1304593" y="3677768"/>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a:solidFill>
                  <a:srgbClr val="548135"/>
                </a:solidFill>
                <a:latin typeface="Gadugi" panose="020B0502040204020203" pitchFamily="34" charset="0"/>
                <a:sym typeface="Arial"/>
              </a:rPr>
              <a:t>Option 3</a:t>
            </a:r>
            <a:r>
              <a:rPr lang="en-CA" sz="3200" dirty="0" smtClean="0">
                <a:solidFill>
                  <a:srgbClr val="548135"/>
                </a:solidFill>
                <a:latin typeface="Gadugi" panose="020B0502040204020203" pitchFamily="34" charset="0"/>
                <a:sym typeface="Arial"/>
              </a:rPr>
              <a:t>:</a:t>
            </a:r>
            <a:endParaRPr lang="en-CA" sz="3200" b="1" dirty="0">
              <a:solidFill>
                <a:srgbClr val="548135"/>
              </a:solidFill>
              <a:latin typeface="Arial"/>
              <a:ea typeface="Arial"/>
              <a:cs typeface="Arial"/>
              <a:sym typeface="Arial"/>
            </a:endParaRPr>
          </a:p>
        </p:txBody>
      </p:sp>
      <p:pic>
        <p:nvPicPr>
          <p:cNvPr id="809" name="Shape 809"/>
          <p:cNvPicPr preferRelativeResize="0"/>
          <p:nvPr/>
        </p:nvPicPr>
        <p:blipFill rotWithShape="1">
          <a:blip r:embed="rId3">
            <a:alphaModFix/>
          </a:blip>
          <a:srcRect t="17917" b="26705"/>
          <a:stretch/>
        </p:blipFill>
        <p:spPr>
          <a:xfrm>
            <a:off x="9689083" y="5825734"/>
            <a:ext cx="1365928" cy="632521"/>
          </a:xfrm>
          <a:prstGeom prst="rect">
            <a:avLst/>
          </a:prstGeom>
          <a:noFill/>
          <a:ln>
            <a:noFill/>
          </a:ln>
        </p:spPr>
      </p:pic>
      <p:sp>
        <p:nvSpPr>
          <p:cNvPr id="810" name="Shape 810"/>
          <p:cNvSpPr/>
          <p:nvPr/>
        </p:nvSpPr>
        <p:spPr>
          <a:xfrm>
            <a:off x="155575" y="29368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pic>
        <p:nvPicPr>
          <p:cNvPr id="815" name="Shape 815"/>
          <p:cNvPicPr preferRelativeResize="0"/>
          <p:nvPr/>
        </p:nvPicPr>
        <p:blipFill rotWithShape="1">
          <a:blip r:embed="rId4">
            <a:alphaModFix/>
          </a:blip>
          <a:srcRect/>
          <a:stretch/>
        </p:blipFill>
        <p:spPr>
          <a:xfrm>
            <a:off x="4357807" y="6116270"/>
            <a:ext cx="1337309" cy="464323"/>
          </a:xfrm>
          <a:prstGeom prst="rect">
            <a:avLst/>
          </a:prstGeom>
          <a:noFill/>
          <a:ln>
            <a:noFill/>
          </a:ln>
        </p:spPr>
      </p:pic>
      <p:sp>
        <p:nvSpPr>
          <p:cNvPr id="816" name="Shape 816"/>
          <p:cNvSpPr/>
          <p:nvPr/>
        </p:nvSpPr>
        <p:spPr>
          <a:xfrm>
            <a:off x="6406098" y="4241132"/>
            <a:ext cx="2212564" cy="535986"/>
          </a:xfrm>
          <a:prstGeom prst="roundRect">
            <a:avLst>
              <a:gd name="adj" fmla="val 16667"/>
            </a:avLst>
          </a:prstGeom>
          <a:noFill/>
          <a:ln>
            <a:noFill/>
          </a:ln>
        </p:spPr>
        <p:txBody>
          <a:bodyPr lIns="91425" tIns="45700" rIns="91425" bIns="45700" anchor="ctr" anchorCtr="0">
            <a:noAutofit/>
          </a:bodyPr>
          <a:lstStyle/>
          <a:p>
            <a:pPr marL="0" marR="0" lvl="0" indent="0" algn="l" rtl="0">
              <a:spcBef>
                <a:spcPts val="0"/>
              </a:spcBef>
              <a:buSzPct val="25000"/>
              <a:buNone/>
            </a:pPr>
            <a:r>
              <a:rPr lang="en-CA" sz="3200" b="1" u="sng" dirty="0">
                <a:solidFill>
                  <a:srgbClr val="548135"/>
                </a:solidFill>
                <a:latin typeface="Gadugi" panose="020B0502040204020203" pitchFamily="34" charset="0"/>
                <a:sym typeface="Arial"/>
              </a:rPr>
              <a:t>Option </a:t>
            </a:r>
            <a:r>
              <a:rPr lang="en-CA" sz="3200" b="1" u="sng" dirty="0" smtClean="0">
                <a:solidFill>
                  <a:srgbClr val="548135"/>
                </a:solidFill>
                <a:latin typeface="Gadugi" panose="020B0502040204020203" pitchFamily="34" charset="0"/>
                <a:sym typeface="Arial"/>
              </a:rPr>
              <a:t>4</a:t>
            </a:r>
            <a:r>
              <a:rPr lang="en-CA" sz="3200" dirty="0" smtClean="0">
                <a:solidFill>
                  <a:srgbClr val="548135"/>
                </a:solidFill>
                <a:latin typeface="Gadugi" panose="020B0502040204020203" pitchFamily="34" charset="0"/>
                <a:sym typeface="Arial"/>
              </a:rPr>
              <a:t>:</a:t>
            </a:r>
            <a:endParaRPr lang="en-CA" sz="3200" b="1" dirty="0">
              <a:solidFill>
                <a:srgbClr val="548135"/>
              </a:solidFill>
              <a:latin typeface="Arial"/>
              <a:ea typeface="Arial"/>
              <a:cs typeface="Arial"/>
              <a:sym typeface="Arial"/>
            </a:endParaRPr>
          </a:p>
        </p:txBody>
      </p:sp>
      <p:sp>
        <p:nvSpPr>
          <p:cNvPr id="817" name="Shape 817"/>
          <p:cNvSpPr/>
          <p:nvPr/>
        </p:nvSpPr>
        <p:spPr>
          <a:xfrm>
            <a:off x="155575" y="29368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818" name="Shape 818"/>
          <p:cNvSpPr/>
          <p:nvPr/>
        </p:nvSpPr>
        <p:spPr>
          <a:xfrm>
            <a:off x="155575" y="293687"/>
            <a:ext cx="304799" cy="304801"/>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pic>
        <p:nvPicPr>
          <p:cNvPr id="820" name="Shape 820"/>
          <p:cNvPicPr preferRelativeResize="0"/>
          <p:nvPr/>
        </p:nvPicPr>
        <p:blipFill rotWithShape="1">
          <a:blip r:embed="rId5">
            <a:alphaModFix/>
          </a:blip>
          <a:srcRect/>
          <a:stretch/>
        </p:blipFill>
        <p:spPr>
          <a:xfrm>
            <a:off x="8017000" y="5980661"/>
            <a:ext cx="1568962" cy="455864"/>
          </a:xfrm>
          <a:prstGeom prst="rect">
            <a:avLst/>
          </a:prstGeom>
          <a:noFill/>
          <a:ln>
            <a:noFill/>
          </a:ln>
        </p:spPr>
      </p:pic>
      <p:grpSp>
        <p:nvGrpSpPr>
          <p:cNvPr id="31" name="Group 30"/>
          <p:cNvGrpSpPr/>
          <p:nvPr/>
        </p:nvGrpSpPr>
        <p:grpSpPr>
          <a:xfrm>
            <a:off x="405520" y="70430"/>
            <a:ext cx="10515599" cy="754743"/>
            <a:chOff x="405520" y="70430"/>
            <a:chExt cx="10515599" cy="754743"/>
          </a:xfrm>
        </p:grpSpPr>
        <p:sp>
          <p:nvSpPr>
            <p:cNvPr id="32"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Revenue Streams and Pricing</a:t>
              </a:r>
              <a:endParaRPr lang="en-CA" sz="4400" dirty="0">
                <a:solidFill>
                  <a:srgbClr val="000A3E"/>
                </a:solidFill>
                <a:latin typeface="Corbel" panose="020B0503020204020204" pitchFamily="34" charset="0"/>
                <a:sym typeface="Arial"/>
              </a:endParaRPr>
            </a:p>
          </p:txBody>
        </p:sp>
        <p:sp>
          <p:nvSpPr>
            <p:cNvPr id="33" name="Shape 1024"/>
            <p:cNvSpPr/>
            <p:nvPr/>
          </p:nvSpPr>
          <p:spPr>
            <a:xfrm>
              <a:off x="543772" y="733426"/>
              <a:ext cx="1589828" cy="60304"/>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37" name="Group 36"/>
          <p:cNvGrpSpPr/>
          <p:nvPr/>
        </p:nvGrpSpPr>
        <p:grpSpPr>
          <a:xfrm>
            <a:off x="10109200" y="1003300"/>
            <a:ext cx="1447800" cy="1257299"/>
            <a:chOff x="10109200" y="1003300"/>
            <a:chExt cx="1447800" cy="1257299"/>
          </a:xfrm>
        </p:grpSpPr>
        <p:pic>
          <p:nvPicPr>
            <p:cNvPr id="38" name="Shape 291"/>
            <p:cNvPicPr preferRelativeResize="0"/>
            <p:nvPr/>
          </p:nvPicPr>
          <p:blipFill rotWithShape="1">
            <a:blip r:embed="rId6">
              <a:alphaModFix/>
            </a:blip>
            <a:srcRect/>
            <a:stretch/>
          </p:blipFill>
          <p:spPr>
            <a:xfrm>
              <a:off x="10264546" y="1109493"/>
              <a:ext cx="1137109" cy="1044912"/>
            </a:xfrm>
            <a:prstGeom prst="rect">
              <a:avLst/>
            </a:prstGeom>
            <a:noFill/>
            <a:ln>
              <a:noFill/>
            </a:ln>
          </p:spPr>
        </p:pic>
        <p:sp>
          <p:nvSpPr>
            <p:cNvPr id="39"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grpSp>
        <p:nvGrpSpPr>
          <p:cNvPr id="40" name="Group 39"/>
          <p:cNvGrpSpPr/>
          <p:nvPr/>
        </p:nvGrpSpPr>
        <p:grpSpPr>
          <a:xfrm>
            <a:off x="6454673" y="4901425"/>
            <a:ext cx="2115414" cy="1135684"/>
            <a:chOff x="5398456" y="3373027"/>
            <a:chExt cx="5031520" cy="2601183"/>
          </a:xfrm>
        </p:grpSpPr>
        <p:pic>
          <p:nvPicPr>
            <p:cNvPr id="41" name="Picture 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98456" y="3373027"/>
              <a:ext cx="2750064" cy="2601183"/>
            </a:xfrm>
            <a:prstGeom prst="rect">
              <a:avLst/>
            </a:prstGeom>
          </p:spPr>
        </p:pic>
        <p:sp>
          <p:nvSpPr>
            <p:cNvPr id="42" name="Rectangle 41"/>
            <p:cNvSpPr/>
            <p:nvPr/>
          </p:nvSpPr>
          <p:spPr>
            <a:xfrm>
              <a:off x="7454989" y="4047008"/>
              <a:ext cx="2974987" cy="1198389"/>
            </a:xfrm>
            <a:prstGeom prst="rect">
              <a:avLst/>
            </a:prstGeom>
            <a:noFill/>
            <a:ln>
              <a:noFill/>
            </a:ln>
          </p:spPr>
          <p:txBody>
            <a:bodyPr wrap="square" lIns="91440" tIns="45720" rIns="91440" bIns="45720">
              <a:spAutoFit/>
            </a:bodyPr>
            <a:lstStyle/>
            <a:p>
              <a:r>
                <a:rPr lang="en-US" sz="2800" b="1" cap="none" spc="0" dirty="0" err="1" smtClean="0">
                  <a:ln w="10160">
                    <a:noFill/>
                    <a:prstDash val="solid"/>
                  </a:ln>
                  <a:solidFill>
                    <a:schemeClr val="accent6">
                      <a:lumMod val="50000"/>
                    </a:schemeClr>
                  </a:solidFill>
                  <a:effectLst>
                    <a:outerShdw blurRad="38100" dist="22860" dir="5400000" algn="tl" rotWithShape="0">
                      <a:srgbClr val="000000">
                        <a:alpha val="30000"/>
                      </a:srgbClr>
                    </a:outerShdw>
                  </a:effectLst>
                </a:rPr>
                <a:t>mium</a:t>
              </a:r>
              <a:endParaRPr lang="en-US" sz="2800" b="1" cap="none" spc="0" dirty="0">
                <a:ln w="10160">
                  <a:noFill/>
                  <a:prstDash val="solid"/>
                </a:ln>
                <a:solidFill>
                  <a:schemeClr val="accent6">
                    <a:lumMod val="50000"/>
                  </a:schemeClr>
                </a:solidFill>
                <a:effectLst>
                  <a:outerShdw blurRad="38100" dist="22860" dir="5400000" algn="tl" rotWithShape="0">
                    <a:srgbClr val="000000">
                      <a:alpha val="30000"/>
                    </a:srgbClr>
                  </a:outerShdw>
                </a:effectLst>
              </a:endParaRPr>
            </a:p>
          </p:txBody>
        </p:sp>
      </p:grpSp>
      <p:grpSp>
        <p:nvGrpSpPr>
          <p:cNvPr id="43" name="Group 42"/>
          <p:cNvGrpSpPr/>
          <p:nvPr/>
        </p:nvGrpSpPr>
        <p:grpSpPr>
          <a:xfrm>
            <a:off x="1404538" y="4307297"/>
            <a:ext cx="3324794" cy="1051146"/>
            <a:chOff x="6421049" y="3862417"/>
            <a:chExt cx="6342182" cy="2077632"/>
          </a:xfrm>
        </p:grpSpPr>
        <p:pic>
          <p:nvPicPr>
            <p:cNvPr id="44" name="Picture 4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21049" y="3862417"/>
              <a:ext cx="2059897" cy="2059898"/>
            </a:xfrm>
            <a:prstGeom prst="rect">
              <a:avLst/>
            </a:prstGeom>
          </p:spPr>
        </p:pic>
        <p:sp>
          <p:nvSpPr>
            <p:cNvPr id="45" name="Rectangle 44"/>
            <p:cNvSpPr/>
            <p:nvPr/>
          </p:nvSpPr>
          <p:spPr>
            <a:xfrm>
              <a:off x="7673905" y="4966716"/>
              <a:ext cx="5089326" cy="973333"/>
            </a:xfrm>
            <a:prstGeom prst="rect">
              <a:avLst/>
            </a:prstGeom>
            <a:noFill/>
            <a:ln>
              <a:noFill/>
            </a:ln>
          </p:spPr>
          <p:txBody>
            <a:bodyPr wrap="square" lIns="91440" tIns="45720" rIns="91440" bIns="45720">
              <a:spAutoFit/>
            </a:bodyPr>
            <a:lstStyle/>
            <a:p>
              <a:r>
                <a:rPr lang="en-US" sz="2600" b="1" cap="none" spc="0" dirty="0" smtClean="0">
                  <a:ln w="10160">
                    <a:noFill/>
                    <a:prstDash val="solid"/>
                  </a:ln>
                  <a:solidFill>
                    <a:srgbClr val="D81600"/>
                  </a:solidFill>
                  <a:effectLst>
                    <a:outerShdw blurRad="38100" dist="22860" dir="5400000" algn="tl" rotWithShape="0">
                      <a:srgbClr val="000000">
                        <a:alpha val="30000"/>
                      </a:srgbClr>
                    </a:outerShdw>
                  </a:effectLst>
                </a:rPr>
                <a:t>Advertisement</a:t>
              </a:r>
            </a:p>
          </p:txBody>
        </p:sp>
      </p:grpSp>
      <p:grpSp>
        <p:nvGrpSpPr>
          <p:cNvPr id="46" name="Group 45"/>
          <p:cNvGrpSpPr/>
          <p:nvPr/>
        </p:nvGrpSpPr>
        <p:grpSpPr>
          <a:xfrm>
            <a:off x="5777739" y="1801197"/>
            <a:ext cx="4178812" cy="1344590"/>
            <a:chOff x="1876011" y="2933533"/>
            <a:chExt cx="4178812" cy="1344590"/>
          </a:xfrm>
        </p:grpSpPr>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6011" y="2939247"/>
              <a:ext cx="1338876" cy="1338876"/>
            </a:xfrm>
            <a:prstGeom prst="rect">
              <a:avLst/>
            </a:prstGeom>
          </p:spPr>
        </p:pic>
        <p:sp>
          <p:nvSpPr>
            <p:cNvPr id="48" name="Rectangle 47"/>
            <p:cNvSpPr/>
            <p:nvPr/>
          </p:nvSpPr>
          <p:spPr>
            <a:xfrm>
              <a:off x="3079836" y="2933533"/>
              <a:ext cx="2974987" cy="1323439"/>
            </a:xfrm>
            <a:prstGeom prst="rect">
              <a:avLst/>
            </a:prstGeom>
            <a:noFill/>
            <a:ln>
              <a:noFill/>
            </a:ln>
          </p:spPr>
          <p:txBody>
            <a:bodyPr wrap="square" lIns="91440" tIns="45720" rIns="91440" bIns="45720">
              <a:spAutoFit/>
            </a:bodyPr>
            <a:lstStyle/>
            <a:p>
              <a:r>
                <a:rPr lang="en-US" sz="4000" b="1" cap="none" spc="0" dirty="0" smtClean="0">
                  <a:ln w="10160">
                    <a:solidFill>
                      <a:schemeClr val="accent5"/>
                    </a:solidFill>
                    <a:prstDash val="solid"/>
                  </a:ln>
                  <a:solidFill>
                    <a:srgbClr val="0094CF"/>
                  </a:solidFill>
                  <a:effectLst>
                    <a:outerShdw blurRad="38100" dist="22860" dir="5400000" algn="tl" rotWithShape="0">
                      <a:srgbClr val="000000">
                        <a:alpha val="30000"/>
                      </a:srgbClr>
                    </a:outerShdw>
                  </a:effectLst>
                </a:rPr>
                <a:t>Pay</a:t>
              </a:r>
            </a:p>
            <a:p>
              <a:r>
                <a:rPr lang="en-US" sz="4000" b="1" dirty="0" smtClean="0">
                  <a:ln w="10160">
                    <a:solidFill>
                      <a:schemeClr val="accent5"/>
                    </a:solidFill>
                    <a:prstDash val="solid"/>
                  </a:ln>
                  <a:solidFill>
                    <a:srgbClr val="0094CF"/>
                  </a:solidFill>
                  <a:effectLst>
                    <a:outerShdw blurRad="38100" dist="22860" dir="5400000" algn="tl" rotWithShape="0">
                      <a:srgbClr val="000000">
                        <a:alpha val="30000"/>
                      </a:srgbClr>
                    </a:outerShdw>
                  </a:effectLst>
                </a:rPr>
                <a:t>Per </a:t>
              </a:r>
              <a:r>
                <a:rPr lang="en-US" sz="4000" b="1" cap="none" spc="0" dirty="0" smtClean="0">
                  <a:ln w="10160">
                    <a:solidFill>
                      <a:schemeClr val="accent5"/>
                    </a:solidFill>
                    <a:prstDash val="solid"/>
                  </a:ln>
                  <a:solidFill>
                    <a:srgbClr val="0094CF"/>
                  </a:solidFill>
                  <a:effectLst>
                    <a:outerShdw blurRad="38100" dist="22860" dir="5400000" algn="tl" rotWithShape="0">
                      <a:srgbClr val="000000">
                        <a:alpha val="30000"/>
                      </a:srgbClr>
                    </a:outerShdw>
                  </a:effectLst>
                </a:rPr>
                <a:t>Lead</a:t>
              </a:r>
              <a:endParaRPr lang="en-US" sz="4000" b="1" cap="none" spc="0" dirty="0">
                <a:ln w="10160">
                  <a:solidFill>
                    <a:schemeClr val="accent5"/>
                  </a:solidFill>
                  <a:prstDash val="solid"/>
                </a:ln>
                <a:solidFill>
                  <a:srgbClr val="0094CF"/>
                </a:solidFill>
                <a:effectLst>
                  <a:outerShdw blurRad="38100" dist="22860" dir="5400000" algn="tl" rotWithShape="0">
                    <a:srgbClr val="000000">
                      <a:alpha val="30000"/>
                    </a:srgbClr>
                  </a:outerShdw>
                </a:effectLst>
              </a:endParaRPr>
            </a:p>
          </p:txBody>
        </p:sp>
      </p:grpSp>
      <p:grpSp>
        <p:nvGrpSpPr>
          <p:cNvPr id="49" name="Group 48"/>
          <p:cNvGrpSpPr/>
          <p:nvPr/>
        </p:nvGrpSpPr>
        <p:grpSpPr>
          <a:xfrm>
            <a:off x="935323" y="1348160"/>
            <a:ext cx="4770871" cy="1205199"/>
            <a:chOff x="3217449" y="5134475"/>
            <a:chExt cx="5438766" cy="1366077"/>
          </a:xfrm>
        </p:grpSpPr>
        <p:pic>
          <p:nvPicPr>
            <p:cNvPr id="50" name="Picture 4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17449" y="5134475"/>
              <a:ext cx="1366078" cy="1366077"/>
            </a:xfrm>
            <a:prstGeom prst="rect">
              <a:avLst/>
            </a:prstGeom>
          </p:spPr>
        </p:pic>
        <p:sp>
          <p:nvSpPr>
            <p:cNvPr id="51" name="Rectangle 50"/>
            <p:cNvSpPr/>
            <p:nvPr/>
          </p:nvSpPr>
          <p:spPr>
            <a:xfrm>
              <a:off x="4582650" y="5222525"/>
              <a:ext cx="4073565" cy="1221012"/>
            </a:xfrm>
            <a:prstGeom prst="rect">
              <a:avLst/>
            </a:prstGeom>
            <a:noFill/>
            <a:ln>
              <a:noFill/>
            </a:ln>
          </p:spPr>
          <p:txBody>
            <a:bodyPr wrap="square" lIns="91440" tIns="45720" rIns="91440" bIns="45720">
              <a:spAutoFit/>
            </a:bodyPr>
            <a:lstStyle/>
            <a:p>
              <a:r>
                <a:rPr lang="en-US" sz="3200" b="1" cap="none" spc="0" dirty="0" smtClean="0">
                  <a:ln w="10160">
                    <a:noFill/>
                    <a:prstDash val="solid"/>
                  </a:ln>
                  <a:solidFill>
                    <a:srgbClr val="D6008F"/>
                  </a:solidFill>
                  <a:effectLst>
                    <a:outerShdw blurRad="38100" dist="22860" dir="5400000" algn="tl" rotWithShape="0">
                      <a:srgbClr val="000000">
                        <a:alpha val="30000"/>
                      </a:srgbClr>
                    </a:outerShdw>
                  </a:effectLst>
                </a:rPr>
                <a:t>Monthly</a:t>
              </a:r>
            </a:p>
            <a:p>
              <a:r>
                <a:rPr lang="en-US" sz="3200" b="1" dirty="0" smtClean="0">
                  <a:ln w="10160">
                    <a:noFill/>
                    <a:prstDash val="solid"/>
                  </a:ln>
                  <a:solidFill>
                    <a:srgbClr val="D6008F"/>
                  </a:solidFill>
                  <a:effectLst>
                    <a:outerShdw blurRad="38100" dist="22860" dir="5400000" algn="tl" rotWithShape="0">
                      <a:srgbClr val="000000">
                        <a:alpha val="30000"/>
                      </a:srgbClr>
                    </a:outerShdw>
                  </a:effectLst>
                </a:rPr>
                <a:t>Subscription</a:t>
              </a:r>
              <a:endParaRPr lang="en-US" sz="3200" b="1" cap="none" spc="0" dirty="0">
                <a:ln w="10160">
                  <a:noFill/>
                  <a:prstDash val="solid"/>
                </a:ln>
                <a:solidFill>
                  <a:srgbClr val="D6008F"/>
                </a:solidFill>
                <a:effectLst>
                  <a:outerShdw blurRad="38100" dist="22860" dir="5400000" algn="tl" rotWithShape="0">
                    <a:srgbClr val="000000">
                      <a:alpha val="30000"/>
                    </a:srgbClr>
                  </a:outerShdw>
                </a:effectLst>
              </a:endParaRPr>
            </a:p>
          </p:txBody>
        </p:sp>
      </p:grpSp>
      <p:sp>
        <p:nvSpPr>
          <p:cNvPr id="53" name="Shape 132"/>
          <p:cNvSpPr txBox="1"/>
          <p:nvPr/>
        </p:nvSpPr>
        <p:spPr>
          <a:xfrm>
            <a:off x="6760466" y="3160490"/>
            <a:ext cx="72436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3200" dirty="0" smtClean="0">
                <a:solidFill>
                  <a:srgbClr val="000A3E"/>
                </a:solidFill>
                <a:latin typeface="Corbel" panose="020B0503020204020204" pitchFamily="34" charset="0"/>
                <a:sym typeface="Arial"/>
              </a:rPr>
              <a:t>ex:</a:t>
            </a:r>
            <a:endParaRPr lang="en-CA" sz="4400" dirty="0">
              <a:solidFill>
                <a:srgbClr val="000A3E"/>
              </a:solidFill>
              <a:latin typeface="Corbel" panose="020B0503020204020204" pitchFamily="34" charset="0"/>
              <a:sym typeface="Arial"/>
            </a:endParaRPr>
          </a:p>
        </p:txBody>
      </p:sp>
      <p:pic>
        <p:nvPicPr>
          <p:cNvPr id="54" name="Shape 805"/>
          <p:cNvPicPr preferRelativeResize="0"/>
          <p:nvPr/>
        </p:nvPicPr>
        <p:blipFill rotWithShape="1">
          <a:blip r:embed="rId11">
            <a:alphaModFix/>
          </a:blip>
          <a:srcRect/>
          <a:stretch/>
        </p:blipFill>
        <p:spPr>
          <a:xfrm>
            <a:off x="3072045" y="6094134"/>
            <a:ext cx="1179542" cy="421512"/>
          </a:xfrm>
          <a:prstGeom prst="rect">
            <a:avLst/>
          </a:prstGeom>
          <a:noFill/>
          <a:ln>
            <a:noFill/>
          </a:ln>
        </p:spPr>
      </p:pic>
      <p:pic>
        <p:nvPicPr>
          <p:cNvPr id="55" name="Shape 806"/>
          <p:cNvPicPr preferRelativeResize="0"/>
          <p:nvPr/>
        </p:nvPicPr>
        <p:blipFill rotWithShape="1">
          <a:blip r:embed="rId12">
            <a:alphaModFix/>
          </a:blip>
          <a:srcRect/>
          <a:stretch/>
        </p:blipFill>
        <p:spPr>
          <a:xfrm>
            <a:off x="2357860" y="5500187"/>
            <a:ext cx="681301" cy="580667"/>
          </a:xfrm>
          <a:prstGeom prst="rect">
            <a:avLst/>
          </a:prstGeom>
          <a:noFill/>
          <a:ln>
            <a:noFill/>
          </a:ln>
        </p:spPr>
      </p:pic>
      <p:pic>
        <p:nvPicPr>
          <p:cNvPr id="56" name="Shape 808"/>
          <p:cNvPicPr preferRelativeResize="0"/>
          <p:nvPr/>
        </p:nvPicPr>
        <p:blipFill rotWithShape="1">
          <a:blip r:embed="rId13">
            <a:alphaModFix/>
          </a:blip>
          <a:srcRect/>
          <a:stretch/>
        </p:blipFill>
        <p:spPr>
          <a:xfrm>
            <a:off x="3172004" y="5410728"/>
            <a:ext cx="1108074" cy="554037"/>
          </a:xfrm>
          <a:prstGeom prst="rect">
            <a:avLst/>
          </a:prstGeom>
          <a:noFill/>
          <a:ln>
            <a:noFill/>
          </a:ln>
        </p:spPr>
      </p:pic>
      <p:pic>
        <p:nvPicPr>
          <p:cNvPr id="57" name="Shape 813"/>
          <p:cNvPicPr preferRelativeResize="0"/>
          <p:nvPr/>
        </p:nvPicPr>
        <p:blipFill rotWithShape="1">
          <a:blip r:embed="rId14">
            <a:alphaModFix/>
          </a:blip>
          <a:srcRect/>
          <a:stretch/>
        </p:blipFill>
        <p:spPr>
          <a:xfrm>
            <a:off x="4371590" y="5466170"/>
            <a:ext cx="850309" cy="581299"/>
          </a:xfrm>
          <a:prstGeom prst="rect">
            <a:avLst/>
          </a:prstGeom>
          <a:noFill/>
          <a:ln>
            <a:noFill/>
          </a:ln>
        </p:spPr>
      </p:pic>
      <p:sp>
        <p:nvSpPr>
          <p:cNvPr id="58" name="Shape 132"/>
          <p:cNvSpPr txBox="1"/>
          <p:nvPr/>
        </p:nvSpPr>
        <p:spPr>
          <a:xfrm>
            <a:off x="1633491" y="5482502"/>
            <a:ext cx="72436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3200" dirty="0" smtClean="0">
                <a:solidFill>
                  <a:srgbClr val="000A3E"/>
                </a:solidFill>
                <a:latin typeface="Corbel" panose="020B0503020204020204" pitchFamily="34" charset="0"/>
                <a:sym typeface="Arial"/>
              </a:rPr>
              <a:t>ex:</a:t>
            </a:r>
            <a:endParaRPr lang="en-CA" sz="4400" dirty="0">
              <a:solidFill>
                <a:srgbClr val="000A3E"/>
              </a:solidFill>
              <a:latin typeface="Corbel" panose="020B0503020204020204" pitchFamily="34" charset="0"/>
              <a:sym typeface="Arial"/>
            </a:endParaRPr>
          </a:p>
        </p:txBody>
      </p:sp>
      <p:sp>
        <p:nvSpPr>
          <p:cNvPr id="59" name="Shape 132"/>
          <p:cNvSpPr txBox="1"/>
          <p:nvPr/>
        </p:nvSpPr>
        <p:spPr>
          <a:xfrm>
            <a:off x="7226151" y="5825430"/>
            <a:ext cx="72436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3200" dirty="0" smtClean="0">
                <a:solidFill>
                  <a:srgbClr val="000A3E"/>
                </a:solidFill>
                <a:latin typeface="Corbel" panose="020B0503020204020204" pitchFamily="34" charset="0"/>
                <a:sym typeface="Arial"/>
              </a:rPr>
              <a:t>ex:</a:t>
            </a:r>
            <a:endParaRPr lang="en-CA" sz="4400" dirty="0">
              <a:solidFill>
                <a:srgbClr val="000A3E"/>
              </a:solidFill>
              <a:latin typeface="Corbel" panose="020B0503020204020204" pitchFamily="34" charset="0"/>
              <a:sym typeface="Arial"/>
            </a:endParaRPr>
          </a:p>
        </p:txBody>
      </p:sp>
      <p:sp>
        <p:nvSpPr>
          <p:cNvPr id="2" name="Rounded Rectangle 1"/>
          <p:cNvSpPr/>
          <p:nvPr/>
        </p:nvSpPr>
        <p:spPr>
          <a:xfrm>
            <a:off x="1141609" y="3628018"/>
            <a:ext cx="4759793" cy="3101252"/>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ounded Rectangle 59"/>
          <p:cNvSpPr/>
          <p:nvPr/>
        </p:nvSpPr>
        <p:spPr>
          <a:xfrm>
            <a:off x="6238765" y="4140603"/>
            <a:ext cx="5318235" cy="2458620"/>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1" name="Shape 246"/>
          <p:cNvPicPr preferRelativeResize="0"/>
          <p:nvPr/>
        </p:nvPicPr>
        <p:blipFill rotWithShape="1">
          <a:blip r:embed="rId15">
            <a:alphaModFix/>
          </a:blip>
          <a:srcRect/>
          <a:stretch/>
        </p:blipFill>
        <p:spPr>
          <a:xfrm>
            <a:off x="2209800" y="1320799"/>
            <a:ext cx="1257300" cy="1282701"/>
          </a:xfrm>
          <a:prstGeom prst="rect">
            <a:avLst/>
          </a:prstGeom>
          <a:noFill/>
          <a:ln>
            <a:noFill/>
          </a:ln>
        </p:spPr>
      </p:pic>
      <p:pic>
        <p:nvPicPr>
          <p:cNvPr id="62" name="Shape 246"/>
          <p:cNvPicPr preferRelativeResize="0"/>
          <p:nvPr/>
        </p:nvPicPr>
        <p:blipFill rotWithShape="1">
          <a:blip r:embed="rId15">
            <a:alphaModFix/>
          </a:blip>
          <a:srcRect/>
          <a:stretch/>
        </p:blipFill>
        <p:spPr>
          <a:xfrm>
            <a:off x="6934200" y="1828799"/>
            <a:ext cx="1257300" cy="1282701"/>
          </a:xfrm>
          <a:prstGeom prst="rect">
            <a:avLst/>
          </a:prstGeom>
          <a:noFill/>
          <a:ln>
            <a:noFill/>
          </a:ln>
        </p:spPr>
      </p:pic>
      <p:pic>
        <p:nvPicPr>
          <p:cNvPr id="64" name="Shape 807"/>
          <p:cNvPicPr preferRelativeResize="0"/>
          <p:nvPr/>
        </p:nvPicPr>
        <p:blipFill rotWithShape="1">
          <a:blip r:embed="rId16">
            <a:alphaModFix/>
          </a:blip>
          <a:srcRect/>
          <a:stretch/>
        </p:blipFill>
        <p:spPr>
          <a:xfrm>
            <a:off x="7544082" y="3227191"/>
            <a:ext cx="1302205" cy="664325"/>
          </a:xfrm>
          <a:prstGeom prst="rect">
            <a:avLst/>
          </a:prstGeom>
          <a:noFill/>
          <a:ln>
            <a:noFill/>
          </a:ln>
        </p:spPr>
      </p:pic>
    </p:spTree>
    <p:extLst>
      <p:ext uri="{BB962C8B-B14F-4D97-AF65-F5344CB8AC3E}">
        <p14:creationId xmlns:p14="http://schemas.microsoft.com/office/powerpoint/2010/main" val="41734210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hape 195"/>
          <p:cNvPicPr preferRelativeResize="0"/>
          <p:nvPr/>
        </p:nvPicPr>
        <p:blipFill rotWithShape="1">
          <a:blip r:embed="rId3">
            <a:alphaModFix/>
          </a:blip>
          <a:srcRect l="15946" r="19888"/>
          <a:stretch/>
        </p:blipFill>
        <p:spPr>
          <a:xfrm>
            <a:off x="10346484" y="2825137"/>
            <a:ext cx="1492899" cy="1595656"/>
          </a:xfrm>
          <a:prstGeom prst="rect">
            <a:avLst/>
          </a:prstGeom>
          <a:noFill/>
          <a:ln>
            <a:no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8983" y="1014217"/>
            <a:ext cx="1492899" cy="1613179"/>
          </a:xfrm>
          <a:prstGeom prst="rect">
            <a:avLst/>
          </a:prstGeom>
        </p:spPr>
      </p:pic>
      <p:pic>
        <p:nvPicPr>
          <p:cNvPr id="7" name="Shape 995"/>
          <p:cNvPicPr preferRelativeResize="0"/>
          <p:nvPr/>
        </p:nvPicPr>
        <p:blipFill rotWithShape="1">
          <a:blip r:embed="rId5">
            <a:alphaModFix/>
          </a:blip>
          <a:srcRect/>
          <a:stretch/>
        </p:blipFill>
        <p:spPr>
          <a:xfrm>
            <a:off x="7594835" y="839894"/>
            <a:ext cx="826909" cy="661633"/>
          </a:xfrm>
          <a:prstGeom prst="rect">
            <a:avLst/>
          </a:prstGeom>
          <a:noFill/>
          <a:ln>
            <a:noFill/>
          </a:ln>
        </p:spPr>
      </p:pic>
      <p:pic>
        <p:nvPicPr>
          <p:cNvPr id="8" name="Shape 1000"/>
          <p:cNvPicPr preferRelativeResize="0"/>
          <p:nvPr/>
        </p:nvPicPr>
        <p:blipFill rotWithShape="1">
          <a:blip r:embed="rId6">
            <a:alphaModFix/>
          </a:blip>
          <a:srcRect/>
          <a:stretch/>
        </p:blipFill>
        <p:spPr>
          <a:xfrm>
            <a:off x="7995388" y="1576920"/>
            <a:ext cx="1536699" cy="696893"/>
          </a:xfrm>
          <a:prstGeom prst="rect">
            <a:avLst/>
          </a:prstGeom>
          <a:noFill/>
          <a:ln>
            <a:noFill/>
          </a:ln>
        </p:spPr>
      </p:pic>
      <p:pic>
        <p:nvPicPr>
          <p:cNvPr id="9" name="Shape 1002"/>
          <p:cNvPicPr preferRelativeResize="0"/>
          <p:nvPr/>
        </p:nvPicPr>
        <p:blipFill rotWithShape="1">
          <a:blip r:embed="rId7">
            <a:alphaModFix/>
          </a:blip>
          <a:srcRect/>
          <a:stretch/>
        </p:blipFill>
        <p:spPr>
          <a:xfrm>
            <a:off x="7677888" y="2987513"/>
            <a:ext cx="1158873" cy="716184"/>
          </a:xfrm>
          <a:prstGeom prst="rect">
            <a:avLst/>
          </a:prstGeom>
          <a:noFill/>
          <a:ln>
            <a:noFill/>
          </a:ln>
        </p:spPr>
      </p:pic>
      <p:pic>
        <p:nvPicPr>
          <p:cNvPr id="10" name="Shape 1003"/>
          <p:cNvPicPr preferRelativeResize="0"/>
          <p:nvPr/>
        </p:nvPicPr>
        <p:blipFill rotWithShape="1">
          <a:blip r:embed="rId8">
            <a:alphaModFix/>
          </a:blip>
          <a:srcRect/>
          <a:stretch/>
        </p:blipFill>
        <p:spPr>
          <a:xfrm>
            <a:off x="8682644" y="3808472"/>
            <a:ext cx="919293" cy="612321"/>
          </a:xfrm>
          <a:prstGeom prst="rect">
            <a:avLst/>
          </a:prstGeom>
          <a:noFill/>
          <a:ln>
            <a:noFill/>
          </a:ln>
        </p:spPr>
      </p:pic>
      <p:pic>
        <p:nvPicPr>
          <p:cNvPr id="11" name="Shape 1004"/>
          <p:cNvPicPr preferRelativeResize="0"/>
          <p:nvPr/>
        </p:nvPicPr>
        <p:blipFill rotWithShape="1">
          <a:blip r:embed="rId5">
            <a:alphaModFix/>
          </a:blip>
          <a:srcRect/>
          <a:stretch/>
        </p:blipFill>
        <p:spPr>
          <a:xfrm>
            <a:off x="7683735" y="3798995"/>
            <a:ext cx="826909" cy="661633"/>
          </a:xfrm>
          <a:prstGeom prst="rect">
            <a:avLst/>
          </a:prstGeom>
          <a:noFill/>
          <a:ln>
            <a:noFill/>
          </a:ln>
        </p:spPr>
      </p:pic>
      <p:pic>
        <p:nvPicPr>
          <p:cNvPr id="13" name="Shape 996"/>
          <p:cNvPicPr preferRelativeResize="0"/>
          <p:nvPr/>
        </p:nvPicPr>
        <p:blipFill rotWithShape="1">
          <a:blip r:embed="rId9">
            <a:alphaModFix/>
          </a:blip>
          <a:srcRect/>
          <a:stretch/>
        </p:blipFill>
        <p:spPr>
          <a:xfrm>
            <a:off x="3140197" y="678709"/>
            <a:ext cx="960816" cy="720613"/>
          </a:xfrm>
          <a:prstGeom prst="rect">
            <a:avLst/>
          </a:prstGeom>
          <a:noFill/>
          <a:ln>
            <a:noFill/>
          </a:ln>
        </p:spPr>
      </p:pic>
      <p:pic>
        <p:nvPicPr>
          <p:cNvPr id="16" name="Shape 999"/>
          <p:cNvPicPr preferRelativeResize="0"/>
          <p:nvPr/>
        </p:nvPicPr>
        <p:blipFill rotWithShape="1">
          <a:blip r:embed="rId10">
            <a:alphaModFix/>
          </a:blip>
          <a:srcRect/>
          <a:stretch/>
        </p:blipFill>
        <p:spPr>
          <a:xfrm>
            <a:off x="3397598" y="1532432"/>
            <a:ext cx="1704089" cy="772805"/>
          </a:xfrm>
          <a:prstGeom prst="rect">
            <a:avLst/>
          </a:prstGeom>
          <a:noFill/>
          <a:ln>
            <a:noFill/>
          </a:ln>
        </p:spPr>
      </p:pic>
      <p:pic>
        <p:nvPicPr>
          <p:cNvPr id="25" name="Shape 789"/>
          <p:cNvPicPr preferRelativeResize="0"/>
          <p:nvPr/>
        </p:nvPicPr>
        <p:blipFill rotWithShape="1">
          <a:blip r:embed="rId11">
            <a:alphaModFix/>
          </a:blip>
          <a:srcRect/>
          <a:stretch/>
        </p:blipFill>
        <p:spPr>
          <a:xfrm>
            <a:off x="1249888" y="2930360"/>
            <a:ext cx="1239312" cy="1501940"/>
          </a:xfrm>
          <a:prstGeom prst="rect">
            <a:avLst/>
          </a:prstGeom>
          <a:noFill/>
          <a:ln>
            <a:noFill/>
          </a:ln>
        </p:spPr>
      </p:pic>
      <p:pic>
        <p:nvPicPr>
          <p:cNvPr id="28" name="Shape 1005"/>
          <p:cNvPicPr preferRelativeResize="0"/>
          <p:nvPr/>
        </p:nvPicPr>
        <p:blipFill rotWithShape="1">
          <a:blip r:embed="rId12">
            <a:alphaModFix/>
          </a:blip>
          <a:srcRect l="24552" t="17355" r="65726" b="63942"/>
          <a:stretch/>
        </p:blipFill>
        <p:spPr>
          <a:xfrm>
            <a:off x="1094929" y="1043744"/>
            <a:ext cx="1451865" cy="1524459"/>
          </a:xfrm>
          <a:prstGeom prst="rect">
            <a:avLst/>
          </a:prstGeom>
          <a:noFill/>
          <a:ln>
            <a:noFill/>
          </a:ln>
        </p:spPr>
      </p:pic>
      <p:pic>
        <p:nvPicPr>
          <p:cNvPr id="29" name="Shape 994"/>
          <p:cNvPicPr preferRelativeResize="0"/>
          <p:nvPr/>
        </p:nvPicPr>
        <p:blipFill rotWithShape="1">
          <a:blip r:embed="rId13">
            <a:alphaModFix/>
          </a:blip>
          <a:srcRect/>
          <a:stretch/>
        </p:blipFill>
        <p:spPr>
          <a:xfrm flipH="1">
            <a:off x="4254742" y="3668866"/>
            <a:ext cx="884980" cy="606378"/>
          </a:xfrm>
          <a:prstGeom prst="rect">
            <a:avLst/>
          </a:prstGeom>
          <a:noFill/>
          <a:ln>
            <a:noFill/>
          </a:ln>
        </p:spPr>
      </p:pic>
      <p:pic>
        <p:nvPicPr>
          <p:cNvPr id="30" name="Shape 997"/>
          <p:cNvPicPr preferRelativeResize="0"/>
          <p:nvPr/>
        </p:nvPicPr>
        <p:blipFill rotWithShape="1">
          <a:blip r:embed="rId14">
            <a:alphaModFix/>
          </a:blip>
          <a:srcRect/>
          <a:stretch/>
        </p:blipFill>
        <p:spPr>
          <a:xfrm>
            <a:off x="3403544" y="3016161"/>
            <a:ext cx="802843" cy="515425"/>
          </a:xfrm>
          <a:prstGeom prst="rect">
            <a:avLst/>
          </a:prstGeom>
          <a:noFill/>
          <a:ln>
            <a:noFill/>
          </a:ln>
        </p:spPr>
      </p:pic>
      <p:pic>
        <p:nvPicPr>
          <p:cNvPr id="31" name="Shape 998"/>
          <p:cNvPicPr preferRelativeResize="0"/>
          <p:nvPr/>
        </p:nvPicPr>
        <p:blipFill rotWithShape="1">
          <a:blip r:embed="rId15">
            <a:alphaModFix/>
          </a:blip>
          <a:srcRect/>
          <a:stretch/>
        </p:blipFill>
        <p:spPr>
          <a:xfrm>
            <a:off x="3200604" y="3922076"/>
            <a:ext cx="971345" cy="706337"/>
          </a:xfrm>
          <a:prstGeom prst="rect">
            <a:avLst/>
          </a:prstGeom>
          <a:noFill/>
          <a:ln>
            <a:noFill/>
          </a:ln>
        </p:spPr>
      </p:pic>
      <p:grpSp>
        <p:nvGrpSpPr>
          <p:cNvPr id="32" name="Group 31"/>
          <p:cNvGrpSpPr/>
          <p:nvPr/>
        </p:nvGrpSpPr>
        <p:grpSpPr>
          <a:xfrm>
            <a:off x="6812989" y="5274148"/>
            <a:ext cx="2115414" cy="1135684"/>
            <a:chOff x="5398456" y="3373027"/>
            <a:chExt cx="5031520" cy="2601183"/>
          </a:xfrm>
        </p:grpSpPr>
        <p:pic>
          <p:nvPicPr>
            <p:cNvPr id="33" name="Picture 32"/>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398456" y="3373027"/>
              <a:ext cx="2750064" cy="2601183"/>
            </a:xfrm>
            <a:prstGeom prst="rect">
              <a:avLst/>
            </a:prstGeom>
          </p:spPr>
        </p:pic>
        <p:sp>
          <p:nvSpPr>
            <p:cNvPr id="34" name="Rectangle 33"/>
            <p:cNvSpPr/>
            <p:nvPr/>
          </p:nvSpPr>
          <p:spPr>
            <a:xfrm>
              <a:off x="7454989" y="4047008"/>
              <a:ext cx="2974987" cy="1198389"/>
            </a:xfrm>
            <a:prstGeom prst="rect">
              <a:avLst/>
            </a:prstGeom>
            <a:noFill/>
            <a:ln>
              <a:noFill/>
            </a:ln>
          </p:spPr>
          <p:txBody>
            <a:bodyPr wrap="square" lIns="91440" tIns="45720" rIns="91440" bIns="45720">
              <a:spAutoFit/>
            </a:bodyPr>
            <a:lstStyle/>
            <a:p>
              <a:r>
                <a:rPr lang="en-US" sz="2800" b="1" cap="none" spc="0" dirty="0" err="1" smtClean="0">
                  <a:ln w="10160">
                    <a:noFill/>
                    <a:prstDash val="solid"/>
                  </a:ln>
                  <a:solidFill>
                    <a:schemeClr val="accent6">
                      <a:lumMod val="50000"/>
                    </a:schemeClr>
                  </a:solidFill>
                  <a:effectLst>
                    <a:outerShdw blurRad="38100" dist="22860" dir="5400000" algn="tl" rotWithShape="0">
                      <a:srgbClr val="000000">
                        <a:alpha val="30000"/>
                      </a:srgbClr>
                    </a:outerShdw>
                  </a:effectLst>
                </a:rPr>
                <a:t>mium</a:t>
              </a:r>
              <a:endParaRPr lang="en-US" sz="2800" b="1" cap="none" spc="0" dirty="0">
                <a:ln w="10160">
                  <a:noFill/>
                  <a:prstDash val="solid"/>
                </a:ln>
                <a:solidFill>
                  <a:schemeClr val="accent6">
                    <a:lumMod val="50000"/>
                  </a:schemeClr>
                </a:solidFill>
                <a:effectLst>
                  <a:outerShdw blurRad="38100" dist="22860" dir="5400000" algn="tl" rotWithShape="0">
                    <a:srgbClr val="000000">
                      <a:alpha val="30000"/>
                    </a:srgbClr>
                  </a:outerShdw>
                </a:effectLst>
              </a:endParaRPr>
            </a:p>
          </p:txBody>
        </p:sp>
      </p:grpSp>
      <p:grpSp>
        <p:nvGrpSpPr>
          <p:cNvPr id="35" name="Group 34"/>
          <p:cNvGrpSpPr/>
          <p:nvPr/>
        </p:nvGrpSpPr>
        <p:grpSpPr>
          <a:xfrm>
            <a:off x="9159979" y="5737513"/>
            <a:ext cx="3131156" cy="738129"/>
            <a:chOff x="6421049" y="3862417"/>
            <a:chExt cx="5972810" cy="1458941"/>
          </a:xfrm>
        </p:grpSpPr>
        <p:pic>
          <p:nvPicPr>
            <p:cNvPr id="36" name="Picture 35"/>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421049" y="3862417"/>
              <a:ext cx="1399987" cy="1399987"/>
            </a:xfrm>
            <a:prstGeom prst="rect">
              <a:avLst/>
            </a:prstGeom>
          </p:spPr>
        </p:pic>
        <p:sp>
          <p:nvSpPr>
            <p:cNvPr id="37" name="Rectangle 36"/>
            <p:cNvSpPr/>
            <p:nvPr/>
          </p:nvSpPr>
          <p:spPr>
            <a:xfrm>
              <a:off x="7304533" y="4530525"/>
              <a:ext cx="5089326" cy="790833"/>
            </a:xfrm>
            <a:prstGeom prst="rect">
              <a:avLst/>
            </a:prstGeom>
            <a:noFill/>
            <a:ln>
              <a:noFill/>
            </a:ln>
          </p:spPr>
          <p:txBody>
            <a:bodyPr wrap="square" lIns="91440" tIns="45720" rIns="91440" bIns="45720">
              <a:spAutoFit/>
            </a:bodyPr>
            <a:lstStyle/>
            <a:p>
              <a:r>
                <a:rPr lang="en-US" sz="2000" b="1" cap="none" spc="0" dirty="0" smtClean="0">
                  <a:ln w="10160">
                    <a:noFill/>
                    <a:prstDash val="solid"/>
                  </a:ln>
                  <a:solidFill>
                    <a:srgbClr val="D81600"/>
                  </a:solidFill>
                  <a:effectLst>
                    <a:outerShdw blurRad="38100" dist="22860" dir="5400000" algn="tl" rotWithShape="0">
                      <a:srgbClr val="000000">
                        <a:alpha val="30000"/>
                      </a:srgbClr>
                    </a:outerShdw>
                  </a:effectLst>
                </a:rPr>
                <a:t>Advertisement</a:t>
              </a:r>
              <a:endParaRPr lang="en-US" sz="2800" b="1" cap="none" spc="0" dirty="0" smtClean="0">
                <a:ln w="10160">
                  <a:noFill/>
                  <a:prstDash val="solid"/>
                </a:ln>
                <a:solidFill>
                  <a:srgbClr val="D81600"/>
                </a:solidFill>
                <a:effectLst>
                  <a:outerShdw blurRad="38100" dist="22860" dir="5400000" algn="tl" rotWithShape="0">
                    <a:srgbClr val="000000">
                      <a:alpha val="30000"/>
                    </a:srgbClr>
                  </a:outerShdw>
                </a:effectLst>
              </a:endParaRPr>
            </a:p>
          </p:txBody>
        </p:sp>
      </p:grpSp>
      <p:grpSp>
        <p:nvGrpSpPr>
          <p:cNvPr id="43" name="Group 42"/>
          <p:cNvGrpSpPr/>
          <p:nvPr/>
        </p:nvGrpSpPr>
        <p:grpSpPr>
          <a:xfrm>
            <a:off x="5507665" y="1212112"/>
            <a:ext cx="1750666" cy="2035675"/>
            <a:chOff x="590906" y="1917385"/>
            <a:chExt cx="3720080" cy="4190383"/>
          </a:xfrm>
        </p:grpSpPr>
        <p:sp>
          <p:nvSpPr>
            <p:cNvPr id="44" name="Shape 135"/>
            <p:cNvSpPr/>
            <p:nvPr/>
          </p:nvSpPr>
          <p:spPr>
            <a:xfrm>
              <a:off x="590906" y="1917385"/>
              <a:ext cx="3720080" cy="102209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200" cap="none" dirty="0" smtClean="0">
                  <a:solidFill>
                    <a:schemeClr val="dk1"/>
                  </a:solidFill>
                  <a:latin typeface="PT Sans"/>
                  <a:ea typeface="PT Sans"/>
                  <a:cs typeface="PT Sans"/>
                  <a:sym typeface="PT Sans"/>
                </a:rPr>
                <a:t>ReferMe</a:t>
              </a:r>
              <a:endParaRPr lang="en-CA" sz="3200" cap="none" dirty="0">
                <a:solidFill>
                  <a:schemeClr val="dk1"/>
                </a:solidFill>
                <a:latin typeface="PT Sans"/>
                <a:ea typeface="PT Sans"/>
                <a:cs typeface="PT Sans"/>
                <a:sym typeface="PT Sans"/>
              </a:endParaRPr>
            </a:p>
          </p:txBody>
        </p:sp>
        <p:grpSp>
          <p:nvGrpSpPr>
            <p:cNvPr id="45" name="Shape 168"/>
            <p:cNvGrpSpPr/>
            <p:nvPr/>
          </p:nvGrpSpPr>
          <p:grpSpPr>
            <a:xfrm>
              <a:off x="742702" y="2776900"/>
              <a:ext cx="3566266" cy="3330868"/>
              <a:chOff x="682577" y="2257174"/>
              <a:chExt cx="3700737" cy="3700737"/>
            </a:xfrm>
          </p:grpSpPr>
          <p:pic>
            <p:nvPicPr>
              <p:cNvPr id="46" name="Shape 169"/>
              <p:cNvPicPr preferRelativeResize="0"/>
              <p:nvPr/>
            </p:nvPicPr>
            <p:blipFill rotWithShape="1">
              <a:blip r:embed="rId18">
                <a:alphaModFix/>
              </a:blip>
              <a:srcRect/>
              <a:stretch/>
            </p:blipFill>
            <p:spPr>
              <a:xfrm>
                <a:off x="682577" y="2257174"/>
                <a:ext cx="3700737" cy="3700737"/>
              </a:xfrm>
              <a:prstGeom prst="rect">
                <a:avLst/>
              </a:prstGeom>
              <a:noFill/>
              <a:ln>
                <a:noFill/>
              </a:ln>
            </p:spPr>
          </p:pic>
          <p:pic>
            <p:nvPicPr>
              <p:cNvPr id="47" name="Shape 170"/>
              <p:cNvPicPr preferRelativeResize="0"/>
              <p:nvPr/>
            </p:nvPicPr>
            <p:blipFill rotWithShape="1">
              <a:blip r:embed="rId19">
                <a:alphaModFix/>
              </a:blip>
              <a:srcRect l="7571" r="7773" b="15343"/>
              <a:stretch/>
            </p:blipFill>
            <p:spPr>
              <a:xfrm>
                <a:off x="1369141" y="2757197"/>
                <a:ext cx="1169272" cy="656932"/>
              </a:xfrm>
              <a:prstGeom prst="rect">
                <a:avLst/>
              </a:prstGeom>
              <a:noFill/>
              <a:ln>
                <a:noFill/>
              </a:ln>
            </p:spPr>
          </p:pic>
        </p:grpSp>
      </p:grpSp>
    </p:spTree>
    <p:extLst>
      <p:ext uri="{BB962C8B-B14F-4D97-AF65-F5344CB8AC3E}">
        <p14:creationId xmlns:p14="http://schemas.microsoft.com/office/powerpoint/2010/main" val="21135977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405520" y="70430"/>
            <a:ext cx="10515599" cy="754743"/>
            <a:chOff x="405520" y="70430"/>
            <a:chExt cx="10515599" cy="754743"/>
          </a:xfrm>
        </p:grpSpPr>
        <p:sp>
          <p:nvSpPr>
            <p:cNvPr id="10"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US" sz="4400" dirty="0" smtClean="0">
                  <a:solidFill>
                    <a:srgbClr val="000A3E"/>
                  </a:solidFill>
                  <a:latin typeface="Corbel" panose="020B0503020204020204" pitchFamily="34" charset="0"/>
                </a:rPr>
                <a:t>Cost Structure</a:t>
              </a:r>
              <a:endParaRPr lang="en-CA" sz="4400" dirty="0">
                <a:solidFill>
                  <a:srgbClr val="000A3E"/>
                </a:solidFill>
                <a:latin typeface="Corbel" panose="020B0503020204020204" pitchFamily="34" charset="0"/>
                <a:sym typeface="Arial"/>
              </a:endParaRPr>
            </a:p>
          </p:txBody>
        </p:sp>
        <p:sp>
          <p:nvSpPr>
            <p:cNvPr id="11"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pic>
        <p:nvPicPr>
          <p:cNvPr id="13" name="Shape 960"/>
          <p:cNvPicPr preferRelativeResize="0"/>
          <p:nvPr/>
        </p:nvPicPr>
        <p:blipFill rotWithShape="1">
          <a:blip r:embed="rId3">
            <a:alphaModFix/>
          </a:blip>
          <a:srcRect/>
          <a:stretch/>
        </p:blipFill>
        <p:spPr>
          <a:xfrm>
            <a:off x="1700636" y="1206006"/>
            <a:ext cx="3227318" cy="1880260"/>
          </a:xfrm>
          <a:prstGeom prst="rect">
            <a:avLst/>
          </a:prstGeom>
          <a:noFill/>
          <a:ln>
            <a:noFill/>
          </a:ln>
        </p:spPr>
      </p:pic>
      <p:pic>
        <p:nvPicPr>
          <p:cNvPr id="14" name="Shape 962"/>
          <p:cNvPicPr preferRelativeResize="0"/>
          <p:nvPr/>
        </p:nvPicPr>
        <p:blipFill rotWithShape="1">
          <a:blip r:embed="rId4">
            <a:alphaModFix/>
          </a:blip>
          <a:srcRect/>
          <a:stretch/>
        </p:blipFill>
        <p:spPr>
          <a:xfrm>
            <a:off x="5952023" y="1693929"/>
            <a:ext cx="2982959" cy="1907940"/>
          </a:xfrm>
          <a:prstGeom prst="rect">
            <a:avLst/>
          </a:prstGeom>
          <a:noFill/>
          <a:ln>
            <a:noFill/>
          </a:ln>
        </p:spPr>
      </p:pic>
      <p:pic>
        <p:nvPicPr>
          <p:cNvPr id="18" name="Shape 963"/>
          <p:cNvPicPr preferRelativeResize="0"/>
          <p:nvPr/>
        </p:nvPicPr>
        <p:blipFill rotWithShape="1">
          <a:blip r:embed="rId5">
            <a:alphaModFix/>
          </a:blip>
          <a:srcRect/>
          <a:stretch/>
        </p:blipFill>
        <p:spPr>
          <a:xfrm>
            <a:off x="1165277" y="3773319"/>
            <a:ext cx="2813887" cy="2064537"/>
          </a:xfrm>
          <a:prstGeom prst="rect">
            <a:avLst/>
          </a:prstGeom>
          <a:noFill/>
          <a:ln>
            <a:noFill/>
          </a:ln>
        </p:spPr>
      </p:pic>
      <p:pic>
        <p:nvPicPr>
          <p:cNvPr id="19" name="Shape 961"/>
          <p:cNvPicPr preferRelativeResize="0"/>
          <p:nvPr/>
        </p:nvPicPr>
        <p:blipFill rotWithShape="1">
          <a:blip r:embed="rId6">
            <a:alphaModFix/>
          </a:blip>
          <a:srcRect/>
          <a:stretch/>
        </p:blipFill>
        <p:spPr>
          <a:xfrm>
            <a:off x="6065322" y="3467100"/>
            <a:ext cx="4716978" cy="2609850"/>
          </a:xfrm>
          <a:prstGeom prst="rect">
            <a:avLst/>
          </a:prstGeom>
          <a:noFill/>
          <a:ln>
            <a:noFill/>
          </a:ln>
        </p:spPr>
      </p:pic>
      <p:pic>
        <p:nvPicPr>
          <p:cNvPr id="15" name="Shape 959"/>
          <p:cNvPicPr preferRelativeResize="0"/>
          <p:nvPr/>
        </p:nvPicPr>
        <p:blipFill rotWithShape="1">
          <a:blip r:embed="rId7">
            <a:alphaModFix/>
          </a:blip>
          <a:srcRect l="42423" t="71420" r="51161" b="19616"/>
          <a:stretch/>
        </p:blipFill>
        <p:spPr>
          <a:xfrm>
            <a:off x="9822394" y="1012114"/>
            <a:ext cx="1865147" cy="1921585"/>
          </a:xfrm>
          <a:prstGeom prst="rect">
            <a:avLst/>
          </a:prstGeom>
          <a:noFill/>
          <a:ln>
            <a:noFill/>
          </a:ln>
        </p:spPr>
      </p:pic>
    </p:spTree>
    <p:extLst>
      <p:ext uri="{BB962C8B-B14F-4D97-AF65-F5344CB8AC3E}">
        <p14:creationId xmlns:p14="http://schemas.microsoft.com/office/powerpoint/2010/main" val="34058696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grpSp>
        <p:nvGrpSpPr>
          <p:cNvPr id="16" name="Group 15"/>
          <p:cNvGrpSpPr/>
          <p:nvPr/>
        </p:nvGrpSpPr>
        <p:grpSpPr>
          <a:xfrm>
            <a:off x="385763" y="100692"/>
            <a:ext cx="11420475" cy="7004958"/>
            <a:chOff x="385763" y="100692"/>
            <a:chExt cx="11420475" cy="7004958"/>
          </a:xfrm>
        </p:grpSpPr>
        <p:sp>
          <p:nvSpPr>
            <p:cNvPr id="17" name="Rounded Rectangle 16"/>
            <p:cNvSpPr/>
            <p:nvPr/>
          </p:nvSpPr>
          <p:spPr>
            <a:xfrm>
              <a:off x="385763" y="100692"/>
              <a:ext cx="7215187" cy="1296308"/>
            </a:xfrm>
            <a:prstGeom prst="roundRect">
              <a:avLst>
                <a:gd name="adj" fmla="val 9613"/>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ounded Rectangle 17"/>
            <p:cNvSpPr/>
            <p:nvPr/>
          </p:nvSpPr>
          <p:spPr>
            <a:xfrm>
              <a:off x="385763" y="792841"/>
              <a:ext cx="11420475" cy="6312809"/>
            </a:xfrm>
            <a:prstGeom prst="roundRect">
              <a:avLst>
                <a:gd name="adj" fmla="val 6869"/>
              </a:avLst>
            </a:prstGeom>
            <a:solidFill>
              <a:srgbClr val="F9F9F9"/>
            </a:solidFill>
            <a:ln>
              <a:noFill/>
            </a:ln>
            <a:effectLst>
              <a:outerShdw blurRad="50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0" name="Group 9"/>
          <p:cNvGrpSpPr/>
          <p:nvPr/>
        </p:nvGrpSpPr>
        <p:grpSpPr>
          <a:xfrm>
            <a:off x="10109200" y="1003300"/>
            <a:ext cx="1447800" cy="1257299"/>
            <a:chOff x="10109200" y="1003300"/>
            <a:chExt cx="1447800" cy="1257299"/>
          </a:xfrm>
        </p:grpSpPr>
        <p:pic>
          <p:nvPicPr>
            <p:cNvPr id="11" name="Shape 291"/>
            <p:cNvPicPr preferRelativeResize="0"/>
            <p:nvPr/>
          </p:nvPicPr>
          <p:blipFill rotWithShape="1">
            <a:blip r:embed="rId3">
              <a:alphaModFix/>
            </a:blip>
            <a:srcRect/>
            <a:stretch/>
          </p:blipFill>
          <p:spPr>
            <a:xfrm>
              <a:off x="10264546" y="1109493"/>
              <a:ext cx="1137109" cy="1044912"/>
            </a:xfrm>
            <a:prstGeom prst="rect">
              <a:avLst/>
            </a:prstGeom>
            <a:noFill/>
            <a:ln>
              <a:noFill/>
            </a:ln>
          </p:spPr>
        </p:pic>
        <p:sp>
          <p:nvSpPr>
            <p:cNvPr id="12" name="Shape 29"/>
            <p:cNvSpPr/>
            <p:nvPr/>
          </p:nvSpPr>
          <p:spPr>
            <a:xfrm>
              <a:off x="10109200" y="1003300"/>
              <a:ext cx="1447800" cy="1257299"/>
            </a:xfrm>
            <a:prstGeom prst="roundRect">
              <a:avLst>
                <a:gd name="adj" fmla="val 16667"/>
              </a:avLst>
            </a:prstGeom>
            <a:noFill/>
            <a:ln w="57150" cap="flat" cmpd="sng">
              <a:solidFill>
                <a:srgbClr val="00AEF0"/>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dk1"/>
                </a:solidFill>
                <a:latin typeface="Calibri"/>
                <a:ea typeface="Calibri"/>
                <a:cs typeface="Calibri"/>
                <a:sym typeface="Calibri"/>
              </a:endParaRPr>
            </a:p>
          </p:txBody>
        </p:sp>
      </p:grpSp>
      <p:grpSp>
        <p:nvGrpSpPr>
          <p:cNvPr id="13" name="Group 12"/>
          <p:cNvGrpSpPr/>
          <p:nvPr/>
        </p:nvGrpSpPr>
        <p:grpSpPr>
          <a:xfrm>
            <a:off x="405520" y="70430"/>
            <a:ext cx="10515599" cy="754743"/>
            <a:chOff x="405520" y="70430"/>
            <a:chExt cx="10515599" cy="754743"/>
          </a:xfrm>
        </p:grpSpPr>
        <p:sp>
          <p:nvSpPr>
            <p:cNvPr id="14"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CA" sz="4400" dirty="0" smtClean="0">
                  <a:solidFill>
                    <a:srgbClr val="000A3E"/>
                  </a:solidFill>
                  <a:latin typeface="Corbel" panose="020B0503020204020204" pitchFamily="34" charset="0"/>
                  <a:sym typeface="Arial"/>
                </a:rPr>
                <a:t>Projected EBITDA 2016 - 2019</a:t>
              </a:r>
              <a:endParaRPr lang="en-CA" sz="4400" dirty="0">
                <a:solidFill>
                  <a:srgbClr val="000A3E"/>
                </a:solidFill>
                <a:latin typeface="Corbel" panose="020B0503020204020204" pitchFamily="34" charset="0"/>
                <a:sym typeface="Arial"/>
              </a:endParaRPr>
            </a:p>
          </p:txBody>
        </p:sp>
        <p:sp>
          <p:nvSpPr>
            <p:cNvPr id="15" name="Shape 1024"/>
            <p:cNvSpPr/>
            <p:nvPr/>
          </p:nvSpPr>
          <p:spPr>
            <a:xfrm>
              <a:off x="543772" y="733426"/>
              <a:ext cx="1589828" cy="60304"/>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20" name="Group 19"/>
          <p:cNvGrpSpPr/>
          <p:nvPr/>
        </p:nvGrpSpPr>
        <p:grpSpPr>
          <a:xfrm>
            <a:off x="960657" y="1362355"/>
            <a:ext cx="8742937" cy="5173779"/>
            <a:chOff x="1638300" y="1052512"/>
            <a:chExt cx="7962900" cy="4757738"/>
          </a:xfrm>
        </p:grpSpPr>
        <p:graphicFrame>
          <p:nvGraphicFramePr>
            <p:cNvPr id="21" name="Chart 20"/>
            <p:cNvGraphicFramePr/>
            <p:nvPr>
              <p:extLst>
                <p:ext uri="{D42A27DB-BD31-4B8C-83A1-F6EECF244321}">
                  <p14:modId xmlns:p14="http://schemas.microsoft.com/office/powerpoint/2010/main" val="3750669512"/>
                </p:ext>
              </p:extLst>
            </p:nvPr>
          </p:nvGraphicFramePr>
          <p:xfrm>
            <a:off x="1638300" y="1052512"/>
            <a:ext cx="7962900" cy="4757738"/>
          </p:xfrm>
          <a:graphic>
            <a:graphicData uri="http://schemas.openxmlformats.org/drawingml/2006/chart">
              <c:chart xmlns:c="http://schemas.openxmlformats.org/drawingml/2006/chart" xmlns:r="http://schemas.openxmlformats.org/officeDocument/2006/relationships" r:id="rId4"/>
            </a:graphicData>
          </a:graphic>
        </p:graphicFrame>
        <p:cxnSp>
          <p:nvCxnSpPr>
            <p:cNvPr id="22" name="Straight Arrow Connector 21"/>
            <p:cNvCxnSpPr/>
            <p:nvPr/>
          </p:nvCxnSpPr>
          <p:spPr>
            <a:xfrm rot="5400000" flipH="1" flipV="1">
              <a:off x="7769659" y="2730296"/>
              <a:ext cx="979345" cy="729097"/>
            </a:xfrm>
            <a:prstGeom prst="straightConnector1">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hape 195"/>
          <p:cNvPicPr preferRelativeResize="0"/>
          <p:nvPr/>
        </p:nvPicPr>
        <p:blipFill rotWithShape="1">
          <a:blip r:embed="rId3">
            <a:alphaModFix/>
          </a:blip>
          <a:srcRect l="15946" r="19888"/>
          <a:stretch/>
        </p:blipFill>
        <p:spPr>
          <a:xfrm>
            <a:off x="10346484" y="2825137"/>
            <a:ext cx="1492899" cy="1595656"/>
          </a:xfrm>
          <a:prstGeom prst="rect">
            <a:avLst/>
          </a:prstGeom>
          <a:noFill/>
          <a:ln>
            <a:no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8983" y="1014217"/>
            <a:ext cx="1492899" cy="1613179"/>
          </a:xfrm>
          <a:prstGeom prst="rect">
            <a:avLst/>
          </a:prstGeom>
        </p:spPr>
      </p:pic>
      <p:pic>
        <p:nvPicPr>
          <p:cNvPr id="7" name="Shape 995"/>
          <p:cNvPicPr preferRelativeResize="0"/>
          <p:nvPr/>
        </p:nvPicPr>
        <p:blipFill rotWithShape="1">
          <a:blip r:embed="rId5">
            <a:alphaModFix/>
          </a:blip>
          <a:srcRect/>
          <a:stretch/>
        </p:blipFill>
        <p:spPr>
          <a:xfrm>
            <a:off x="7594835" y="839894"/>
            <a:ext cx="826909" cy="661633"/>
          </a:xfrm>
          <a:prstGeom prst="rect">
            <a:avLst/>
          </a:prstGeom>
          <a:noFill/>
          <a:ln>
            <a:noFill/>
          </a:ln>
        </p:spPr>
      </p:pic>
      <p:pic>
        <p:nvPicPr>
          <p:cNvPr id="8" name="Shape 1000"/>
          <p:cNvPicPr preferRelativeResize="0"/>
          <p:nvPr/>
        </p:nvPicPr>
        <p:blipFill rotWithShape="1">
          <a:blip r:embed="rId6">
            <a:alphaModFix/>
          </a:blip>
          <a:srcRect/>
          <a:stretch/>
        </p:blipFill>
        <p:spPr>
          <a:xfrm>
            <a:off x="7995388" y="1576920"/>
            <a:ext cx="1536699" cy="696893"/>
          </a:xfrm>
          <a:prstGeom prst="rect">
            <a:avLst/>
          </a:prstGeom>
          <a:noFill/>
          <a:ln>
            <a:noFill/>
          </a:ln>
        </p:spPr>
      </p:pic>
      <p:pic>
        <p:nvPicPr>
          <p:cNvPr id="9" name="Shape 1002"/>
          <p:cNvPicPr preferRelativeResize="0"/>
          <p:nvPr/>
        </p:nvPicPr>
        <p:blipFill rotWithShape="1">
          <a:blip r:embed="rId7">
            <a:alphaModFix/>
          </a:blip>
          <a:srcRect/>
          <a:stretch/>
        </p:blipFill>
        <p:spPr>
          <a:xfrm>
            <a:off x="7677888" y="2987513"/>
            <a:ext cx="1158873" cy="716184"/>
          </a:xfrm>
          <a:prstGeom prst="rect">
            <a:avLst/>
          </a:prstGeom>
          <a:noFill/>
          <a:ln>
            <a:noFill/>
          </a:ln>
        </p:spPr>
      </p:pic>
      <p:pic>
        <p:nvPicPr>
          <p:cNvPr id="10" name="Shape 1003"/>
          <p:cNvPicPr preferRelativeResize="0"/>
          <p:nvPr/>
        </p:nvPicPr>
        <p:blipFill rotWithShape="1">
          <a:blip r:embed="rId8">
            <a:alphaModFix/>
          </a:blip>
          <a:srcRect/>
          <a:stretch/>
        </p:blipFill>
        <p:spPr>
          <a:xfrm>
            <a:off x="8682644" y="3808472"/>
            <a:ext cx="919293" cy="612321"/>
          </a:xfrm>
          <a:prstGeom prst="rect">
            <a:avLst/>
          </a:prstGeom>
          <a:noFill/>
          <a:ln>
            <a:noFill/>
          </a:ln>
        </p:spPr>
      </p:pic>
      <p:pic>
        <p:nvPicPr>
          <p:cNvPr id="11" name="Shape 1004"/>
          <p:cNvPicPr preferRelativeResize="0"/>
          <p:nvPr/>
        </p:nvPicPr>
        <p:blipFill rotWithShape="1">
          <a:blip r:embed="rId5">
            <a:alphaModFix/>
          </a:blip>
          <a:srcRect/>
          <a:stretch/>
        </p:blipFill>
        <p:spPr>
          <a:xfrm>
            <a:off x="7683735" y="3798995"/>
            <a:ext cx="826909" cy="661633"/>
          </a:xfrm>
          <a:prstGeom prst="rect">
            <a:avLst/>
          </a:prstGeom>
          <a:noFill/>
          <a:ln>
            <a:noFill/>
          </a:ln>
        </p:spPr>
      </p:pic>
      <p:pic>
        <p:nvPicPr>
          <p:cNvPr id="13" name="Shape 996"/>
          <p:cNvPicPr preferRelativeResize="0"/>
          <p:nvPr/>
        </p:nvPicPr>
        <p:blipFill rotWithShape="1">
          <a:blip r:embed="rId9">
            <a:alphaModFix/>
          </a:blip>
          <a:srcRect/>
          <a:stretch/>
        </p:blipFill>
        <p:spPr>
          <a:xfrm>
            <a:off x="3140197" y="678709"/>
            <a:ext cx="960816" cy="720613"/>
          </a:xfrm>
          <a:prstGeom prst="rect">
            <a:avLst/>
          </a:prstGeom>
          <a:noFill/>
          <a:ln>
            <a:noFill/>
          </a:ln>
        </p:spPr>
      </p:pic>
      <p:pic>
        <p:nvPicPr>
          <p:cNvPr id="16" name="Shape 999"/>
          <p:cNvPicPr preferRelativeResize="0"/>
          <p:nvPr/>
        </p:nvPicPr>
        <p:blipFill rotWithShape="1">
          <a:blip r:embed="rId10">
            <a:alphaModFix/>
          </a:blip>
          <a:srcRect/>
          <a:stretch/>
        </p:blipFill>
        <p:spPr>
          <a:xfrm>
            <a:off x="3397598" y="1532432"/>
            <a:ext cx="1704089" cy="772805"/>
          </a:xfrm>
          <a:prstGeom prst="rect">
            <a:avLst/>
          </a:prstGeom>
          <a:noFill/>
          <a:ln>
            <a:noFill/>
          </a:ln>
        </p:spPr>
      </p:pic>
      <p:pic>
        <p:nvPicPr>
          <p:cNvPr id="25" name="Shape 1012"/>
          <p:cNvPicPr preferRelativeResize="0"/>
          <p:nvPr/>
        </p:nvPicPr>
        <p:blipFill rotWithShape="1">
          <a:blip r:embed="rId11">
            <a:alphaModFix/>
          </a:blip>
          <a:srcRect/>
          <a:stretch/>
        </p:blipFill>
        <p:spPr>
          <a:xfrm>
            <a:off x="989490" y="5970923"/>
            <a:ext cx="1101725" cy="627439"/>
          </a:xfrm>
          <a:prstGeom prst="rect">
            <a:avLst/>
          </a:prstGeom>
          <a:noFill/>
          <a:ln>
            <a:noFill/>
          </a:ln>
        </p:spPr>
      </p:pic>
      <p:pic>
        <p:nvPicPr>
          <p:cNvPr id="26" name="Shape 1013"/>
          <p:cNvPicPr preferRelativeResize="0"/>
          <p:nvPr/>
        </p:nvPicPr>
        <p:blipFill rotWithShape="1">
          <a:blip r:embed="rId12">
            <a:alphaModFix/>
          </a:blip>
          <a:srcRect/>
          <a:stretch/>
        </p:blipFill>
        <p:spPr>
          <a:xfrm>
            <a:off x="4206825" y="5387505"/>
            <a:ext cx="1965883" cy="1019828"/>
          </a:xfrm>
          <a:prstGeom prst="rect">
            <a:avLst/>
          </a:prstGeom>
          <a:noFill/>
          <a:ln>
            <a:noFill/>
          </a:ln>
        </p:spPr>
      </p:pic>
      <p:pic>
        <p:nvPicPr>
          <p:cNvPr id="27" name="Shape 1014"/>
          <p:cNvPicPr preferRelativeResize="0"/>
          <p:nvPr/>
        </p:nvPicPr>
        <p:blipFill rotWithShape="1">
          <a:blip r:embed="rId13">
            <a:alphaModFix/>
          </a:blip>
          <a:srcRect/>
          <a:stretch/>
        </p:blipFill>
        <p:spPr>
          <a:xfrm>
            <a:off x="2479624" y="5283733"/>
            <a:ext cx="1667932" cy="1111954"/>
          </a:xfrm>
          <a:prstGeom prst="rect">
            <a:avLst/>
          </a:prstGeom>
          <a:noFill/>
          <a:ln>
            <a:noFill/>
          </a:ln>
        </p:spPr>
      </p:pic>
      <p:pic>
        <p:nvPicPr>
          <p:cNvPr id="28" name="Shape 1015"/>
          <p:cNvPicPr preferRelativeResize="0"/>
          <p:nvPr/>
        </p:nvPicPr>
        <p:blipFill rotWithShape="1">
          <a:blip r:embed="rId14">
            <a:alphaModFix/>
          </a:blip>
          <a:srcRect/>
          <a:stretch/>
        </p:blipFill>
        <p:spPr>
          <a:xfrm>
            <a:off x="1395890" y="5318739"/>
            <a:ext cx="756709" cy="555194"/>
          </a:xfrm>
          <a:prstGeom prst="rect">
            <a:avLst/>
          </a:prstGeom>
          <a:noFill/>
          <a:ln>
            <a:noFill/>
          </a:ln>
        </p:spPr>
      </p:pic>
      <p:pic>
        <p:nvPicPr>
          <p:cNvPr id="29" name="Shape 789"/>
          <p:cNvPicPr preferRelativeResize="0"/>
          <p:nvPr/>
        </p:nvPicPr>
        <p:blipFill rotWithShape="1">
          <a:blip r:embed="rId15">
            <a:alphaModFix/>
          </a:blip>
          <a:srcRect/>
          <a:stretch/>
        </p:blipFill>
        <p:spPr>
          <a:xfrm>
            <a:off x="906988" y="3158960"/>
            <a:ext cx="879821" cy="1203470"/>
          </a:xfrm>
          <a:prstGeom prst="rect">
            <a:avLst/>
          </a:prstGeom>
          <a:noFill/>
          <a:ln>
            <a:noFill/>
          </a:ln>
        </p:spPr>
      </p:pic>
      <p:pic>
        <p:nvPicPr>
          <p:cNvPr id="30" name="Shape 1006"/>
          <p:cNvPicPr preferRelativeResize="0"/>
          <p:nvPr/>
        </p:nvPicPr>
        <p:blipFill rotWithShape="1">
          <a:blip r:embed="rId16">
            <a:alphaModFix/>
          </a:blip>
          <a:srcRect/>
          <a:stretch/>
        </p:blipFill>
        <p:spPr>
          <a:xfrm>
            <a:off x="1970565" y="2595911"/>
            <a:ext cx="869949" cy="869949"/>
          </a:xfrm>
          <a:prstGeom prst="rect">
            <a:avLst/>
          </a:prstGeom>
          <a:noFill/>
          <a:ln>
            <a:noFill/>
          </a:ln>
        </p:spPr>
      </p:pic>
      <p:pic>
        <p:nvPicPr>
          <p:cNvPr id="31" name="Shape 1007"/>
          <p:cNvPicPr preferRelativeResize="0"/>
          <p:nvPr/>
        </p:nvPicPr>
        <p:blipFill rotWithShape="1">
          <a:blip r:embed="rId17">
            <a:alphaModFix/>
          </a:blip>
          <a:srcRect/>
          <a:stretch/>
        </p:blipFill>
        <p:spPr>
          <a:xfrm>
            <a:off x="1823497" y="866288"/>
            <a:ext cx="1117205" cy="1052546"/>
          </a:xfrm>
          <a:prstGeom prst="rect">
            <a:avLst/>
          </a:prstGeom>
          <a:noFill/>
          <a:ln>
            <a:noFill/>
          </a:ln>
        </p:spPr>
      </p:pic>
      <p:pic>
        <p:nvPicPr>
          <p:cNvPr id="32" name="Shape 1005"/>
          <p:cNvPicPr preferRelativeResize="0"/>
          <p:nvPr/>
        </p:nvPicPr>
        <p:blipFill rotWithShape="1">
          <a:blip r:embed="rId18">
            <a:alphaModFix/>
          </a:blip>
          <a:srcRect l="24552" t="17355" r="65726" b="63942"/>
          <a:stretch/>
        </p:blipFill>
        <p:spPr>
          <a:xfrm>
            <a:off x="867454" y="1774223"/>
            <a:ext cx="979714" cy="1028700"/>
          </a:xfrm>
          <a:prstGeom prst="rect">
            <a:avLst/>
          </a:prstGeom>
          <a:noFill/>
          <a:ln>
            <a:noFill/>
          </a:ln>
        </p:spPr>
      </p:pic>
      <p:pic>
        <p:nvPicPr>
          <p:cNvPr id="33" name="Shape 994"/>
          <p:cNvPicPr preferRelativeResize="0"/>
          <p:nvPr/>
        </p:nvPicPr>
        <p:blipFill rotWithShape="1">
          <a:blip r:embed="rId19">
            <a:alphaModFix/>
          </a:blip>
          <a:srcRect/>
          <a:stretch/>
        </p:blipFill>
        <p:spPr>
          <a:xfrm flipH="1">
            <a:off x="4254742" y="3668866"/>
            <a:ext cx="884980" cy="606378"/>
          </a:xfrm>
          <a:prstGeom prst="rect">
            <a:avLst/>
          </a:prstGeom>
          <a:noFill/>
          <a:ln>
            <a:noFill/>
          </a:ln>
        </p:spPr>
      </p:pic>
      <p:pic>
        <p:nvPicPr>
          <p:cNvPr id="34" name="Shape 997"/>
          <p:cNvPicPr preferRelativeResize="0"/>
          <p:nvPr/>
        </p:nvPicPr>
        <p:blipFill rotWithShape="1">
          <a:blip r:embed="rId20">
            <a:alphaModFix/>
          </a:blip>
          <a:srcRect/>
          <a:stretch/>
        </p:blipFill>
        <p:spPr>
          <a:xfrm>
            <a:off x="3403544" y="3016161"/>
            <a:ext cx="802843" cy="515425"/>
          </a:xfrm>
          <a:prstGeom prst="rect">
            <a:avLst/>
          </a:prstGeom>
          <a:noFill/>
          <a:ln>
            <a:noFill/>
          </a:ln>
        </p:spPr>
      </p:pic>
      <p:pic>
        <p:nvPicPr>
          <p:cNvPr id="35" name="Shape 998"/>
          <p:cNvPicPr preferRelativeResize="0"/>
          <p:nvPr/>
        </p:nvPicPr>
        <p:blipFill rotWithShape="1">
          <a:blip r:embed="rId21">
            <a:alphaModFix/>
          </a:blip>
          <a:srcRect/>
          <a:stretch/>
        </p:blipFill>
        <p:spPr>
          <a:xfrm>
            <a:off x="3200604" y="3922076"/>
            <a:ext cx="971345" cy="706337"/>
          </a:xfrm>
          <a:prstGeom prst="rect">
            <a:avLst/>
          </a:prstGeom>
          <a:noFill/>
          <a:ln>
            <a:noFill/>
          </a:ln>
        </p:spPr>
      </p:pic>
      <p:grpSp>
        <p:nvGrpSpPr>
          <p:cNvPr id="37" name="Group 36"/>
          <p:cNvGrpSpPr/>
          <p:nvPr/>
        </p:nvGrpSpPr>
        <p:grpSpPr>
          <a:xfrm>
            <a:off x="6812989" y="5274148"/>
            <a:ext cx="2115414" cy="1135684"/>
            <a:chOff x="5398456" y="3373027"/>
            <a:chExt cx="5031520" cy="2601183"/>
          </a:xfrm>
        </p:grpSpPr>
        <p:pic>
          <p:nvPicPr>
            <p:cNvPr id="38" name="Picture 37"/>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398456" y="3373027"/>
              <a:ext cx="2750064" cy="2601183"/>
            </a:xfrm>
            <a:prstGeom prst="rect">
              <a:avLst/>
            </a:prstGeom>
          </p:spPr>
        </p:pic>
        <p:sp>
          <p:nvSpPr>
            <p:cNvPr id="39" name="Rectangle 38"/>
            <p:cNvSpPr/>
            <p:nvPr/>
          </p:nvSpPr>
          <p:spPr>
            <a:xfrm>
              <a:off x="7454989" y="4047008"/>
              <a:ext cx="2974987" cy="1198389"/>
            </a:xfrm>
            <a:prstGeom prst="rect">
              <a:avLst/>
            </a:prstGeom>
            <a:noFill/>
            <a:ln>
              <a:noFill/>
            </a:ln>
          </p:spPr>
          <p:txBody>
            <a:bodyPr wrap="square" lIns="91440" tIns="45720" rIns="91440" bIns="45720">
              <a:spAutoFit/>
            </a:bodyPr>
            <a:lstStyle/>
            <a:p>
              <a:r>
                <a:rPr lang="en-US" sz="2800" b="1" cap="none" spc="0" dirty="0" err="1" smtClean="0">
                  <a:ln w="10160">
                    <a:noFill/>
                    <a:prstDash val="solid"/>
                  </a:ln>
                  <a:solidFill>
                    <a:schemeClr val="accent6">
                      <a:lumMod val="50000"/>
                    </a:schemeClr>
                  </a:solidFill>
                  <a:effectLst>
                    <a:outerShdw blurRad="38100" dist="22860" dir="5400000" algn="tl" rotWithShape="0">
                      <a:srgbClr val="000000">
                        <a:alpha val="30000"/>
                      </a:srgbClr>
                    </a:outerShdw>
                  </a:effectLst>
                </a:rPr>
                <a:t>mium</a:t>
              </a:r>
              <a:endParaRPr lang="en-US" sz="2800" b="1" cap="none" spc="0" dirty="0">
                <a:ln w="10160">
                  <a:noFill/>
                  <a:prstDash val="solid"/>
                </a:ln>
                <a:solidFill>
                  <a:schemeClr val="accent6">
                    <a:lumMod val="50000"/>
                  </a:schemeClr>
                </a:solidFill>
                <a:effectLst>
                  <a:outerShdw blurRad="38100" dist="22860" dir="5400000" algn="tl" rotWithShape="0">
                    <a:srgbClr val="000000">
                      <a:alpha val="30000"/>
                    </a:srgbClr>
                  </a:outerShdw>
                </a:effectLst>
              </a:endParaRPr>
            </a:p>
          </p:txBody>
        </p:sp>
      </p:grpSp>
      <p:grpSp>
        <p:nvGrpSpPr>
          <p:cNvPr id="40" name="Group 39"/>
          <p:cNvGrpSpPr/>
          <p:nvPr/>
        </p:nvGrpSpPr>
        <p:grpSpPr>
          <a:xfrm>
            <a:off x="9159979" y="5737513"/>
            <a:ext cx="3131156" cy="738129"/>
            <a:chOff x="6421049" y="3862417"/>
            <a:chExt cx="5972810" cy="1458941"/>
          </a:xfrm>
        </p:grpSpPr>
        <p:pic>
          <p:nvPicPr>
            <p:cNvPr id="41" name="Picture 40"/>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421049" y="3862417"/>
              <a:ext cx="1399987" cy="1399987"/>
            </a:xfrm>
            <a:prstGeom prst="rect">
              <a:avLst/>
            </a:prstGeom>
          </p:spPr>
        </p:pic>
        <p:sp>
          <p:nvSpPr>
            <p:cNvPr id="42" name="Rectangle 41"/>
            <p:cNvSpPr/>
            <p:nvPr/>
          </p:nvSpPr>
          <p:spPr>
            <a:xfrm>
              <a:off x="7304533" y="4530525"/>
              <a:ext cx="5089326" cy="790833"/>
            </a:xfrm>
            <a:prstGeom prst="rect">
              <a:avLst/>
            </a:prstGeom>
            <a:noFill/>
            <a:ln>
              <a:noFill/>
            </a:ln>
          </p:spPr>
          <p:txBody>
            <a:bodyPr wrap="square" lIns="91440" tIns="45720" rIns="91440" bIns="45720">
              <a:spAutoFit/>
            </a:bodyPr>
            <a:lstStyle/>
            <a:p>
              <a:r>
                <a:rPr lang="en-US" sz="2000" b="1" cap="none" spc="0" dirty="0" smtClean="0">
                  <a:ln w="10160">
                    <a:noFill/>
                    <a:prstDash val="solid"/>
                  </a:ln>
                  <a:solidFill>
                    <a:srgbClr val="D81600"/>
                  </a:solidFill>
                  <a:effectLst>
                    <a:outerShdw blurRad="38100" dist="22860" dir="5400000" algn="tl" rotWithShape="0">
                      <a:srgbClr val="000000">
                        <a:alpha val="30000"/>
                      </a:srgbClr>
                    </a:outerShdw>
                  </a:effectLst>
                </a:rPr>
                <a:t>Advertisement</a:t>
              </a:r>
              <a:endParaRPr lang="en-US" sz="2800" b="1" cap="none" spc="0" dirty="0" smtClean="0">
                <a:ln w="10160">
                  <a:noFill/>
                  <a:prstDash val="solid"/>
                </a:ln>
                <a:solidFill>
                  <a:srgbClr val="D81600"/>
                </a:solidFill>
                <a:effectLst>
                  <a:outerShdw blurRad="38100" dist="22860" dir="5400000" algn="tl" rotWithShape="0">
                    <a:srgbClr val="000000">
                      <a:alpha val="30000"/>
                    </a:srgbClr>
                  </a:outerShdw>
                </a:effectLst>
              </a:endParaRPr>
            </a:p>
          </p:txBody>
        </p:sp>
      </p:grpSp>
      <p:grpSp>
        <p:nvGrpSpPr>
          <p:cNvPr id="36" name="Group 35"/>
          <p:cNvGrpSpPr/>
          <p:nvPr/>
        </p:nvGrpSpPr>
        <p:grpSpPr>
          <a:xfrm>
            <a:off x="5507665" y="1212112"/>
            <a:ext cx="1750666" cy="2035675"/>
            <a:chOff x="590906" y="1917385"/>
            <a:chExt cx="3720080" cy="4190383"/>
          </a:xfrm>
        </p:grpSpPr>
        <p:sp>
          <p:nvSpPr>
            <p:cNvPr id="43" name="Shape 135"/>
            <p:cNvSpPr/>
            <p:nvPr/>
          </p:nvSpPr>
          <p:spPr>
            <a:xfrm>
              <a:off x="590906" y="1917385"/>
              <a:ext cx="3720080" cy="102209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200" cap="none" dirty="0" smtClean="0">
                  <a:solidFill>
                    <a:schemeClr val="dk1"/>
                  </a:solidFill>
                  <a:latin typeface="PT Sans"/>
                  <a:ea typeface="PT Sans"/>
                  <a:cs typeface="PT Sans"/>
                  <a:sym typeface="PT Sans"/>
                </a:rPr>
                <a:t>ReferMe</a:t>
              </a:r>
              <a:endParaRPr lang="en-CA" sz="3200" cap="none" dirty="0">
                <a:solidFill>
                  <a:schemeClr val="dk1"/>
                </a:solidFill>
                <a:latin typeface="PT Sans"/>
                <a:ea typeface="PT Sans"/>
                <a:cs typeface="PT Sans"/>
                <a:sym typeface="PT Sans"/>
              </a:endParaRPr>
            </a:p>
          </p:txBody>
        </p:sp>
        <p:grpSp>
          <p:nvGrpSpPr>
            <p:cNvPr id="44" name="Shape 168"/>
            <p:cNvGrpSpPr/>
            <p:nvPr/>
          </p:nvGrpSpPr>
          <p:grpSpPr>
            <a:xfrm>
              <a:off x="742702" y="2776900"/>
              <a:ext cx="3566266" cy="3330868"/>
              <a:chOff x="682577" y="2257174"/>
              <a:chExt cx="3700737" cy="3700737"/>
            </a:xfrm>
          </p:grpSpPr>
          <p:pic>
            <p:nvPicPr>
              <p:cNvPr id="45" name="Shape 169"/>
              <p:cNvPicPr preferRelativeResize="0"/>
              <p:nvPr/>
            </p:nvPicPr>
            <p:blipFill rotWithShape="1">
              <a:blip r:embed="rId24">
                <a:alphaModFix/>
              </a:blip>
              <a:srcRect/>
              <a:stretch/>
            </p:blipFill>
            <p:spPr>
              <a:xfrm>
                <a:off x="682577" y="2257174"/>
                <a:ext cx="3700737" cy="3700737"/>
              </a:xfrm>
              <a:prstGeom prst="rect">
                <a:avLst/>
              </a:prstGeom>
              <a:noFill/>
              <a:ln>
                <a:noFill/>
              </a:ln>
            </p:spPr>
          </p:pic>
          <p:pic>
            <p:nvPicPr>
              <p:cNvPr id="46" name="Shape 170"/>
              <p:cNvPicPr preferRelativeResize="0"/>
              <p:nvPr/>
            </p:nvPicPr>
            <p:blipFill rotWithShape="1">
              <a:blip r:embed="rId25">
                <a:alphaModFix/>
              </a:blip>
              <a:srcRect l="7571" r="7773" b="15343"/>
              <a:stretch/>
            </p:blipFill>
            <p:spPr>
              <a:xfrm>
                <a:off x="1369141" y="2757197"/>
                <a:ext cx="1169272" cy="656932"/>
              </a:xfrm>
              <a:prstGeom prst="rect">
                <a:avLst/>
              </a:prstGeom>
              <a:noFill/>
              <a:ln>
                <a:noFill/>
              </a:ln>
            </p:spPr>
          </p:pic>
        </p:grpSp>
      </p:grpSp>
    </p:spTree>
    <p:extLst>
      <p:ext uri="{BB962C8B-B14F-4D97-AF65-F5344CB8AC3E}">
        <p14:creationId xmlns:p14="http://schemas.microsoft.com/office/powerpoint/2010/main" val="229257395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405520" y="70430"/>
            <a:ext cx="10515599" cy="754743"/>
            <a:chOff x="405520" y="70430"/>
            <a:chExt cx="10515599" cy="754743"/>
          </a:xfrm>
        </p:grpSpPr>
        <p:sp>
          <p:nvSpPr>
            <p:cNvPr id="10"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US" sz="4400" dirty="0" smtClean="0">
                  <a:solidFill>
                    <a:srgbClr val="000A3E"/>
                  </a:solidFill>
                  <a:latin typeface="Corbel" panose="020B0503020204020204" pitchFamily="34" charset="0"/>
                </a:rPr>
                <a:t>Summary</a:t>
              </a:r>
              <a:endParaRPr lang="en-CA" sz="4400" dirty="0">
                <a:solidFill>
                  <a:srgbClr val="000A3E"/>
                </a:solidFill>
                <a:latin typeface="Corbel" panose="020B0503020204020204" pitchFamily="34" charset="0"/>
                <a:sym typeface="Arial"/>
              </a:endParaRPr>
            </a:p>
          </p:txBody>
        </p:sp>
        <p:sp>
          <p:nvSpPr>
            <p:cNvPr id="11"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pic>
        <p:nvPicPr>
          <p:cNvPr id="1029" name="Picture 5"/>
          <p:cNvPicPr>
            <a:picLocks noChangeAspect="1" noChangeArrowheads="1"/>
          </p:cNvPicPr>
          <p:nvPr/>
        </p:nvPicPr>
        <p:blipFill>
          <a:blip r:embed="rId3"/>
          <a:srcRect l="18750" t="41985" r="31354" b="44275"/>
          <a:stretch>
            <a:fillRect/>
          </a:stretch>
        </p:blipFill>
        <p:spPr bwMode="auto">
          <a:xfrm>
            <a:off x="1409699" y="5391150"/>
            <a:ext cx="9758627" cy="1466850"/>
          </a:xfrm>
          <a:prstGeom prst="rect">
            <a:avLst/>
          </a:prstGeom>
          <a:noFill/>
          <a:ln w="9525">
            <a:noFill/>
            <a:miter lim="800000"/>
            <a:headEnd/>
            <a:tailEnd/>
          </a:ln>
        </p:spPr>
      </p:pic>
      <p:sp>
        <p:nvSpPr>
          <p:cNvPr id="17" name="Shape 472"/>
          <p:cNvSpPr txBox="1"/>
          <p:nvPr/>
        </p:nvSpPr>
        <p:spPr>
          <a:xfrm>
            <a:off x="1238250" y="1080736"/>
            <a:ext cx="6877050" cy="1569660"/>
          </a:xfrm>
          <a:prstGeom prst="rect">
            <a:avLst/>
          </a:prstGeom>
          <a:noFill/>
          <a:ln>
            <a:noFill/>
          </a:ln>
        </p:spPr>
        <p:txBody>
          <a:bodyPr lIns="91425" tIns="45700" rIns="91425" bIns="45700" anchor="t" anchorCtr="0">
            <a:noAutofit/>
          </a:bodyPr>
          <a:lstStyle/>
          <a:p>
            <a:pPr marL="0" marR="0" lvl="0" indent="0"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Stage 1: </a:t>
            </a:r>
          </a:p>
          <a:p>
            <a:pPr marL="0" marR="0" lvl="0" indent="0" rtl="0">
              <a:spcBef>
                <a:spcPts val="0"/>
              </a:spcBef>
              <a:buSzPct val="25000"/>
              <a:buNone/>
            </a:pPr>
            <a:r>
              <a:rPr lang="en-CA" sz="5400" strike="sngStrike" dirty="0" smtClean="0">
                <a:solidFill>
                  <a:schemeClr val="dk1"/>
                </a:solidFill>
                <a:latin typeface="Corbel" panose="020B0503020204020204" pitchFamily="34" charset="0"/>
                <a:ea typeface="Calibri"/>
                <a:cs typeface="Calibri"/>
                <a:sym typeface="Calibri"/>
              </a:rPr>
              <a:t>Paperwork </a:t>
            </a:r>
          </a:p>
          <a:p>
            <a:pPr marL="0" marR="0" lvl="0" indent="0" rtl="0">
              <a:spcBef>
                <a:spcPts val="0"/>
              </a:spcBef>
              <a:buSzPct val="25000"/>
              <a:buNone/>
            </a:pPr>
            <a:r>
              <a:rPr lang="en-CA" sz="5400" strike="sngStrike" dirty="0" smtClean="0">
                <a:solidFill>
                  <a:schemeClr val="dk1"/>
                </a:solidFill>
                <a:latin typeface="Corbel" panose="020B0503020204020204" pitchFamily="34" charset="0"/>
                <a:ea typeface="Calibri"/>
                <a:cs typeface="Calibri"/>
                <a:sym typeface="Calibri"/>
              </a:rPr>
              <a:t>Care about client </a:t>
            </a:r>
          </a:p>
          <a:p>
            <a:pPr marL="0" marR="0" lvl="0" indent="0" rtl="0">
              <a:spcBef>
                <a:spcPts val="0"/>
              </a:spcBef>
              <a:buSzPct val="25000"/>
              <a:buNone/>
            </a:pPr>
            <a:r>
              <a:rPr lang="en-CA" sz="5400" dirty="0" smtClean="0">
                <a:solidFill>
                  <a:schemeClr val="dk1"/>
                </a:solidFill>
                <a:latin typeface="Corbel" panose="020B0503020204020204" pitchFamily="34" charset="0"/>
                <a:ea typeface="Calibri"/>
                <a:cs typeface="Calibri"/>
                <a:sym typeface="Calibri"/>
              </a:rPr>
              <a:t>Leads </a:t>
            </a:r>
          </a:p>
          <a:p>
            <a:pPr marL="0" marR="0" lvl="0" indent="0" rtl="0">
              <a:spcBef>
                <a:spcPts val="0"/>
              </a:spcBef>
              <a:buSzPct val="25000"/>
              <a:buNone/>
            </a:pPr>
            <a:r>
              <a:rPr lang="en-CA" sz="5400" dirty="0" smtClean="0">
                <a:solidFill>
                  <a:schemeClr val="dk1"/>
                </a:solidFill>
                <a:latin typeface="Corbel" panose="020B0503020204020204" pitchFamily="34" charset="0"/>
                <a:ea typeface="Calibri"/>
                <a:cs typeface="Calibri"/>
                <a:sym typeface="Calibri"/>
              </a:rPr>
              <a:t>Trust</a:t>
            </a:r>
            <a:endParaRPr lang="en-CA" sz="5400" dirty="0">
              <a:solidFill>
                <a:schemeClr val="dk1"/>
              </a:solidFill>
              <a:latin typeface="Corbel" panose="020B0503020204020204" pitchFamily="34" charset="0"/>
              <a:ea typeface="Calibri"/>
              <a:cs typeface="Calibri"/>
              <a:sym typeface="Calibri"/>
            </a:endParaRPr>
          </a:p>
        </p:txBody>
      </p:sp>
      <p:pic>
        <p:nvPicPr>
          <p:cNvPr id="20" name="Shape 291"/>
          <p:cNvPicPr preferRelativeResize="0"/>
          <p:nvPr/>
        </p:nvPicPr>
        <p:blipFill rotWithShape="1">
          <a:blip r:embed="rId4">
            <a:alphaModFix/>
          </a:blip>
          <a:srcRect/>
          <a:stretch/>
        </p:blipFill>
        <p:spPr>
          <a:xfrm>
            <a:off x="3448050" y="3676649"/>
            <a:ext cx="828905" cy="763755"/>
          </a:xfrm>
          <a:prstGeom prst="rect">
            <a:avLst/>
          </a:prstGeom>
          <a:noFill/>
          <a:ln>
            <a:noFill/>
          </a:ln>
        </p:spPr>
      </p:pic>
      <p:pic>
        <p:nvPicPr>
          <p:cNvPr id="21" name="Shape 291"/>
          <p:cNvPicPr preferRelativeResize="0"/>
          <p:nvPr/>
        </p:nvPicPr>
        <p:blipFill rotWithShape="1">
          <a:blip r:embed="rId4">
            <a:alphaModFix/>
          </a:blip>
          <a:srcRect/>
          <a:stretch/>
        </p:blipFill>
        <p:spPr>
          <a:xfrm>
            <a:off x="3467100" y="4286249"/>
            <a:ext cx="828905" cy="763755"/>
          </a:xfrm>
          <a:prstGeom prst="rect">
            <a:avLst/>
          </a:prstGeom>
          <a:noFill/>
          <a:ln>
            <a:noFill/>
          </a:ln>
        </p:spPr>
      </p:pic>
      <p:sp>
        <p:nvSpPr>
          <p:cNvPr id="22" name="Shape 472"/>
          <p:cNvSpPr txBox="1"/>
          <p:nvPr/>
        </p:nvSpPr>
        <p:spPr>
          <a:xfrm>
            <a:off x="6267450" y="2280886"/>
            <a:ext cx="5124450" cy="156966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7 realtors</a:t>
            </a:r>
          </a:p>
          <a:p>
            <a:pPr marL="0" marR="0" lvl="0" indent="0" algn="r"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12 homebuyers</a:t>
            </a:r>
            <a:endParaRPr lang="en-CA" sz="5400" dirty="0">
              <a:solidFill>
                <a:schemeClr val="dk1"/>
              </a:solidFill>
              <a:latin typeface="Corbel" panose="020B0503020204020204" pitchFamily="34" charset="0"/>
              <a:ea typeface="Calibri"/>
              <a:cs typeface="Calibri"/>
              <a:sym typeface="Calibri"/>
            </a:endParaRPr>
          </a:p>
        </p:txBody>
      </p:sp>
    </p:spTree>
    <p:extLst>
      <p:ext uri="{BB962C8B-B14F-4D97-AF65-F5344CB8AC3E}">
        <p14:creationId xmlns:p14="http://schemas.microsoft.com/office/powerpoint/2010/main" val="34058696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405520" y="70430"/>
            <a:ext cx="10515599" cy="754743"/>
            <a:chOff x="405520" y="70430"/>
            <a:chExt cx="10515599" cy="754743"/>
          </a:xfrm>
        </p:grpSpPr>
        <p:sp>
          <p:nvSpPr>
            <p:cNvPr id="10"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US" sz="4400" dirty="0" smtClean="0">
                  <a:solidFill>
                    <a:srgbClr val="000A3E"/>
                  </a:solidFill>
                  <a:latin typeface="Corbel" panose="020B0503020204020204" pitchFamily="34" charset="0"/>
                </a:rPr>
                <a:t>Summary</a:t>
              </a:r>
              <a:endParaRPr lang="en-CA" sz="4400" dirty="0">
                <a:solidFill>
                  <a:srgbClr val="000A3E"/>
                </a:solidFill>
                <a:latin typeface="Corbel" panose="020B0503020204020204" pitchFamily="34" charset="0"/>
                <a:sym typeface="Arial"/>
              </a:endParaRPr>
            </a:p>
          </p:txBody>
        </p:sp>
        <p:sp>
          <p:nvSpPr>
            <p:cNvPr id="11"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sp>
        <p:nvSpPr>
          <p:cNvPr id="17" name="Shape 472"/>
          <p:cNvSpPr txBox="1"/>
          <p:nvPr/>
        </p:nvSpPr>
        <p:spPr>
          <a:xfrm>
            <a:off x="1295400" y="814036"/>
            <a:ext cx="9586584" cy="156966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Stage 2: </a:t>
            </a:r>
          </a:p>
          <a:p>
            <a:pPr marL="0" marR="0" lvl="0" indent="0" algn="ctr" rtl="0">
              <a:spcBef>
                <a:spcPts val="0"/>
              </a:spcBef>
              <a:buSzPct val="25000"/>
              <a:buNone/>
            </a:pPr>
            <a:r>
              <a:rPr lang="en-CA" sz="5400" dirty="0" smtClean="0">
                <a:solidFill>
                  <a:schemeClr val="dk1"/>
                </a:solidFill>
                <a:latin typeface="Corbel" panose="020B0503020204020204" pitchFamily="34" charset="0"/>
                <a:ea typeface="Calibri"/>
                <a:cs typeface="Calibri"/>
                <a:sym typeface="Calibri"/>
              </a:rPr>
              <a:t>Narrowed target segments</a:t>
            </a:r>
          </a:p>
          <a:p>
            <a:pPr marL="0" marR="0" lvl="0" indent="0" algn="ctr" rtl="0">
              <a:spcBef>
                <a:spcPts val="0"/>
              </a:spcBef>
              <a:buSzPct val="25000"/>
              <a:buNone/>
            </a:pPr>
            <a:endParaRPr lang="en-CA" sz="5400" dirty="0">
              <a:solidFill>
                <a:schemeClr val="dk1"/>
              </a:solidFill>
              <a:latin typeface="Corbel" panose="020B0503020204020204" pitchFamily="34" charset="0"/>
              <a:ea typeface="Calibri"/>
              <a:cs typeface="Calibri"/>
              <a:sym typeface="Calibri"/>
            </a:endParaRPr>
          </a:p>
        </p:txBody>
      </p:sp>
      <p:pic>
        <p:nvPicPr>
          <p:cNvPr id="20" name="Shape 291"/>
          <p:cNvPicPr preferRelativeResize="0"/>
          <p:nvPr/>
        </p:nvPicPr>
        <p:blipFill rotWithShape="1">
          <a:blip r:embed="rId3">
            <a:alphaModFix/>
          </a:blip>
          <a:srcRect/>
          <a:stretch/>
        </p:blipFill>
        <p:spPr>
          <a:xfrm>
            <a:off x="10153650" y="1733549"/>
            <a:ext cx="828905" cy="763755"/>
          </a:xfrm>
          <a:prstGeom prst="rect">
            <a:avLst/>
          </a:prstGeom>
          <a:noFill/>
          <a:ln>
            <a:noFill/>
          </a:ln>
        </p:spPr>
      </p:pic>
      <p:pic>
        <p:nvPicPr>
          <p:cNvPr id="171010" name="Picture 2"/>
          <p:cNvPicPr>
            <a:picLocks noChangeAspect="1" noChangeArrowheads="1"/>
          </p:cNvPicPr>
          <p:nvPr/>
        </p:nvPicPr>
        <p:blipFill>
          <a:blip r:embed="rId4"/>
          <a:srcRect l="18125" t="42748" r="18021" b="31298"/>
          <a:stretch>
            <a:fillRect/>
          </a:stretch>
        </p:blipFill>
        <p:spPr bwMode="auto">
          <a:xfrm>
            <a:off x="1143000" y="2861166"/>
            <a:ext cx="10115550" cy="2244233"/>
          </a:xfrm>
          <a:prstGeom prst="rect">
            <a:avLst/>
          </a:prstGeom>
          <a:noFill/>
          <a:ln w="9525">
            <a:noFill/>
            <a:miter lim="800000"/>
            <a:headEnd/>
            <a:tailEnd/>
          </a:ln>
        </p:spPr>
      </p:pic>
      <p:sp>
        <p:nvSpPr>
          <p:cNvPr id="12" name="Shape 472"/>
          <p:cNvSpPr txBox="1"/>
          <p:nvPr/>
        </p:nvSpPr>
        <p:spPr>
          <a:xfrm>
            <a:off x="1538616" y="5174040"/>
            <a:ext cx="9586584" cy="156966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19 realtors</a:t>
            </a:r>
          </a:p>
          <a:p>
            <a:pPr marL="0" marR="0" lvl="0" indent="0" algn="ctr"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37 homebuyers</a:t>
            </a:r>
            <a:endParaRPr lang="en-CA" sz="5400" dirty="0">
              <a:solidFill>
                <a:schemeClr val="dk1"/>
              </a:solidFill>
              <a:latin typeface="Corbel" panose="020B0503020204020204" pitchFamily="34" charset="0"/>
              <a:ea typeface="Calibri"/>
              <a:cs typeface="Calibri"/>
              <a:sym typeface="Calibri"/>
            </a:endParaRPr>
          </a:p>
        </p:txBody>
      </p:sp>
    </p:spTree>
    <p:extLst>
      <p:ext uri="{BB962C8B-B14F-4D97-AF65-F5344CB8AC3E}">
        <p14:creationId xmlns:p14="http://schemas.microsoft.com/office/powerpoint/2010/main" val="34058696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405520" y="70430"/>
            <a:ext cx="10515599" cy="754743"/>
            <a:chOff x="405520" y="70430"/>
            <a:chExt cx="10515599" cy="754743"/>
          </a:xfrm>
        </p:grpSpPr>
        <p:sp>
          <p:nvSpPr>
            <p:cNvPr id="10"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US" sz="4400" dirty="0" smtClean="0">
                  <a:solidFill>
                    <a:srgbClr val="000A3E"/>
                  </a:solidFill>
                  <a:latin typeface="Corbel" panose="020B0503020204020204" pitchFamily="34" charset="0"/>
                </a:rPr>
                <a:t>Summary</a:t>
              </a:r>
              <a:endParaRPr lang="en-CA" sz="4400" dirty="0">
                <a:solidFill>
                  <a:srgbClr val="000A3E"/>
                </a:solidFill>
                <a:latin typeface="Corbel" panose="020B0503020204020204" pitchFamily="34" charset="0"/>
                <a:sym typeface="Arial"/>
              </a:endParaRPr>
            </a:p>
          </p:txBody>
        </p:sp>
        <p:sp>
          <p:nvSpPr>
            <p:cNvPr id="11"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sp>
        <p:nvSpPr>
          <p:cNvPr id="17" name="Shape 472"/>
          <p:cNvSpPr txBox="1"/>
          <p:nvPr/>
        </p:nvSpPr>
        <p:spPr>
          <a:xfrm>
            <a:off x="-819150" y="1271236"/>
            <a:ext cx="9586584" cy="156966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Stage 3 (Ongoing): </a:t>
            </a:r>
          </a:p>
          <a:p>
            <a:pPr marL="0" marR="0" lvl="0" indent="0" algn="ctr" rtl="0">
              <a:spcBef>
                <a:spcPts val="0"/>
              </a:spcBef>
              <a:buSzPct val="25000"/>
              <a:buNone/>
            </a:pPr>
            <a:r>
              <a:rPr lang="en-CA" sz="5400" dirty="0" smtClean="0">
                <a:solidFill>
                  <a:schemeClr val="dk1"/>
                </a:solidFill>
                <a:latin typeface="Corbel" panose="020B0503020204020204" pitchFamily="34" charset="0"/>
                <a:ea typeface="Calibri"/>
                <a:cs typeface="Calibri"/>
                <a:sym typeface="Calibri"/>
              </a:rPr>
              <a:t>Revenue Model</a:t>
            </a:r>
          </a:p>
          <a:p>
            <a:pPr marL="0" marR="0" lvl="0" indent="0" algn="ctr" rtl="0">
              <a:spcBef>
                <a:spcPts val="0"/>
              </a:spcBef>
              <a:buSzPct val="25000"/>
              <a:buNone/>
            </a:pPr>
            <a:r>
              <a:rPr lang="en-CA" sz="5400" dirty="0" smtClean="0">
                <a:solidFill>
                  <a:schemeClr val="dk1"/>
                </a:solidFill>
                <a:latin typeface="Corbel" panose="020B0503020204020204" pitchFamily="34" charset="0"/>
                <a:ea typeface="Calibri"/>
                <a:cs typeface="Calibri"/>
                <a:sym typeface="Calibri"/>
              </a:rPr>
              <a:t>MVP features</a:t>
            </a:r>
          </a:p>
          <a:p>
            <a:pPr marL="0" marR="0" lvl="0" indent="0" algn="ctr" rtl="0">
              <a:spcBef>
                <a:spcPts val="0"/>
              </a:spcBef>
              <a:buSzPct val="25000"/>
              <a:buNone/>
            </a:pPr>
            <a:r>
              <a:rPr lang="en-CA" sz="5400" dirty="0" smtClean="0">
                <a:solidFill>
                  <a:schemeClr val="dk1"/>
                </a:solidFill>
                <a:latin typeface="Corbel" panose="020B0503020204020204" pitchFamily="34" charset="0"/>
                <a:ea typeface="Calibri"/>
                <a:cs typeface="Calibri"/>
                <a:sym typeface="Calibri"/>
              </a:rPr>
              <a:t>Channel</a:t>
            </a:r>
          </a:p>
        </p:txBody>
      </p:sp>
      <p:pic>
        <p:nvPicPr>
          <p:cNvPr id="172034" name="Picture 2"/>
          <p:cNvPicPr>
            <a:picLocks noChangeAspect="1" noChangeArrowheads="1"/>
          </p:cNvPicPr>
          <p:nvPr/>
        </p:nvPicPr>
        <p:blipFill>
          <a:blip r:embed="rId3"/>
          <a:srcRect l="18438" t="43511" r="44062" b="45993"/>
          <a:stretch>
            <a:fillRect/>
          </a:stretch>
        </p:blipFill>
        <p:spPr bwMode="auto">
          <a:xfrm>
            <a:off x="2019300" y="4991100"/>
            <a:ext cx="8229600" cy="1257300"/>
          </a:xfrm>
          <a:prstGeom prst="rect">
            <a:avLst/>
          </a:prstGeom>
          <a:noFill/>
          <a:ln w="9525">
            <a:noFill/>
            <a:miter lim="800000"/>
            <a:headEnd/>
            <a:tailEnd/>
          </a:ln>
        </p:spPr>
      </p:pic>
      <p:sp>
        <p:nvSpPr>
          <p:cNvPr id="12" name="Shape 472"/>
          <p:cNvSpPr txBox="1"/>
          <p:nvPr/>
        </p:nvSpPr>
        <p:spPr>
          <a:xfrm>
            <a:off x="7372350" y="2602290"/>
            <a:ext cx="4495800" cy="156966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9 realtors</a:t>
            </a:r>
          </a:p>
          <a:p>
            <a:pPr marL="0" marR="0" lvl="0" indent="0" algn="ctr"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6 clients</a:t>
            </a:r>
            <a:endParaRPr lang="en-CA" sz="5400" dirty="0">
              <a:solidFill>
                <a:schemeClr val="dk1"/>
              </a:solidFill>
              <a:latin typeface="Corbel" panose="020B0503020204020204" pitchFamily="34" charset="0"/>
              <a:ea typeface="Calibri"/>
              <a:cs typeface="Calibri"/>
              <a:sym typeface="Calibri"/>
            </a:endParaRPr>
          </a:p>
        </p:txBody>
      </p:sp>
      <p:pic>
        <p:nvPicPr>
          <p:cNvPr id="13" name="Shape 211"/>
          <p:cNvPicPr preferRelativeResize="0"/>
          <p:nvPr/>
        </p:nvPicPr>
        <p:blipFill rotWithShape="1">
          <a:blip r:embed="rId4">
            <a:alphaModFix/>
          </a:blip>
          <a:srcRect/>
          <a:stretch/>
        </p:blipFill>
        <p:spPr>
          <a:xfrm>
            <a:off x="6667200" y="2438401"/>
            <a:ext cx="876600" cy="1371600"/>
          </a:xfrm>
          <a:prstGeom prst="rect">
            <a:avLst/>
          </a:prstGeom>
          <a:noFill/>
          <a:ln>
            <a:noFill/>
          </a:ln>
        </p:spPr>
      </p:pic>
    </p:spTree>
    <p:extLst>
      <p:ext uri="{BB962C8B-B14F-4D97-AF65-F5344CB8AC3E}">
        <p14:creationId xmlns:p14="http://schemas.microsoft.com/office/powerpoint/2010/main" val="340586968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8"/>
          <p:cNvGrpSpPr/>
          <p:nvPr/>
        </p:nvGrpSpPr>
        <p:grpSpPr>
          <a:xfrm>
            <a:off x="405520" y="70430"/>
            <a:ext cx="10515599" cy="754743"/>
            <a:chOff x="405520" y="70430"/>
            <a:chExt cx="10515599" cy="754743"/>
          </a:xfrm>
        </p:grpSpPr>
        <p:sp>
          <p:nvSpPr>
            <p:cNvPr id="7" name="Shape 132"/>
            <p:cNvSpPr txBox="1"/>
            <p:nvPr/>
          </p:nvSpPr>
          <p:spPr>
            <a:xfrm>
              <a:off x="405520" y="70430"/>
              <a:ext cx="10515599" cy="754743"/>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buClr>
                  <a:schemeClr val="dk1"/>
                </a:buClr>
                <a:buSzPct val="25000"/>
                <a:buFont typeface="Arial"/>
                <a:buNone/>
              </a:pPr>
              <a:r>
                <a:rPr lang="en-US" sz="4400" dirty="0" smtClean="0">
                  <a:solidFill>
                    <a:srgbClr val="000A3E"/>
                  </a:solidFill>
                  <a:latin typeface="Corbel" panose="020B0503020204020204" pitchFamily="34" charset="0"/>
                </a:rPr>
                <a:t>Summary</a:t>
              </a:r>
              <a:endParaRPr lang="en-CA" sz="4400" dirty="0">
                <a:solidFill>
                  <a:srgbClr val="000A3E"/>
                </a:solidFill>
                <a:latin typeface="Corbel" panose="020B0503020204020204" pitchFamily="34" charset="0"/>
                <a:sym typeface="Arial"/>
              </a:endParaRPr>
            </a:p>
          </p:txBody>
        </p:sp>
        <p:sp>
          <p:nvSpPr>
            <p:cNvPr id="8" name="Shape 1024"/>
            <p:cNvSpPr/>
            <p:nvPr/>
          </p:nvSpPr>
          <p:spPr>
            <a:xfrm>
              <a:off x="543772" y="746760"/>
              <a:ext cx="2313728" cy="46969"/>
            </a:xfrm>
            <a:prstGeom prst="rect">
              <a:avLst/>
            </a:prstGeom>
            <a:solidFill>
              <a:srgbClr val="000A3E"/>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grpSp>
      <p:grpSp>
        <p:nvGrpSpPr>
          <p:cNvPr id="9" name="Group 8"/>
          <p:cNvGrpSpPr/>
          <p:nvPr/>
        </p:nvGrpSpPr>
        <p:grpSpPr>
          <a:xfrm>
            <a:off x="2324100" y="1554540"/>
            <a:ext cx="7410450" cy="2092551"/>
            <a:chOff x="2305050" y="1135440"/>
            <a:chExt cx="7410450" cy="2092551"/>
          </a:xfrm>
        </p:grpSpPr>
        <p:sp>
          <p:nvSpPr>
            <p:cNvPr id="2" name="Shape 472"/>
            <p:cNvSpPr txBox="1"/>
            <p:nvPr/>
          </p:nvSpPr>
          <p:spPr>
            <a:xfrm>
              <a:off x="2305050" y="1135440"/>
              <a:ext cx="7410450" cy="156966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35 realtors</a:t>
              </a:r>
            </a:p>
            <a:p>
              <a:pPr marL="0" marR="0" lvl="0" indent="0" algn="ctr"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56 clients</a:t>
              </a:r>
            </a:p>
            <a:p>
              <a:pPr marL="0" marR="0" lvl="0" indent="0" algn="ctr" rtl="0">
                <a:spcBef>
                  <a:spcPts val="0"/>
                </a:spcBef>
                <a:buSzPct val="25000"/>
                <a:buNone/>
              </a:pPr>
              <a:endParaRPr lang="en-CA" sz="5400" b="1" dirty="0" smtClean="0">
                <a:solidFill>
                  <a:srgbClr val="00AEF0"/>
                </a:solidFill>
                <a:latin typeface="Corbel" panose="020B0503020204020204" pitchFamily="34" charset="0"/>
                <a:ea typeface="Calibri"/>
                <a:cs typeface="Calibri"/>
                <a:sym typeface="Calibri"/>
              </a:endParaRPr>
            </a:p>
            <a:p>
              <a:pPr marL="0" marR="0" lvl="0" indent="0" algn="ctr"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91 TOTAL INTERVIEWS</a:t>
              </a:r>
            </a:p>
            <a:p>
              <a:pPr marL="0" marR="0" lvl="0" indent="0" algn="ctr" rtl="0">
                <a:spcBef>
                  <a:spcPts val="0"/>
                </a:spcBef>
                <a:buSzPct val="25000"/>
                <a:buNone/>
              </a:pPr>
              <a:r>
                <a:rPr lang="en-CA" sz="5400" b="1" dirty="0" smtClean="0">
                  <a:solidFill>
                    <a:srgbClr val="00AEF0"/>
                  </a:solidFill>
                  <a:latin typeface="Corbel" panose="020B0503020204020204" pitchFamily="34" charset="0"/>
                  <a:ea typeface="Calibri"/>
                  <a:cs typeface="Calibri"/>
                  <a:sym typeface="Calibri"/>
                </a:rPr>
                <a:t>2 Pivots</a:t>
              </a:r>
              <a:endParaRPr lang="en-CA" sz="5400" dirty="0">
                <a:solidFill>
                  <a:schemeClr val="dk1"/>
                </a:solidFill>
                <a:latin typeface="Corbel" panose="020B0503020204020204" pitchFamily="34" charset="0"/>
                <a:ea typeface="Calibri"/>
                <a:cs typeface="Calibri"/>
                <a:sym typeface="Calibri"/>
              </a:endParaRPr>
            </a:p>
          </p:txBody>
        </p:sp>
        <p:cxnSp>
          <p:nvCxnSpPr>
            <p:cNvPr id="3" name="Straight Connector 2"/>
            <p:cNvCxnSpPr/>
            <p:nvPr/>
          </p:nvCxnSpPr>
          <p:spPr>
            <a:xfrm flipV="1">
              <a:off x="2622155" y="3219450"/>
              <a:ext cx="6940945" cy="8541"/>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grpSp>
        <p:nvGrpSpPr>
          <p:cNvPr id="14" name="Group 13"/>
          <p:cNvGrpSpPr/>
          <p:nvPr/>
        </p:nvGrpSpPr>
        <p:grpSpPr>
          <a:xfrm>
            <a:off x="1031377" y="1655125"/>
            <a:ext cx="10129246" cy="1710375"/>
            <a:chOff x="1031377" y="1731325"/>
            <a:chExt cx="10129246" cy="1710375"/>
          </a:xfrm>
        </p:grpSpPr>
        <p:grpSp>
          <p:nvGrpSpPr>
            <p:cNvPr id="15" name="Group 14"/>
            <p:cNvGrpSpPr/>
            <p:nvPr/>
          </p:nvGrpSpPr>
          <p:grpSpPr>
            <a:xfrm>
              <a:off x="1031377" y="2419178"/>
              <a:ext cx="10129246" cy="1022522"/>
              <a:chOff x="1281704" y="2826118"/>
              <a:chExt cx="9628591" cy="1022522"/>
            </a:xfrm>
          </p:grpSpPr>
          <p:sp>
            <p:nvSpPr>
              <p:cNvPr id="17" name="Down Ribbon 16"/>
              <p:cNvSpPr/>
              <p:nvPr/>
            </p:nvSpPr>
            <p:spPr>
              <a:xfrm>
                <a:off x="1281704" y="2826118"/>
                <a:ext cx="9628591" cy="1022522"/>
              </a:xfrm>
              <a:prstGeom prst="ribbon">
                <a:avLst>
                  <a:gd name="adj1" fmla="val 33333"/>
                  <a:gd name="adj2" fmla="val 75000"/>
                </a:avLst>
              </a:prstGeom>
              <a:solidFill>
                <a:srgbClr val="5B9BD5">
                  <a:alpha val="83137"/>
                </a:srgbClr>
              </a:solidFill>
              <a:ln w="25400">
                <a:solidFill>
                  <a:srgbClr val="002060"/>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CA"/>
              </a:p>
            </p:txBody>
          </p:sp>
          <p:sp>
            <p:nvSpPr>
              <p:cNvPr id="18" name="Rectangle 17"/>
              <p:cNvSpPr/>
              <p:nvPr/>
            </p:nvSpPr>
            <p:spPr>
              <a:xfrm>
                <a:off x="3788212" y="3202521"/>
                <a:ext cx="4591430" cy="584775"/>
              </a:xfrm>
              <a:prstGeom prst="rect">
                <a:avLst/>
              </a:prstGeom>
              <a:noFill/>
            </p:spPr>
            <p:txBody>
              <a:bodyPr wrap="none" lIns="91440" tIns="45720" rIns="91440" bIns="45720">
                <a:spAutoFit/>
              </a:bodyPr>
              <a:lstStyle/>
              <a:p>
                <a:pPr algn="ctr"/>
                <a:r>
                  <a:rPr lang="en-US" sz="3200" cap="none" spc="0" dirty="0" smtClean="0">
                    <a:ln w="0"/>
                    <a:solidFill>
                      <a:srgbClr val="002060"/>
                    </a:solidFill>
                    <a:effectLst>
                      <a:outerShdw blurRad="38100" dist="19050" dir="2700000" algn="tl" rotWithShape="0">
                        <a:schemeClr val="dk1">
                          <a:alpha val="40000"/>
                        </a:schemeClr>
                      </a:outerShdw>
                    </a:effectLst>
                    <a:latin typeface="Maiandra GD" panose="020E0502030308020204" pitchFamily="34" charset="0"/>
                  </a:rPr>
                  <a:t>Trust the people you trust</a:t>
                </a:r>
                <a:endParaRPr lang="en-US" sz="3200" cap="none" spc="0" dirty="0">
                  <a:ln w="0"/>
                  <a:solidFill>
                    <a:srgbClr val="002060"/>
                  </a:solidFill>
                  <a:effectLst>
                    <a:outerShdw blurRad="38100" dist="19050" dir="2700000" algn="tl" rotWithShape="0">
                      <a:schemeClr val="dk1">
                        <a:alpha val="40000"/>
                      </a:schemeClr>
                    </a:outerShdw>
                  </a:effectLst>
                  <a:latin typeface="Maiandra GD" panose="020E0502030308020204" pitchFamily="34" charset="0"/>
                </a:endParaRPr>
              </a:p>
            </p:txBody>
          </p:sp>
        </p:grpSp>
        <p:sp>
          <p:nvSpPr>
            <p:cNvPr id="16" name="Shape 102"/>
            <p:cNvSpPr txBox="1"/>
            <p:nvPr/>
          </p:nvSpPr>
          <p:spPr>
            <a:xfrm>
              <a:off x="3737429" y="1731325"/>
              <a:ext cx="4717143" cy="1214459"/>
            </a:xfrm>
            <a:prstGeom prst="rect">
              <a:avLst/>
            </a:prstGeom>
            <a:noFill/>
            <a:ln>
              <a:noFill/>
            </a:ln>
          </p:spPr>
          <p:txBody>
            <a:bodyPr lIns="91425" tIns="45700" rIns="91425" bIns="45700" anchor="b" anchorCtr="0">
              <a:noAutofit/>
            </a:bodyPr>
            <a:lstStyle/>
            <a:p>
              <a:pPr marL="0" marR="0" lvl="0" indent="0" algn="ctr" rtl="0">
                <a:lnSpc>
                  <a:spcPct val="90000"/>
                </a:lnSpc>
                <a:spcBef>
                  <a:spcPts val="0"/>
                </a:spcBef>
                <a:buClr>
                  <a:srgbClr val="DE5A00"/>
                </a:buClr>
                <a:buSzPct val="25000"/>
                <a:buFont typeface="Arial"/>
                <a:buNone/>
              </a:pPr>
              <a:r>
                <a:rPr lang="en-CA" sz="9600" b="1" dirty="0">
                  <a:solidFill>
                    <a:srgbClr val="FF5B09"/>
                  </a:solidFill>
                  <a:latin typeface="Corbel" panose="020B0503020204020204" pitchFamily="34" charset="0"/>
                </a:rPr>
                <a:t>ReferMe</a:t>
              </a:r>
            </a:p>
          </p:txBody>
        </p:sp>
      </p:grpSp>
      <p:pic>
        <p:nvPicPr>
          <p:cNvPr id="8" name="Shape 106"/>
          <p:cNvPicPr preferRelativeResize="0"/>
          <p:nvPr/>
        </p:nvPicPr>
        <p:blipFill rotWithShape="1">
          <a:blip r:embed="rId3">
            <a:alphaModFix/>
          </a:blip>
          <a:srcRect/>
          <a:stretch/>
        </p:blipFill>
        <p:spPr>
          <a:xfrm>
            <a:off x="595086" y="327124"/>
            <a:ext cx="910770" cy="1241560"/>
          </a:xfrm>
          <a:prstGeom prst="rect">
            <a:avLst/>
          </a:prstGeom>
          <a:noFill/>
          <a:ln>
            <a:noFill/>
          </a:ln>
        </p:spPr>
      </p:pic>
    </p:spTree>
    <p:extLst>
      <p:ext uri="{BB962C8B-B14F-4D97-AF65-F5344CB8AC3E}">
        <p14:creationId xmlns:p14="http://schemas.microsoft.com/office/powerpoint/2010/main" val="281971651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034"/>
        <p:cNvGrpSpPr/>
        <p:nvPr/>
      </p:nvGrpSpPr>
      <p:grpSpPr>
        <a:xfrm>
          <a:off x="0" y="0"/>
          <a:ext cx="0" cy="0"/>
          <a:chOff x="0" y="0"/>
          <a:chExt cx="0" cy="0"/>
        </a:xfrm>
      </p:grpSpPr>
      <p:pic>
        <p:nvPicPr>
          <p:cNvPr id="1035" name="Shape 1035"/>
          <p:cNvPicPr preferRelativeResize="0"/>
          <p:nvPr/>
        </p:nvPicPr>
        <p:blipFill rotWithShape="1">
          <a:blip r:embed="rId3">
            <a:alphaModFix/>
          </a:blip>
          <a:srcRect l="1701" t="11194" r="1858" b="4664"/>
          <a:stretch/>
        </p:blipFill>
        <p:spPr>
          <a:xfrm>
            <a:off x="911386" y="51516"/>
            <a:ext cx="10369229" cy="6031705"/>
          </a:xfrm>
          <a:prstGeom prst="rect">
            <a:avLst/>
          </a:prstGeom>
          <a:noFill/>
          <a:ln>
            <a:noFill/>
          </a:ln>
        </p:spPr>
      </p:pic>
      <p:sp>
        <p:nvSpPr>
          <p:cNvPr id="1036" name="Shape 1036"/>
          <p:cNvSpPr/>
          <p:nvPr/>
        </p:nvSpPr>
        <p:spPr>
          <a:xfrm>
            <a:off x="5195769" y="428258"/>
            <a:ext cx="1816896" cy="1733416"/>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u="sng">
                <a:solidFill>
                  <a:srgbClr val="000000"/>
                </a:solidFill>
                <a:latin typeface="Calibri"/>
                <a:ea typeface="Calibri"/>
                <a:cs typeface="Calibri"/>
                <a:sym typeface="Calibri"/>
              </a:rPr>
              <a:t>Aspiring Realtors</a:t>
            </a:r>
            <a:r>
              <a:rPr lang="en-CA" sz="1400" b="1">
                <a:solidFill>
                  <a:srgbClr val="000000"/>
                </a:solidFill>
                <a:latin typeface="Calibri"/>
                <a:ea typeface="Calibri"/>
                <a:cs typeface="Calibri"/>
                <a:sym typeface="Calibri"/>
              </a:rPr>
              <a:t>:</a:t>
            </a:r>
          </a:p>
          <a:p>
            <a:pPr marL="0" marR="0" lvl="0" indent="0" algn="l" rtl="0">
              <a:spcBef>
                <a:spcPts val="0"/>
              </a:spcBef>
              <a:buSzPct val="25000"/>
              <a:buNone/>
            </a:pPr>
            <a:r>
              <a:rPr lang="en-CA" sz="1150">
                <a:solidFill>
                  <a:srgbClr val="000000"/>
                </a:solidFill>
                <a:latin typeface="Calibri"/>
                <a:ea typeface="Calibri"/>
                <a:cs typeface="Calibri"/>
                <a:sym typeface="Calibri"/>
              </a:rPr>
              <a:t>A cloud based software that </a:t>
            </a:r>
            <a:r>
              <a:rPr lang="en-CA" sz="1200" b="1">
                <a:solidFill>
                  <a:srgbClr val="0070C0"/>
                </a:solidFill>
                <a:latin typeface="Calibri"/>
                <a:ea typeface="Calibri"/>
                <a:cs typeface="Calibri"/>
                <a:sym typeface="Calibri"/>
              </a:rPr>
              <a:t>boosts lead generation</a:t>
            </a:r>
            <a:r>
              <a:rPr lang="en-CA" sz="1150">
                <a:solidFill>
                  <a:srgbClr val="0070C0"/>
                </a:solidFill>
                <a:latin typeface="Calibri"/>
                <a:ea typeface="Calibri"/>
                <a:cs typeface="Calibri"/>
                <a:sym typeface="Calibri"/>
              </a:rPr>
              <a:t> </a:t>
            </a:r>
            <a:r>
              <a:rPr lang="en-CA" sz="1150">
                <a:solidFill>
                  <a:srgbClr val="000000"/>
                </a:solidFill>
                <a:latin typeface="Calibri"/>
                <a:ea typeface="Calibri"/>
                <a:cs typeface="Calibri"/>
                <a:sym typeface="Calibri"/>
              </a:rPr>
              <a:t>by leveraging social networks of prospective clients to connect them </a:t>
            </a:r>
            <a:r>
              <a:rPr lang="en-CA" sz="1150" u="sng">
                <a:solidFill>
                  <a:srgbClr val="000000"/>
                </a:solidFill>
                <a:latin typeface="Calibri"/>
                <a:ea typeface="Calibri"/>
                <a:cs typeface="Calibri"/>
                <a:sym typeface="Calibri"/>
              </a:rPr>
              <a:t>and</a:t>
            </a:r>
            <a:r>
              <a:rPr lang="en-CA" sz="1150">
                <a:solidFill>
                  <a:srgbClr val="000000"/>
                </a:solidFill>
                <a:latin typeface="Calibri"/>
                <a:ea typeface="Calibri"/>
                <a:cs typeface="Calibri"/>
                <a:sym typeface="Calibri"/>
              </a:rPr>
              <a:t> provides </a:t>
            </a:r>
            <a:r>
              <a:rPr lang="en-CA" sz="1200" b="1">
                <a:solidFill>
                  <a:srgbClr val="0070C0"/>
                </a:solidFill>
                <a:latin typeface="Calibri"/>
                <a:ea typeface="Calibri"/>
                <a:cs typeface="Calibri"/>
                <a:sym typeface="Calibri"/>
              </a:rPr>
              <a:t>performance analytics</a:t>
            </a:r>
          </a:p>
        </p:txBody>
      </p:sp>
      <p:sp>
        <p:nvSpPr>
          <p:cNvPr id="1037" name="Shape 1037"/>
          <p:cNvSpPr/>
          <p:nvPr/>
        </p:nvSpPr>
        <p:spPr>
          <a:xfrm>
            <a:off x="5221351" y="2226656"/>
            <a:ext cx="1791315" cy="2049130"/>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Unconnected </a:t>
            </a:r>
            <a:br>
              <a:rPr lang="en-CA" sz="1400" b="1">
                <a:solidFill>
                  <a:srgbClr val="000000"/>
                </a:solidFill>
                <a:latin typeface="Calibri"/>
                <a:ea typeface="Calibri"/>
                <a:cs typeface="Calibri"/>
                <a:sym typeface="Calibri"/>
              </a:rPr>
            </a:br>
            <a:r>
              <a:rPr lang="en-CA" sz="1400" b="1" u="sng">
                <a:solidFill>
                  <a:srgbClr val="000000"/>
                </a:solidFill>
                <a:latin typeface="Calibri"/>
                <a:ea typeface="Calibri"/>
                <a:cs typeface="Calibri"/>
                <a:sym typeface="Calibri"/>
              </a:rPr>
              <a:t>Homebuyers</a:t>
            </a:r>
            <a:r>
              <a:rPr lang="en-CA" sz="1400" b="1">
                <a:solidFill>
                  <a:srgbClr val="000000"/>
                </a:solidFill>
                <a:latin typeface="Calibri"/>
                <a:ea typeface="Calibri"/>
                <a:cs typeface="Calibri"/>
                <a:sym typeface="Calibri"/>
              </a:rPr>
              <a:t>:</a:t>
            </a:r>
          </a:p>
          <a:p>
            <a:pPr marL="0" marR="0" lvl="0" indent="0" algn="l" rtl="0">
              <a:spcBef>
                <a:spcPts val="0"/>
              </a:spcBef>
              <a:buSzPct val="25000"/>
              <a:buNone/>
            </a:pPr>
            <a:r>
              <a:rPr lang="en-CA" sz="1150">
                <a:solidFill>
                  <a:srgbClr val="000000"/>
                </a:solidFill>
                <a:latin typeface="Calibri"/>
                <a:ea typeface="Calibri"/>
                <a:cs typeface="Calibri"/>
                <a:sym typeface="Calibri"/>
              </a:rPr>
              <a:t>A cloud based software that leverages clients’ social networks to offer </a:t>
            </a:r>
            <a:r>
              <a:rPr lang="en-CA" sz="1200" b="1">
                <a:solidFill>
                  <a:srgbClr val="0070C0"/>
                </a:solidFill>
                <a:latin typeface="Calibri"/>
                <a:ea typeface="Calibri"/>
                <a:cs typeface="Calibri"/>
                <a:sym typeface="Calibri"/>
              </a:rPr>
              <a:t>testimonials from trusted connections</a:t>
            </a:r>
            <a:r>
              <a:rPr lang="en-CA" sz="1200" b="1">
                <a:solidFill>
                  <a:srgbClr val="002060"/>
                </a:solidFill>
                <a:latin typeface="Calibri"/>
                <a:ea typeface="Calibri"/>
                <a:cs typeface="Calibri"/>
                <a:sym typeface="Calibri"/>
              </a:rPr>
              <a:t> </a:t>
            </a:r>
            <a:r>
              <a:rPr lang="en-CA" sz="1150">
                <a:solidFill>
                  <a:srgbClr val="000000"/>
                </a:solidFill>
                <a:latin typeface="Calibri"/>
                <a:ea typeface="Calibri"/>
                <a:cs typeface="Calibri"/>
                <a:sym typeface="Calibri"/>
              </a:rPr>
              <a:t>so that users (homebuyers) can be connected with a realtor</a:t>
            </a:r>
          </a:p>
        </p:txBody>
      </p:sp>
      <p:sp>
        <p:nvSpPr>
          <p:cNvPr id="1038" name="Shape 1038"/>
          <p:cNvSpPr/>
          <p:nvPr/>
        </p:nvSpPr>
        <p:spPr>
          <a:xfrm>
            <a:off x="9316002" y="439056"/>
            <a:ext cx="1847792" cy="1660199"/>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u="sng">
                <a:solidFill>
                  <a:srgbClr val="000000"/>
                </a:solidFill>
                <a:latin typeface="Calibri"/>
                <a:ea typeface="Calibri"/>
                <a:cs typeface="Calibri"/>
                <a:sym typeface="Calibri"/>
              </a:rPr>
              <a:t>Aspiring Realtors:</a:t>
            </a:r>
          </a:p>
          <a:p>
            <a:pPr marL="171450" marR="0" lvl="0" indent="-171450" algn="l" rtl="0">
              <a:spcBef>
                <a:spcPts val="0"/>
              </a:spcBef>
              <a:buClr>
                <a:srgbClr val="0070C0"/>
              </a:buClr>
              <a:buSzPct val="100000"/>
              <a:buFont typeface="Calibri"/>
              <a:buChar char="-"/>
            </a:pPr>
            <a:r>
              <a:rPr lang="en-CA" sz="1300" b="1">
                <a:solidFill>
                  <a:srgbClr val="0070C0"/>
                </a:solidFill>
                <a:latin typeface="Calibri"/>
                <a:ea typeface="Calibri"/>
                <a:cs typeface="Calibri"/>
                <a:sym typeface="Calibri"/>
              </a:rPr>
              <a:t>Avg. 5 to 10 years experience</a:t>
            </a:r>
          </a:p>
          <a:p>
            <a:pPr marL="171450" marR="0" lvl="0" indent="-171450" algn="l" rtl="0">
              <a:spcBef>
                <a:spcPts val="0"/>
              </a:spcBef>
              <a:buClr>
                <a:srgbClr val="000000"/>
              </a:buClr>
              <a:buSzPct val="100000"/>
              <a:buFont typeface="Calibri"/>
              <a:buChar char="-"/>
            </a:pPr>
            <a:r>
              <a:rPr lang="en-CA" sz="1200">
                <a:solidFill>
                  <a:srgbClr val="000000"/>
                </a:solidFill>
                <a:latin typeface="Calibri"/>
                <a:ea typeface="Calibri"/>
                <a:cs typeface="Calibri"/>
                <a:sym typeface="Calibri"/>
              </a:rPr>
              <a:t>Seeking to increase lead generation</a:t>
            </a:r>
          </a:p>
          <a:p>
            <a:pPr marL="171450" marR="0" lvl="0" indent="-171450" algn="l" rtl="0">
              <a:spcBef>
                <a:spcPts val="0"/>
              </a:spcBef>
              <a:buClr>
                <a:srgbClr val="000000"/>
              </a:buClr>
              <a:buSzPct val="108333"/>
              <a:buFont typeface="Calibri"/>
              <a:buChar char="-"/>
            </a:pPr>
            <a:r>
              <a:rPr lang="en-CA" sz="1200">
                <a:solidFill>
                  <a:srgbClr val="000000"/>
                </a:solidFill>
                <a:latin typeface="Calibri"/>
                <a:ea typeface="Calibri"/>
                <a:cs typeface="Calibri"/>
                <a:sym typeface="Calibri"/>
              </a:rPr>
              <a:t>positive outlook for </a:t>
            </a:r>
            <a:r>
              <a:rPr lang="en-CA" sz="1300" b="1">
                <a:solidFill>
                  <a:srgbClr val="0070C0"/>
                </a:solidFill>
                <a:latin typeface="Calibri"/>
                <a:ea typeface="Calibri"/>
                <a:cs typeface="Calibri"/>
                <a:sym typeface="Calibri"/>
              </a:rPr>
              <a:t>social networks as a work tool</a:t>
            </a:r>
          </a:p>
        </p:txBody>
      </p:sp>
      <p:sp>
        <p:nvSpPr>
          <p:cNvPr id="1039" name="Shape 1039"/>
          <p:cNvSpPr/>
          <p:nvPr/>
        </p:nvSpPr>
        <p:spPr>
          <a:xfrm>
            <a:off x="9288667" y="2161675"/>
            <a:ext cx="1875126" cy="2075474"/>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Unconnected </a:t>
            </a:r>
            <a:br>
              <a:rPr lang="en-CA" sz="1400" b="1">
                <a:solidFill>
                  <a:srgbClr val="000000"/>
                </a:solidFill>
                <a:latin typeface="Calibri"/>
                <a:ea typeface="Calibri"/>
                <a:cs typeface="Calibri"/>
                <a:sym typeface="Calibri"/>
              </a:rPr>
            </a:br>
            <a:r>
              <a:rPr lang="en-CA" sz="1400" b="1" u="sng">
                <a:solidFill>
                  <a:srgbClr val="000000"/>
                </a:solidFill>
                <a:latin typeface="Calibri"/>
                <a:ea typeface="Calibri"/>
                <a:cs typeface="Calibri"/>
                <a:sym typeface="Calibri"/>
              </a:rPr>
              <a:t>Homebuyers</a:t>
            </a:r>
            <a:r>
              <a:rPr lang="en-CA" sz="1400" b="1">
                <a:solidFill>
                  <a:srgbClr val="000000"/>
                </a:solidFill>
                <a:latin typeface="Calibri"/>
                <a:ea typeface="Calibri"/>
                <a:cs typeface="Calibri"/>
                <a:sym typeface="Calibri"/>
              </a:rPr>
              <a:t>:</a:t>
            </a:r>
          </a:p>
          <a:p>
            <a:pPr marL="171450" marR="0" lvl="0" indent="-171450" algn="l" rtl="0">
              <a:spcBef>
                <a:spcPts val="0"/>
              </a:spcBef>
              <a:buClr>
                <a:srgbClr val="000000"/>
              </a:buClr>
              <a:buSzPct val="102272"/>
              <a:buFont typeface="Calibri"/>
              <a:buChar char="-"/>
            </a:pPr>
            <a:r>
              <a:rPr lang="en-CA" sz="1125">
                <a:solidFill>
                  <a:srgbClr val="000000"/>
                </a:solidFill>
                <a:latin typeface="Calibri"/>
                <a:ea typeface="Calibri"/>
                <a:cs typeface="Calibri"/>
                <a:sym typeface="Calibri"/>
              </a:rPr>
              <a:t>Lack access to easily recommended realtor</a:t>
            </a:r>
          </a:p>
          <a:p>
            <a:pPr marL="171450" marR="0" lvl="0" indent="-171450" algn="l" rtl="0">
              <a:spcBef>
                <a:spcPts val="0"/>
              </a:spcBef>
              <a:buClr>
                <a:srgbClr val="000000"/>
              </a:buClr>
              <a:buSzPct val="102272"/>
              <a:buFont typeface="Calibri"/>
              <a:buChar char="-"/>
            </a:pPr>
            <a:r>
              <a:rPr lang="en-CA" sz="1125">
                <a:solidFill>
                  <a:srgbClr val="000000"/>
                </a:solidFill>
                <a:latin typeface="Calibri"/>
                <a:ea typeface="Calibri"/>
                <a:cs typeface="Calibri"/>
                <a:sym typeface="Calibri"/>
              </a:rPr>
              <a:t>Possess a strong social connection/network</a:t>
            </a:r>
          </a:p>
          <a:p>
            <a:pPr marL="171450" marR="0" lvl="0" indent="-171450" algn="l" rtl="0">
              <a:spcBef>
                <a:spcPts val="0"/>
              </a:spcBef>
              <a:buClr>
                <a:srgbClr val="000000"/>
              </a:buClr>
              <a:buSzPct val="102272"/>
              <a:buFont typeface="Calibri"/>
              <a:buChar char="-"/>
            </a:pPr>
            <a:r>
              <a:rPr lang="en-CA" sz="1125">
                <a:solidFill>
                  <a:srgbClr val="000000"/>
                </a:solidFill>
                <a:latin typeface="Calibri"/>
                <a:ea typeface="Calibri"/>
                <a:cs typeface="Calibri"/>
                <a:sym typeface="Calibri"/>
              </a:rPr>
              <a:t>Aspiring young professional 20 to 35 years old</a:t>
            </a:r>
          </a:p>
          <a:p>
            <a:pPr marL="171450" marR="0" lvl="0" indent="-171450" algn="l" rtl="0">
              <a:spcBef>
                <a:spcPts val="0"/>
              </a:spcBef>
              <a:buClr>
                <a:srgbClr val="0070C0"/>
              </a:buClr>
              <a:buSzPct val="100000"/>
              <a:buFont typeface="Calibri"/>
              <a:buChar char="-"/>
            </a:pPr>
            <a:r>
              <a:rPr lang="en-CA" sz="1300" b="1">
                <a:solidFill>
                  <a:srgbClr val="0070C0"/>
                </a:solidFill>
                <a:latin typeface="Calibri"/>
                <a:ea typeface="Calibri"/>
                <a:cs typeface="Calibri"/>
                <a:sym typeface="Calibri"/>
              </a:rPr>
              <a:t>Bad experience with realtors</a:t>
            </a:r>
          </a:p>
        </p:txBody>
      </p:sp>
      <p:sp>
        <p:nvSpPr>
          <p:cNvPr id="1040" name="Shape 1040"/>
          <p:cNvSpPr/>
          <p:nvPr/>
        </p:nvSpPr>
        <p:spPr>
          <a:xfrm>
            <a:off x="7213435" y="465937"/>
            <a:ext cx="1920068" cy="640499"/>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u="sng">
                <a:solidFill>
                  <a:srgbClr val="000000"/>
                </a:solidFill>
                <a:latin typeface="Calibri"/>
                <a:ea typeface="Calibri"/>
                <a:cs typeface="Calibri"/>
                <a:sym typeface="Calibri"/>
              </a:rPr>
              <a:t>GET</a:t>
            </a:r>
            <a:r>
              <a:rPr lang="en-CA" sz="1400">
                <a:solidFill>
                  <a:srgbClr val="000000"/>
                </a:solidFill>
                <a:latin typeface="Calibri"/>
                <a:ea typeface="Calibri"/>
                <a:cs typeface="Calibri"/>
                <a:sym typeface="Calibri"/>
              </a:rPr>
              <a:t>: </a:t>
            </a:r>
            <a:r>
              <a:rPr lang="en-CA" sz="1400" b="1">
                <a:solidFill>
                  <a:srgbClr val="000000"/>
                </a:solidFill>
                <a:latin typeface="Calibri"/>
                <a:ea typeface="Calibri"/>
                <a:cs typeface="Calibri"/>
                <a:sym typeface="Calibri"/>
              </a:rPr>
              <a:t/>
            </a:r>
            <a:br>
              <a:rPr lang="en-CA" sz="1400" b="1">
                <a:solidFill>
                  <a:srgbClr val="000000"/>
                </a:solidFill>
                <a:latin typeface="Calibri"/>
                <a:ea typeface="Calibri"/>
                <a:cs typeface="Calibri"/>
                <a:sym typeface="Calibri"/>
              </a:rPr>
            </a:br>
            <a:r>
              <a:rPr lang="en-CA" sz="1400" b="1">
                <a:solidFill>
                  <a:srgbClr val="000000"/>
                </a:solidFill>
                <a:latin typeface="Calibri"/>
                <a:ea typeface="Calibri"/>
                <a:cs typeface="Calibri"/>
                <a:sym typeface="Calibri"/>
              </a:rPr>
              <a:t>Tailored 1:1 meeting </a:t>
            </a:r>
            <a:br>
              <a:rPr lang="en-CA" sz="1400" b="1">
                <a:solidFill>
                  <a:srgbClr val="000000"/>
                </a:solidFill>
                <a:latin typeface="Calibri"/>
                <a:ea typeface="Calibri"/>
                <a:cs typeface="Calibri"/>
                <a:sym typeface="Calibri"/>
              </a:rPr>
            </a:br>
            <a:r>
              <a:rPr lang="en-CA" sz="1400">
                <a:solidFill>
                  <a:srgbClr val="000000"/>
                </a:solidFill>
                <a:latin typeface="Calibri"/>
                <a:ea typeface="Calibri"/>
                <a:cs typeface="Calibri"/>
                <a:sym typeface="Calibri"/>
              </a:rPr>
              <a:t>&amp;</a:t>
            </a:r>
            <a:r>
              <a:rPr lang="en-CA" sz="1400" b="1">
                <a:solidFill>
                  <a:srgbClr val="000000"/>
                </a:solidFill>
                <a:latin typeface="Calibri"/>
                <a:ea typeface="Calibri"/>
                <a:cs typeface="Calibri"/>
                <a:sym typeface="Calibri"/>
              </a:rPr>
              <a:t> Incentives</a:t>
            </a:r>
          </a:p>
        </p:txBody>
      </p:sp>
      <p:sp>
        <p:nvSpPr>
          <p:cNvPr id="1041" name="Shape 1041"/>
          <p:cNvSpPr/>
          <p:nvPr/>
        </p:nvSpPr>
        <p:spPr>
          <a:xfrm>
            <a:off x="7213435" y="1167841"/>
            <a:ext cx="1920068" cy="571101"/>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u="sng">
                <a:solidFill>
                  <a:srgbClr val="000000"/>
                </a:solidFill>
                <a:latin typeface="Calibri"/>
                <a:ea typeface="Calibri"/>
                <a:cs typeface="Calibri"/>
                <a:sym typeface="Calibri"/>
              </a:rPr>
              <a:t>KEEP</a:t>
            </a:r>
            <a:r>
              <a:rPr lang="en-CA" sz="1400">
                <a:solidFill>
                  <a:srgbClr val="000000"/>
                </a:solidFill>
                <a:latin typeface="Calibri"/>
                <a:ea typeface="Calibri"/>
                <a:cs typeface="Calibri"/>
                <a:sym typeface="Calibri"/>
              </a:rPr>
              <a:t>: </a:t>
            </a:r>
            <a:r>
              <a:rPr lang="en-CA" sz="1400" b="1">
                <a:solidFill>
                  <a:srgbClr val="000000"/>
                </a:solidFill>
                <a:latin typeface="Calibri"/>
                <a:ea typeface="Calibri"/>
                <a:cs typeface="Calibri"/>
                <a:sym typeface="Calibri"/>
              </a:rPr>
              <a:t>Events </a:t>
            </a:r>
            <a:br>
              <a:rPr lang="en-CA" sz="1400" b="1">
                <a:solidFill>
                  <a:srgbClr val="000000"/>
                </a:solidFill>
                <a:latin typeface="Calibri"/>
                <a:ea typeface="Calibri"/>
                <a:cs typeface="Calibri"/>
                <a:sym typeface="Calibri"/>
              </a:rPr>
            </a:br>
            <a:r>
              <a:rPr lang="en-CA" sz="1400">
                <a:solidFill>
                  <a:srgbClr val="000000"/>
                </a:solidFill>
                <a:latin typeface="Calibri"/>
                <a:ea typeface="Calibri"/>
                <a:cs typeface="Calibri"/>
                <a:sym typeface="Calibri"/>
              </a:rPr>
              <a:t>&amp;</a:t>
            </a:r>
            <a:r>
              <a:rPr lang="en-CA" sz="1400" b="1">
                <a:solidFill>
                  <a:srgbClr val="000000"/>
                </a:solidFill>
                <a:latin typeface="Calibri"/>
                <a:ea typeface="Calibri"/>
                <a:cs typeface="Calibri"/>
                <a:sym typeface="Calibri"/>
              </a:rPr>
              <a:t> Customer Service</a:t>
            </a:r>
          </a:p>
        </p:txBody>
      </p:sp>
      <p:sp>
        <p:nvSpPr>
          <p:cNvPr id="1042" name="Shape 1042"/>
          <p:cNvSpPr/>
          <p:nvPr/>
        </p:nvSpPr>
        <p:spPr>
          <a:xfrm>
            <a:off x="7220411" y="1800346"/>
            <a:ext cx="1906115" cy="313212"/>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u="sng">
                <a:solidFill>
                  <a:srgbClr val="000000"/>
                </a:solidFill>
                <a:latin typeface="Calibri"/>
                <a:ea typeface="Calibri"/>
                <a:cs typeface="Calibri"/>
                <a:sym typeface="Calibri"/>
              </a:rPr>
              <a:t>GROW</a:t>
            </a:r>
            <a:r>
              <a:rPr lang="en-CA" sz="1400">
                <a:solidFill>
                  <a:srgbClr val="000000"/>
                </a:solidFill>
                <a:latin typeface="Calibri"/>
                <a:ea typeface="Calibri"/>
                <a:cs typeface="Calibri"/>
                <a:sym typeface="Calibri"/>
              </a:rPr>
              <a:t>: </a:t>
            </a:r>
            <a:r>
              <a:rPr lang="en-CA" sz="1400" b="1">
                <a:solidFill>
                  <a:srgbClr val="000000"/>
                </a:solidFill>
                <a:latin typeface="Calibri"/>
                <a:ea typeface="Calibri"/>
                <a:cs typeface="Calibri"/>
                <a:sym typeface="Calibri"/>
              </a:rPr>
              <a:t>Referral</a:t>
            </a:r>
            <a:r>
              <a:rPr lang="en-CA" sz="1400">
                <a:solidFill>
                  <a:srgbClr val="000000"/>
                </a:solidFill>
                <a:latin typeface="Calibri"/>
                <a:ea typeface="Calibri"/>
                <a:cs typeface="Calibri"/>
                <a:sym typeface="Calibri"/>
              </a:rPr>
              <a:t>/</a:t>
            </a:r>
            <a:r>
              <a:rPr lang="en-CA" sz="1400" b="1">
                <a:solidFill>
                  <a:srgbClr val="000000"/>
                </a:solidFill>
                <a:latin typeface="Calibri"/>
                <a:ea typeface="Calibri"/>
                <a:cs typeface="Calibri"/>
                <a:sym typeface="Calibri"/>
              </a:rPr>
              <a:t>WoM</a:t>
            </a:r>
          </a:p>
        </p:txBody>
      </p:sp>
      <p:sp>
        <p:nvSpPr>
          <p:cNvPr id="1043" name="Shape 1043"/>
          <p:cNvSpPr/>
          <p:nvPr/>
        </p:nvSpPr>
        <p:spPr>
          <a:xfrm>
            <a:off x="7230464" y="2593885"/>
            <a:ext cx="1816896" cy="432650"/>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Website </a:t>
            </a:r>
            <a:r>
              <a:rPr lang="en-CA" sz="1400">
                <a:solidFill>
                  <a:srgbClr val="000000"/>
                </a:solidFill>
                <a:latin typeface="Calibri"/>
                <a:ea typeface="Calibri"/>
                <a:cs typeface="Calibri"/>
                <a:sym typeface="Calibri"/>
              </a:rPr>
              <a:t>E-Commerce</a:t>
            </a:r>
          </a:p>
        </p:txBody>
      </p:sp>
      <p:sp>
        <p:nvSpPr>
          <p:cNvPr id="1044" name="Shape 1044"/>
          <p:cNvSpPr/>
          <p:nvPr/>
        </p:nvSpPr>
        <p:spPr>
          <a:xfrm>
            <a:off x="7253971" y="3081033"/>
            <a:ext cx="1816896" cy="1156114"/>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On-Site:</a:t>
            </a:r>
          </a:p>
          <a:p>
            <a:pPr marL="285750" marR="0" lvl="0" indent="-285750" algn="l" rtl="0">
              <a:spcBef>
                <a:spcPts val="0"/>
              </a:spcBef>
              <a:buClr>
                <a:srgbClr val="000000"/>
              </a:buClr>
              <a:buSzPct val="95833"/>
              <a:buFont typeface="Calibri"/>
              <a:buChar char="-"/>
            </a:pPr>
            <a:r>
              <a:rPr lang="en-CA" sz="1150">
                <a:solidFill>
                  <a:srgbClr val="000000"/>
                </a:solidFill>
                <a:latin typeface="Calibri"/>
                <a:ea typeface="Calibri"/>
                <a:cs typeface="Calibri"/>
                <a:sym typeface="Calibri"/>
              </a:rPr>
              <a:t>Events</a:t>
            </a:r>
          </a:p>
          <a:p>
            <a:pPr marL="285750" marR="0" lvl="0" indent="-285750" algn="l" rtl="0">
              <a:spcBef>
                <a:spcPts val="0"/>
              </a:spcBef>
              <a:buClr>
                <a:srgbClr val="000000"/>
              </a:buClr>
              <a:buSzPct val="95833"/>
              <a:buFont typeface="Calibri"/>
              <a:buChar char="-"/>
            </a:pPr>
            <a:r>
              <a:rPr lang="en-CA" sz="1150">
                <a:solidFill>
                  <a:srgbClr val="000000"/>
                </a:solidFill>
                <a:latin typeface="Calibri"/>
                <a:ea typeface="Calibri"/>
                <a:cs typeface="Calibri"/>
                <a:sym typeface="Calibri"/>
              </a:rPr>
              <a:t>Conferences</a:t>
            </a:r>
          </a:p>
          <a:p>
            <a:pPr marL="285750" marR="0" lvl="0" indent="-285750" algn="l" rtl="0">
              <a:spcBef>
                <a:spcPts val="0"/>
              </a:spcBef>
              <a:buClr>
                <a:srgbClr val="000000"/>
              </a:buClr>
              <a:buSzPct val="95833"/>
              <a:buFont typeface="Calibri"/>
              <a:buChar char="-"/>
            </a:pPr>
            <a:r>
              <a:rPr lang="en-CA" sz="1150">
                <a:solidFill>
                  <a:srgbClr val="000000"/>
                </a:solidFill>
                <a:latin typeface="Calibri"/>
                <a:ea typeface="Calibri"/>
                <a:cs typeface="Calibri"/>
                <a:sym typeface="Calibri"/>
              </a:rPr>
              <a:t>Tradeshows</a:t>
            </a:r>
          </a:p>
          <a:p>
            <a:pPr marL="285750" marR="0" lvl="0" indent="-285750" algn="l" rtl="0">
              <a:spcBef>
                <a:spcPts val="0"/>
              </a:spcBef>
              <a:buClr>
                <a:srgbClr val="000000"/>
              </a:buClr>
              <a:buSzPct val="95833"/>
              <a:buFont typeface="Calibri"/>
              <a:buChar char="-"/>
            </a:pPr>
            <a:r>
              <a:rPr lang="en-CA" sz="1150">
                <a:solidFill>
                  <a:srgbClr val="000000"/>
                </a:solidFill>
                <a:latin typeface="Calibri"/>
                <a:ea typeface="Calibri"/>
                <a:cs typeface="Calibri"/>
                <a:sym typeface="Calibri"/>
              </a:rPr>
              <a:t>Tailored 1:1 meetings</a:t>
            </a:r>
          </a:p>
        </p:txBody>
      </p:sp>
      <p:sp>
        <p:nvSpPr>
          <p:cNvPr id="1045" name="Shape 1045"/>
          <p:cNvSpPr/>
          <p:nvPr/>
        </p:nvSpPr>
        <p:spPr>
          <a:xfrm>
            <a:off x="3099300" y="491693"/>
            <a:ext cx="1816896" cy="338685"/>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300" b="1">
                <a:solidFill>
                  <a:srgbClr val="000000"/>
                </a:solidFill>
                <a:latin typeface="Calibri"/>
                <a:ea typeface="Calibri"/>
                <a:cs typeface="Calibri"/>
                <a:sym typeface="Calibri"/>
              </a:rPr>
              <a:t>Software Development</a:t>
            </a:r>
          </a:p>
        </p:txBody>
      </p:sp>
      <p:sp>
        <p:nvSpPr>
          <p:cNvPr id="1046" name="Shape 1046"/>
          <p:cNvSpPr/>
          <p:nvPr/>
        </p:nvSpPr>
        <p:spPr>
          <a:xfrm>
            <a:off x="3099300" y="896313"/>
            <a:ext cx="1816896" cy="338685"/>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300" b="1">
                <a:solidFill>
                  <a:srgbClr val="000000"/>
                </a:solidFill>
                <a:latin typeface="Calibri"/>
                <a:ea typeface="Calibri"/>
                <a:cs typeface="Calibri"/>
                <a:sym typeface="Calibri"/>
              </a:rPr>
              <a:t>Marketing</a:t>
            </a:r>
          </a:p>
        </p:txBody>
      </p:sp>
      <p:sp>
        <p:nvSpPr>
          <p:cNvPr id="1047" name="Shape 1047"/>
          <p:cNvSpPr/>
          <p:nvPr/>
        </p:nvSpPr>
        <p:spPr>
          <a:xfrm>
            <a:off x="3099300" y="1300933"/>
            <a:ext cx="1816896" cy="338685"/>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300" b="1">
                <a:solidFill>
                  <a:srgbClr val="000000"/>
                </a:solidFill>
                <a:latin typeface="Calibri"/>
                <a:ea typeface="Calibri"/>
                <a:cs typeface="Calibri"/>
                <a:sym typeface="Calibri"/>
              </a:rPr>
              <a:t>Sales / Cu. Acquisition</a:t>
            </a:r>
          </a:p>
        </p:txBody>
      </p:sp>
      <p:sp>
        <p:nvSpPr>
          <p:cNvPr id="1048" name="Shape 1048"/>
          <p:cNvSpPr/>
          <p:nvPr/>
        </p:nvSpPr>
        <p:spPr>
          <a:xfrm>
            <a:off x="3099300" y="1705555"/>
            <a:ext cx="1816896" cy="432650"/>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300" b="1">
                <a:solidFill>
                  <a:srgbClr val="000000"/>
                </a:solidFill>
                <a:latin typeface="Calibri"/>
                <a:ea typeface="Calibri"/>
                <a:cs typeface="Calibri"/>
                <a:sym typeface="Calibri"/>
              </a:rPr>
              <a:t>Customer / Tech Support</a:t>
            </a:r>
          </a:p>
        </p:txBody>
      </p:sp>
      <p:sp>
        <p:nvSpPr>
          <p:cNvPr id="1049" name="Shape 1049"/>
          <p:cNvSpPr/>
          <p:nvPr/>
        </p:nvSpPr>
        <p:spPr>
          <a:xfrm>
            <a:off x="1009340" y="661037"/>
            <a:ext cx="1920068" cy="357718"/>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SaaS</a:t>
            </a:r>
          </a:p>
        </p:txBody>
      </p:sp>
      <p:sp>
        <p:nvSpPr>
          <p:cNvPr id="1050" name="Shape 1050"/>
          <p:cNvSpPr/>
          <p:nvPr/>
        </p:nvSpPr>
        <p:spPr>
          <a:xfrm>
            <a:off x="1009340" y="1088066"/>
            <a:ext cx="1920068" cy="357718"/>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Realty Brokerages</a:t>
            </a:r>
          </a:p>
        </p:txBody>
      </p:sp>
      <p:sp>
        <p:nvSpPr>
          <p:cNvPr id="1051" name="Shape 1051"/>
          <p:cNvSpPr/>
          <p:nvPr/>
        </p:nvSpPr>
        <p:spPr>
          <a:xfrm>
            <a:off x="1009340" y="1515094"/>
            <a:ext cx="1920068" cy="662494"/>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PR:</a:t>
            </a:r>
          </a:p>
          <a:p>
            <a:pPr marL="171450" marR="0" lvl="0" indent="-171450" algn="l" rtl="0">
              <a:spcBef>
                <a:spcPts val="0"/>
              </a:spcBef>
              <a:buClr>
                <a:srgbClr val="000000"/>
              </a:buClr>
              <a:buSzPct val="100000"/>
              <a:buFont typeface="Calibri"/>
              <a:buChar char="-"/>
            </a:pPr>
            <a:r>
              <a:rPr lang="en-CA" sz="1200">
                <a:solidFill>
                  <a:srgbClr val="000000"/>
                </a:solidFill>
                <a:latin typeface="Calibri"/>
                <a:ea typeface="Calibri"/>
                <a:cs typeface="Calibri"/>
                <a:sym typeface="Calibri"/>
              </a:rPr>
              <a:t>Agencies</a:t>
            </a:r>
          </a:p>
          <a:p>
            <a:pPr marL="171450" marR="0" lvl="0" indent="-171450" algn="l" rtl="0">
              <a:spcBef>
                <a:spcPts val="0"/>
              </a:spcBef>
              <a:buClr>
                <a:srgbClr val="000000"/>
              </a:buClr>
              <a:buSzPct val="100000"/>
              <a:buFont typeface="Calibri"/>
              <a:buChar char="-"/>
            </a:pPr>
            <a:r>
              <a:rPr lang="en-CA" sz="1200">
                <a:solidFill>
                  <a:srgbClr val="000000"/>
                </a:solidFill>
                <a:latin typeface="Calibri"/>
                <a:ea typeface="Calibri"/>
                <a:cs typeface="Calibri"/>
                <a:sym typeface="Calibri"/>
              </a:rPr>
              <a:t>Newsletters</a:t>
            </a:r>
          </a:p>
        </p:txBody>
      </p:sp>
      <p:sp>
        <p:nvSpPr>
          <p:cNvPr id="1052" name="Shape 1052"/>
          <p:cNvSpPr/>
          <p:nvPr/>
        </p:nvSpPr>
        <p:spPr>
          <a:xfrm>
            <a:off x="1009340" y="2246898"/>
            <a:ext cx="1920068" cy="823414"/>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API</a:t>
            </a:r>
          </a:p>
          <a:p>
            <a:pPr marL="171450" marR="0" lvl="0" indent="-171450" algn="l" rtl="0">
              <a:spcBef>
                <a:spcPts val="0"/>
              </a:spcBef>
              <a:buClr>
                <a:srgbClr val="000000"/>
              </a:buClr>
              <a:buSzPct val="100000"/>
              <a:buFont typeface="Calibri"/>
              <a:buChar char="-"/>
            </a:pPr>
            <a:r>
              <a:rPr lang="en-CA" sz="1200">
                <a:solidFill>
                  <a:srgbClr val="000000"/>
                </a:solidFill>
                <a:latin typeface="Calibri"/>
                <a:ea typeface="Calibri"/>
                <a:cs typeface="Calibri"/>
                <a:sym typeface="Calibri"/>
              </a:rPr>
              <a:t>Facebook</a:t>
            </a:r>
          </a:p>
          <a:p>
            <a:pPr marL="171450" marR="0" lvl="0" indent="-171450" algn="l" rtl="0">
              <a:spcBef>
                <a:spcPts val="0"/>
              </a:spcBef>
              <a:buClr>
                <a:srgbClr val="000000"/>
              </a:buClr>
              <a:buSzPct val="100000"/>
              <a:buFont typeface="Calibri"/>
              <a:buChar char="-"/>
            </a:pPr>
            <a:r>
              <a:rPr lang="en-CA" sz="1200">
                <a:solidFill>
                  <a:srgbClr val="000000"/>
                </a:solidFill>
                <a:latin typeface="Calibri"/>
                <a:ea typeface="Calibri"/>
                <a:cs typeface="Calibri"/>
                <a:sym typeface="Calibri"/>
              </a:rPr>
              <a:t>LinkedIn</a:t>
            </a:r>
          </a:p>
          <a:p>
            <a:pPr marL="171450" marR="0" lvl="0" indent="-171450" algn="l" rtl="0">
              <a:spcBef>
                <a:spcPts val="0"/>
              </a:spcBef>
              <a:buClr>
                <a:srgbClr val="000000"/>
              </a:buClr>
              <a:buSzPct val="100000"/>
              <a:buFont typeface="Calibri"/>
              <a:buChar char="-"/>
            </a:pPr>
            <a:r>
              <a:rPr lang="en-CA" sz="1200">
                <a:solidFill>
                  <a:srgbClr val="000000"/>
                </a:solidFill>
                <a:latin typeface="Calibri"/>
                <a:ea typeface="Calibri"/>
                <a:cs typeface="Calibri"/>
                <a:sym typeface="Calibri"/>
              </a:rPr>
              <a:t>Email Services</a:t>
            </a:r>
          </a:p>
        </p:txBody>
      </p:sp>
      <p:sp>
        <p:nvSpPr>
          <p:cNvPr id="1053" name="Shape 1053"/>
          <p:cNvSpPr/>
          <p:nvPr/>
        </p:nvSpPr>
        <p:spPr>
          <a:xfrm>
            <a:off x="1009340" y="3139622"/>
            <a:ext cx="1920068" cy="659645"/>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Local Businesses </a:t>
            </a:r>
            <a:r>
              <a:rPr lang="en-CA" sz="1200">
                <a:solidFill>
                  <a:srgbClr val="000000"/>
                </a:solidFill>
                <a:latin typeface="Calibri"/>
                <a:ea typeface="Calibri"/>
                <a:cs typeface="Calibri"/>
                <a:sym typeface="Calibri"/>
              </a:rPr>
              <a:t>(Incentive Sponsors)</a:t>
            </a:r>
          </a:p>
        </p:txBody>
      </p:sp>
      <p:sp>
        <p:nvSpPr>
          <p:cNvPr id="1054" name="Shape 1054"/>
          <p:cNvSpPr/>
          <p:nvPr/>
        </p:nvSpPr>
        <p:spPr>
          <a:xfrm>
            <a:off x="3099300" y="2910323"/>
            <a:ext cx="1816896" cy="325979"/>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strike="sngStrike" dirty="0">
                <a:solidFill>
                  <a:srgbClr val="000000"/>
                </a:solidFill>
                <a:latin typeface="Calibri"/>
                <a:ea typeface="Calibri"/>
                <a:cs typeface="Calibri"/>
                <a:sym typeface="Calibri"/>
              </a:rPr>
              <a:t>Website Server</a:t>
            </a:r>
          </a:p>
        </p:txBody>
      </p:sp>
      <p:sp>
        <p:nvSpPr>
          <p:cNvPr id="1055" name="Shape 1055"/>
          <p:cNvSpPr/>
          <p:nvPr/>
        </p:nvSpPr>
        <p:spPr>
          <a:xfrm>
            <a:off x="3099300" y="3331905"/>
            <a:ext cx="1816896" cy="325979"/>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Developers</a:t>
            </a:r>
          </a:p>
        </p:txBody>
      </p:sp>
      <p:sp>
        <p:nvSpPr>
          <p:cNvPr id="1056" name="Shape 1056"/>
          <p:cNvSpPr/>
          <p:nvPr/>
        </p:nvSpPr>
        <p:spPr>
          <a:xfrm>
            <a:off x="3099300" y="3749248"/>
            <a:ext cx="1816896" cy="309741"/>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dirty="0">
                <a:solidFill>
                  <a:srgbClr val="000000"/>
                </a:solidFill>
                <a:latin typeface="Calibri"/>
                <a:ea typeface="Calibri"/>
                <a:cs typeface="Calibri"/>
                <a:sym typeface="Calibri"/>
              </a:rPr>
              <a:t>Salesforce</a:t>
            </a:r>
          </a:p>
        </p:txBody>
      </p:sp>
      <p:sp>
        <p:nvSpPr>
          <p:cNvPr id="1057" name="Shape 1057"/>
          <p:cNvSpPr/>
          <p:nvPr/>
        </p:nvSpPr>
        <p:spPr>
          <a:xfrm>
            <a:off x="7886502" y="4553737"/>
            <a:ext cx="1887984" cy="338685"/>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600" b="1">
                <a:solidFill>
                  <a:srgbClr val="000000"/>
                </a:solidFill>
                <a:latin typeface="Calibri"/>
                <a:ea typeface="Calibri"/>
                <a:cs typeface="Calibri"/>
                <a:sym typeface="Calibri"/>
              </a:rPr>
              <a:t>Freemium</a:t>
            </a:r>
          </a:p>
        </p:txBody>
      </p:sp>
      <p:sp>
        <p:nvSpPr>
          <p:cNvPr id="1058" name="Shape 1058"/>
          <p:cNvSpPr/>
          <p:nvPr/>
        </p:nvSpPr>
        <p:spPr>
          <a:xfrm>
            <a:off x="6289614" y="4967894"/>
            <a:ext cx="2392274" cy="489352"/>
          </a:xfrm>
          <a:prstGeom prst="roundRect">
            <a:avLst>
              <a:gd name="adj" fmla="val 16667"/>
            </a:avLst>
          </a:prstGeom>
          <a:solidFill>
            <a:srgbClr val="D0CECE"/>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strike="sngStrike">
                <a:solidFill>
                  <a:srgbClr val="000000"/>
                </a:solidFill>
                <a:latin typeface="Calibri"/>
                <a:ea typeface="Calibri"/>
                <a:cs typeface="Calibri"/>
                <a:sym typeface="Calibri"/>
              </a:rPr>
              <a:t>Pay per Success </a:t>
            </a:r>
            <a:r>
              <a:rPr lang="en-CA" sz="1400" strike="sngStrike">
                <a:solidFill>
                  <a:srgbClr val="000000"/>
                </a:solidFill>
                <a:latin typeface="Calibri"/>
                <a:ea typeface="Calibri"/>
                <a:cs typeface="Calibri"/>
                <a:sym typeface="Calibri"/>
              </a:rPr>
              <a:t>(Commission of Commission)</a:t>
            </a:r>
          </a:p>
        </p:txBody>
      </p:sp>
      <p:sp>
        <p:nvSpPr>
          <p:cNvPr id="1059" name="Shape 1059"/>
          <p:cNvSpPr/>
          <p:nvPr/>
        </p:nvSpPr>
        <p:spPr>
          <a:xfrm>
            <a:off x="6296858" y="5494562"/>
            <a:ext cx="2377785" cy="480385"/>
          </a:xfrm>
          <a:prstGeom prst="roundRect">
            <a:avLst>
              <a:gd name="adj" fmla="val 16667"/>
            </a:avLst>
          </a:prstGeom>
          <a:solidFill>
            <a:srgbClr val="D0CECE"/>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strike="sngStrike">
                <a:solidFill>
                  <a:srgbClr val="000000"/>
                </a:solidFill>
                <a:latin typeface="Calibri"/>
                <a:ea typeface="Calibri"/>
                <a:cs typeface="Calibri"/>
                <a:sym typeface="Calibri"/>
              </a:rPr>
              <a:t>Mix Model: </a:t>
            </a:r>
            <a:r>
              <a:rPr lang="en-CA" sz="1400" strike="sngStrike">
                <a:solidFill>
                  <a:srgbClr val="000000"/>
                </a:solidFill>
                <a:latin typeface="Calibri"/>
                <a:ea typeface="Calibri"/>
                <a:cs typeface="Calibri"/>
                <a:sym typeface="Calibri"/>
              </a:rPr>
              <a:t>Subscription + Pay per Success</a:t>
            </a:r>
          </a:p>
        </p:txBody>
      </p:sp>
      <p:sp>
        <p:nvSpPr>
          <p:cNvPr id="1060" name="Shape 1060"/>
          <p:cNvSpPr/>
          <p:nvPr/>
        </p:nvSpPr>
        <p:spPr>
          <a:xfrm>
            <a:off x="8759093" y="5159137"/>
            <a:ext cx="2213705" cy="669125"/>
          </a:xfrm>
          <a:prstGeom prst="roundRect">
            <a:avLst>
              <a:gd name="adj" fmla="val 16667"/>
            </a:avLst>
          </a:prstGeom>
          <a:solidFill>
            <a:srgbClr val="DE5A00"/>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a:solidFill>
                  <a:srgbClr val="000000"/>
                </a:solidFill>
                <a:latin typeface="Calibri"/>
                <a:ea typeface="Calibri"/>
                <a:cs typeface="Calibri"/>
                <a:sym typeface="Calibri"/>
              </a:rPr>
              <a:t>Future Stage: </a:t>
            </a:r>
            <a:r>
              <a:rPr lang="en-CA" sz="1400" b="1">
                <a:solidFill>
                  <a:srgbClr val="000000"/>
                </a:solidFill>
                <a:latin typeface="Calibri"/>
                <a:ea typeface="Calibri"/>
                <a:cs typeface="Calibri"/>
                <a:sym typeface="Calibri"/>
              </a:rPr>
              <a:t>Advertisement</a:t>
            </a:r>
            <a:r>
              <a:rPr lang="en-CA" sz="1400">
                <a:solidFill>
                  <a:srgbClr val="000000"/>
                </a:solidFill>
                <a:latin typeface="Calibri"/>
                <a:ea typeface="Calibri"/>
                <a:cs typeface="Calibri"/>
                <a:sym typeface="Calibri"/>
              </a:rPr>
              <a:t> of third party networks/markets</a:t>
            </a:r>
          </a:p>
        </p:txBody>
      </p:sp>
      <p:sp>
        <p:nvSpPr>
          <p:cNvPr id="1061" name="Shape 1061"/>
          <p:cNvSpPr/>
          <p:nvPr/>
        </p:nvSpPr>
        <p:spPr>
          <a:xfrm>
            <a:off x="1082179" y="4607251"/>
            <a:ext cx="2696180" cy="338685"/>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Website: </a:t>
            </a:r>
            <a:r>
              <a:rPr lang="en-CA" sz="1400">
                <a:solidFill>
                  <a:srgbClr val="000000"/>
                </a:solidFill>
                <a:latin typeface="Calibri"/>
                <a:ea typeface="Calibri"/>
                <a:cs typeface="Calibri"/>
                <a:sym typeface="Calibri"/>
              </a:rPr>
              <a:t>DNS fees, Hosting fees</a:t>
            </a:r>
          </a:p>
        </p:txBody>
      </p:sp>
      <p:sp>
        <p:nvSpPr>
          <p:cNvPr id="1062" name="Shape 1062"/>
          <p:cNvSpPr/>
          <p:nvPr/>
        </p:nvSpPr>
        <p:spPr>
          <a:xfrm>
            <a:off x="1082179" y="4977028"/>
            <a:ext cx="4890355" cy="338685"/>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Marketing: </a:t>
            </a:r>
            <a:r>
              <a:rPr lang="en-CA" sz="1400">
                <a:solidFill>
                  <a:srgbClr val="000000"/>
                </a:solidFill>
                <a:latin typeface="Calibri"/>
                <a:ea typeface="Calibri"/>
                <a:cs typeface="Calibri"/>
                <a:sym typeface="Calibri"/>
              </a:rPr>
              <a:t>Ads, SEO, PR, conference, collaterals, special events</a:t>
            </a:r>
          </a:p>
        </p:txBody>
      </p:sp>
      <p:sp>
        <p:nvSpPr>
          <p:cNvPr id="1063" name="Shape 1063"/>
          <p:cNvSpPr/>
          <p:nvPr/>
        </p:nvSpPr>
        <p:spPr>
          <a:xfrm>
            <a:off x="1082179" y="5346805"/>
            <a:ext cx="4520415" cy="338685"/>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HR: </a:t>
            </a:r>
            <a:r>
              <a:rPr lang="en-CA" sz="1400">
                <a:solidFill>
                  <a:srgbClr val="000000"/>
                </a:solidFill>
                <a:latin typeface="Calibri"/>
                <a:ea typeface="Calibri"/>
                <a:cs typeface="Calibri"/>
                <a:sym typeface="Calibri"/>
              </a:rPr>
              <a:t>Developers, Salesforce, Customer/Tech Support team</a:t>
            </a:r>
          </a:p>
        </p:txBody>
      </p:sp>
      <p:sp>
        <p:nvSpPr>
          <p:cNvPr id="1064" name="Shape 1064"/>
          <p:cNvSpPr/>
          <p:nvPr/>
        </p:nvSpPr>
        <p:spPr>
          <a:xfrm>
            <a:off x="1082179" y="5716582"/>
            <a:ext cx="2026386" cy="338685"/>
          </a:xfrm>
          <a:prstGeom prst="roundRect">
            <a:avLst>
              <a:gd name="adj" fmla="val 16667"/>
            </a:avLst>
          </a:prstGeom>
          <a:solidFill>
            <a:srgbClr val="FF9933"/>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CA" sz="1400" b="1">
                <a:solidFill>
                  <a:srgbClr val="000000"/>
                </a:solidFill>
                <a:latin typeface="Calibri"/>
                <a:ea typeface="Calibri"/>
                <a:cs typeface="Calibri"/>
                <a:sym typeface="Calibri"/>
              </a:rPr>
              <a:t>Overhead: </a:t>
            </a:r>
            <a:r>
              <a:rPr lang="en-CA" sz="1400">
                <a:solidFill>
                  <a:srgbClr val="000000"/>
                </a:solidFill>
                <a:latin typeface="Calibri"/>
                <a:ea typeface="Calibri"/>
                <a:cs typeface="Calibri"/>
                <a:sym typeface="Calibri"/>
              </a:rPr>
              <a:t>rent, supplies</a:t>
            </a:r>
          </a:p>
        </p:txBody>
      </p:sp>
      <p:sp>
        <p:nvSpPr>
          <p:cNvPr id="1065" name="Shape 1065"/>
          <p:cNvSpPr/>
          <p:nvPr/>
        </p:nvSpPr>
        <p:spPr>
          <a:xfrm rot="-5400000">
            <a:off x="-2131674" y="3044279"/>
            <a:ext cx="5500223" cy="76944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4400" b="0" cap="none">
                <a:solidFill>
                  <a:srgbClr val="757070"/>
                </a:solidFill>
                <a:latin typeface="Calibri"/>
                <a:ea typeface="Calibri"/>
                <a:cs typeface="Calibri"/>
                <a:sym typeface="Calibri"/>
              </a:rPr>
              <a:t>Business Model Canvas</a:t>
            </a:r>
          </a:p>
        </p:txBody>
      </p:sp>
      <p:sp>
        <p:nvSpPr>
          <p:cNvPr id="1066" name="Shape 1066"/>
          <p:cNvSpPr txBox="1">
            <a:spLocks noGrp="1"/>
          </p:cNvSpPr>
          <p:nvPr>
            <p:ph type="sldNum" idx="4294967295"/>
          </p:nvPr>
        </p:nvSpPr>
        <p:spPr>
          <a:xfrm>
            <a:off x="-355598" y="6269264"/>
            <a:ext cx="2423886" cy="378278"/>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CA" sz="1200">
                <a:solidFill>
                  <a:srgbClr val="888888"/>
                </a:solidFill>
                <a:latin typeface="Calibri"/>
                <a:ea typeface="Calibri"/>
                <a:cs typeface="Calibri"/>
                <a:sym typeface="Calibri"/>
              </a:rPr>
              <a:pPr marL="0" marR="0" lvl="0" indent="0" algn="r" rtl="0">
                <a:spcBef>
                  <a:spcPts val="0"/>
                </a:spcBef>
                <a:buSzPct val="25000"/>
                <a:buNone/>
              </a:pPr>
              <a:t>55</a:t>
            </a:fld>
            <a:endParaRPr lang="en-CA" sz="1200">
              <a:solidFill>
                <a:srgbClr val="888888"/>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8056" y="0"/>
            <a:ext cx="10515600" cy="7547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smtClean="0">
                <a:latin typeface="Gadugi" panose="020B0502040204020203" pitchFamily="34" charset="0"/>
              </a:rPr>
              <a:t>Financial Model Assumptions</a:t>
            </a:r>
            <a:endParaRPr lang="en-CA" dirty="0">
              <a:latin typeface="Gadugi" panose="020B0502040204020203" pitchFamily="34" charset="0"/>
            </a:endParaRPr>
          </a:p>
        </p:txBody>
      </p:sp>
      <p:sp>
        <p:nvSpPr>
          <p:cNvPr id="6" name="Rectangle 5"/>
          <p:cNvSpPr/>
          <p:nvPr/>
        </p:nvSpPr>
        <p:spPr>
          <a:xfrm>
            <a:off x="168275" y="711484"/>
            <a:ext cx="1123950" cy="86517"/>
          </a:xfrm>
          <a:prstGeom prst="rect">
            <a:avLst/>
          </a:prstGeom>
          <a:solidFill>
            <a:srgbClr val="008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3470805" y="870738"/>
            <a:ext cx="8229362" cy="1477328"/>
          </a:xfrm>
          <a:prstGeom prst="rect">
            <a:avLst/>
          </a:prstGeom>
          <a:noFill/>
          <a:ln w="28575">
            <a:solidFill>
              <a:schemeClr val="accent2"/>
            </a:solidFill>
          </a:ln>
        </p:spPr>
        <p:txBody>
          <a:bodyPr wrap="square" lIns="91440" tIns="45720" rIns="91440" bIns="45720">
            <a:spAutoFit/>
          </a:bodyPr>
          <a:lstStyle/>
          <a:p>
            <a:pPr marL="457200" lvl="0" indent="-457200">
              <a:buFont typeface="Arial" panose="020B0604020202020204" pitchFamily="34" charset="0"/>
              <a:buChar char="•"/>
            </a:pPr>
            <a:r>
              <a:rPr lang="en-US" u="sng" dirty="0"/>
              <a:t>Two student</a:t>
            </a:r>
            <a:r>
              <a:rPr lang="en-US" dirty="0"/>
              <a:t> will continue the </a:t>
            </a:r>
            <a:r>
              <a:rPr lang="en-US" dirty="0" smtClean="0"/>
              <a:t>business: </a:t>
            </a:r>
            <a:r>
              <a:rPr lang="en-US" dirty="0"/>
              <a:t>one taking on the product development role </a:t>
            </a:r>
            <a:r>
              <a:rPr lang="en-US" dirty="0">
                <a:solidFill>
                  <a:schemeClr val="accent2"/>
                </a:solidFill>
              </a:rPr>
              <a:t>(70K</a:t>
            </a:r>
            <a:r>
              <a:rPr lang="en-US" sz="1600" dirty="0">
                <a:solidFill>
                  <a:schemeClr val="accent2"/>
                </a:solidFill>
              </a:rPr>
              <a:t>/</a:t>
            </a:r>
            <a:r>
              <a:rPr lang="en-US" dirty="0">
                <a:solidFill>
                  <a:schemeClr val="accent2"/>
                </a:solidFill>
              </a:rPr>
              <a:t>year</a:t>
            </a:r>
            <a:r>
              <a:rPr lang="en-US" dirty="0" smtClean="0">
                <a:solidFill>
                  <a:schemeClr val="accent2"/>
                </a:solidFill>
              </a:rPr>
              <a:t>)</a:t>
            </a:r>
            <a:r>
              <a:rPr lang="en-US" dirty="0" smtClean="0"/>
              <a:t> &amp; </a:t>
            </a:r>
            <a:r>
              <a:rPr lang="en-US" dirty="0"/>
              <a:t>one taking on the customer development role </a:t>
            </a:r>
            <a:r>
              <a:rPr lang="en-US" dirty="0" smtClean="0">
                <a:solidFill>
                  <a:schemeClr val="accent2"/>
                </a:solidFill>
              </a:rPr>
              <a:t>(50K</a:t>
            </a:r>
            <a:r>
              <a:rPr lang="en-US" sz="1600" dirty="0" smtClean="0">
                <a:solidFill>
                  <a:schemeClr val="accent2"/>
                </a:solidFill>
              </a:rPr>
              <a:t>/</a:t>
            </a:r>
            <a:r>
              <a:rPr lang="en-US" dirty="0" smtClean="0">
                <a:solidFill>
                  <a:schemeClr val="accent2"/>
                </a:solidFill>
              </a:rPr>
              <a:t>year</a:t>
            </a:r>
            <a:r>
              <a:rPr lang="en-US" dirty="0">
                <a:solidFill>
                  <a:schemeClr val="accent2"/>
                </a:solidFill>
              </a:rPr>
              <a:t>). </a:t>
            </a:r>
            <a:endParaRPr lang="en-CA" dirty="0">
              <a:solidFill>
                <a:schemeClr val="accent2"/>
              </a:solidFill>
            </a:endParaRPr>
          </a:p>
          <a:p>
            <a:pPr marL="457200" lvl="0" indent="-457200">
              <a:buFont typeface="Arial" panose="020B0604020202020204" pitchFamily="34" charset="0"/>
              <a:buChar char="•"/>
            </a:pPr>
            <a:r>
              <a:rPr lang="en-US" u="sng" dirty="0"/>
              <a:t>One engineer </a:t>
            </a:r>
            <a:r>
              <a:rPr lang="en-US" dirty="0"/>
              <a:t>will be hired Q3'16 </a:t>
            </a:r>
            <a:r>
              <a:rPr lang="en-US" dirty="0">
                <a:solidFill>
                  <a:schemeClr val="accent2"/>
                </a:solidFill>
              </a:rPr>
              <a:t>(70K</a:t>
            </a:r>
            <a:r>
              <a:rPr lang="en-US" sz="1600" dirty="0">
                <a:solidFill>
                  <a:schemeClr val="accent2"/>
                </a:solidFill>
              </a:rPr>
              <a:t>/</a:t>
            </a:r>
            <a:r>
              <a:rPr lang="en-US" dirty="0">
                <a:solidFill>
                  <a:schemeClr val="accent2"/>
                </a:solidFill>
              </a:rPr>
              <a:t>year)</a:t>
            </a:r>
            <a:endParaRPr lang="en-CA" dirty="0">
              <a:solidFill>
                <a:schemeClr val="accent2"/>
              </a:solidFill>
            </a:endParaRPr>
          </a:p>
          <a:p>
            <a:pPr marL="457200" lvl="0" indent="-457200">
              <a:buFont typeface="Arial" panose="020B0604020202020204" pitchFamily="34" charset="0"/>
              <a:buChar char="•"/>
            </a:pPr>
            <a:r>
              <a:rPr lang="en-US" u="sng" dirty="0"/>
              <a:t>One sales person</a:t>
            </a:r>
            <a:r>
              <a:rPr lang="en-US" dirty="0"/>
              <a:t> will be hired Q4'16 </a:t>
            </a:r>
            <a:r>
              <a:rPr lang="en-US" dirty="0" smtClean="0">
                <a:solidFill>
                  <a:schemeClr val="accent2"/>
                </a:solidFill>
              </a:rPr>
              <a:t>(50K</a:t>
            </a:r>
            <a:r>
              <a:rPr lang="en-US" sz="1600" dirty="0" smtClean="0">
                <a:solidFill>
                  <a:schemeClr val="accent2"/>
                </a:solidFill>
              </a:rPr>
              <a:t>/</a:t>
            </a:r>
            <a:r>
              <a:rPr lang="en-US" dirty="0" smtClean="0">
                <a:solidFill>
                  <a:schemeClr val="accent2"/>
                </a:solidFill>
              </a:rPr>
              <a:t>year</a:t>
            </a:r>
            <a:r>
              <a:rPr lang="en-US" dirty="0">
                <a:solidFill>
                  <a:schemeClr val="accent2"/>
                </a:solidFill>
              </a:rPr>
              <a:t>)</a:t>
            </a:r>
            <a:endParaRPr lang="en-CA" dirty="0">
              <a:solidFill>
                <a:schemeClr val="accent2"/>
              </a:solidFill>
            </a:endParaRPr>
          </a:p>
          <a:p>
            <a:pPr marL="457200" lvl="0" indent="-457200">
              <a:buFont typeface="Arial" panose="020B0604020202020204" pitchFamily="34" charset="0"/>
              <a:buChar char="•"/>
            </a:pPr>
            <a:r>
              <a:rPr lang="en-US" u="sng" dirty="0"/>
              <a:t>Customer/tech support</a:t>
            </a:r>
            <a:r>
              <a:rPr lang="en-US" dirty="0"/>
              <a:t> will be hired in Q1'18 </a:t>
            </a:r>
            <a:r>
              <a:rPr lang="en-US" dirty="0" smtClean="0">
                <a:solidFill>
                  <a:schemeClr val="accent2"/>
                </a:solidFill>
              </a:rPr>
              <a:t>(45K</a:t>
            </a:r>
            <a:r>
              <a:rPr lang="en-US" sz="1600" dirty="0" smtClean="0">
                <a:solidFill>
                  <a:schemeClr val="accent2"/>
                </a:solidFill>
              </a:rPr>
              <a:t>/</a:t>
            </a:r>
            <a:r>
              <a:rPr lang="en-US" dirty="0" smtClean="0">
                <a:solidFill>
                  <a:schemeClr val="accent2"/>
                </a:solidFill>
              </a:rPr>
              <a:t>year</a:t>
            </a:r>
            <a:r>
              <a:rPr lang="en-US" dirty="0">
                <a:solidFill>
                  <a:schemeClr val="accent2"/>
                </a:solidFill>
              </a:rPr>
              <a:t>)</a:t>
            </a:r>
            <a:endParaRPr lang="en-CA" dirty="0">
              <a:solidFill>
                <a:schemeClr val="accent2"/>
              </a:solidFill>
            </a:endParaRPr>
          </a:p>
        </p:txBody>
      </p:sp>
      <p:sp>
        <p:nvSpPr>
          <p:cNvPr id="40" name="Rectangle 39"/>
          <p:cNvSpPr/>
          <p:nvPr/>
        </p:nvSpPr>
        <p:spPr>
          <a:xfrm>
            <a:off x="407734" y="1317015"/>
            <a:ext cx="2019893" cy="584775"/>
          </a:xfrm>
          <a:prstGeom prst="rect">
            <a:avLst/>
          </a:prstGeom>
          <a:solidFill>
            <a:schemeClr val="accent2">
              <a:lumMod val="60000"/>
              <a:lumOff val="40000"/>
            </a:schemeClr>
          </a:solidFill>
          <a:ln w="28575">
            <a:solidFill>
              <a:schemeClr val="accent2"/>
            </a:solidFill>
          </a:ln>
        </p:spPr>
        <p:txBody>
          <a:bodyPr wrap="square" lIns="91440" tIns="45720" rIns="91440" bIns="45720">
            <a:spAutoFit/>
          </a:bodyPr>
          <a:lstStyle/>
          <a:p>
            <a:pPr algn="ctr"/>
            <a:r>
              <a:rPr lang="en-US" sz="3200" dirty="0" smtClean="0">
                <a:ln w="0"/>
              </a:rPr>
              <a:t>Staff</a:t>
            </a:r>
            <a:endParaRPr lang="en-US" sz="3200" dirty="0">
              <a:ln w="0"/>
            </a:endParaRPr>
          </a:p>
        </p:txBody>
      </p:sp>
      <p:sp>
        <p:nvSpPr>
          <p:cNvPr id="41" name="Isosceles Triangle 40"/>
          <p:cNvSpPr/>
          <p:nvPr/>
        </p:nvSpPr>
        <p:spPr>
          <a:xfrm rot="5400000">
            <a:off x="2593025" y="1344058"/>
            <a:ext cx="774117" cy="530689"/>
          </a:xfrm>
          <a:prstGeom prst="triangle">
            <a:avLst/>
          </a:prstGeom>
          <a:solidFill>
            <a:schemeClr val="accent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a:off x="3470805" y="2554341"/>
            <a:ext cx="8229362" cy="646331"/>
          </a:xfrm>
          <a:prstGeom prst="rect">
            <a:avLst/>
          </a:prstGeom>
          <a:noFill/>
          <a:ln w="28575">
            <a:solidFill>
              <a:schemeClr val="accent5"/>
            </a:solidFill>
          </a:ln>
        </p:spPr>
        <p:txBody>
          <a:bodyPr wrap="square" lIns="91440" tIns="45720" rIns="91440" bIns="45720">
            <a:spAutoFit/>
          </a:bodyPr>
          <a:lstStyle/>
          <a:p>
            <a:pPr marL="457200" lvl="0" indent="-457200">
              <a:buFont typeface="Arial" panose="020B0604020202020204" pitchFamily="34" charset="0"/>
              <a:buChar char="•"/>
            </a:pPr>
            <a:r>
              <a:rPr lang="en-US" u="sng" dirty="0" smtClean="0"/>
              <a:t>Beta</a:t>
            </a:r>
            <a:r>
              <a:rPr lang="en-US" dirty="0" smtClean="0"/>
              <a:t> will be released in Q3’16 with private invitations</a:t>
            </a:r>
          </a:p>
          <a:p>
            <a:pPr marL="457200" lvl="0" indent="-457200">
              <a:buFont typeface="Arial" panose="020B0604020202020204" pitchFamily="34" charset="0"/>
              <a:buChar char="•"/>
            </a:pPr>
            <a:r>
              <a:rPr lang="en-US" u="sng" dirty="0" smtClean="0"/>
              <a:t>Alpha</a:t>
            </a:r>
            <a:r>
              <a:rPr lang="en-US" dirty="0" smtClean="0"/>
              <a:t> will be released in Q1’17</a:t>
            </a:r>
            <a:endParaRPr lang="en-CA" dirty="0"/>
          </a:p>
        </p:txBody>
      </p:sp>
      <p:sp>
        <p:nvSpPr>
          <p:cNvPr id="43" name="Rectangle 42"/>
          <p:cNvSpPr/>
          <p:nvPr/>
        </p:nvSpPr>
        <p:spPr>
          <a:xfrm>
            <a:off x="383406" y="2580847"/>
            <a:ext cx="2068549" cy="584775"/>
          </a:xfrm>
          <a:prstGeom prst="rect">
            <a:avLst/>
          </a:prstGeom>
          <a:solidFill>
            <a:schemeClr val="accent1">
              <a:lumMod val="60000"/>
              <a:lumOff val="40000"/>
            </a:schemeClr>
          </a:solidFill>
          <a:ln w="28575">
            <a:solidFill>
              <a:schemeClr val="accent5"/>
            </a:solidFill>
          </a:ln>
        </p:spPr>
        <p:txBody>
          <a:bodyPr wrap="square" lIns="91440" tIns="45720" rIns="91440" bIns="45720">
            <a:spAutoFit/>
          </a:bodyPr>
          <a:lstStyle/>
          <a:p>
            <a:pPr algn="ctr"/>
            <a:r>
              <a:rPr lang="en-US" sz="3200" dirty="0" smtClean="0">
                <a:ln w="0"/>
              </a:rPr>
              <a:t>Software</a:t>
            </a:r>
            <a:endParaRPr lang="en-US" sz="3200" dirty="0">
              <a:ln w="0"/>
            </a:endParaRPr>
          </a:p>
        </p:txBody>
      </p:sp>
      <p:sp>
        <p:nvSpPr>
          <p:cNvPr id="44" name="Isosceles Triangle 43"/>
          <p:cNvSpPr/>
          <p:nvPr/>
        </p:nvSpPr>
        <p:spPr>
          <a:xfrm rot="5400000">
            <a:off x="2593025" y="2610309"/>
            <a:ext cx="774117" cy="530689"/>
          </a:xfrm>
          <a:prstGeom prst="triangle">
            <a:avLst/>
          </a:prstGeom>
          <a:solidFill>
            <a:schemeClr val="accent1">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3470805" y="3406947"/>
            <a:ext cx="8229362" cy="738664"/>
          </a:xfrm>
          <a:prstGeom prst="rect">
            <a:avLst/>
          </a:prstGeom>
          <a:noFill/>
          <a:ln w="28575">
            <a:solidFill>
              <a:schemeClr val="accent6">
                <a:lumMod val="50000"/>
              </a:schemeClr>
            </a:solidFill>
          </a:ln>
        </p:spPr>
        <p:txBody>
          <a:bodyPr wrap="square" lIns="91440" tIns="45720" rIns="91440" bIns="45720">
            <a:spAutoFit/>
          </a:bodyPr>
          <a:lstStyle/>
          <a:p>
            <a:pPr marL="342900" lvl="0" indent="-342900">
              <a:buFont typeface="Arial" panose="020B0604020202020204" pitchFamily="34" charset="0"/>
              <a:buChar char="•"/>
            </a:pPr>
            <a:r>
              <a:rPr lang="en-US" u="sng" dirty="0" smtClean="0"/>
              <a:t>Conversion (user) rate</a:t>
            </a:r>
            <a:r>
              <a:rPr lang="en-US" dirty="0" smtClean="0"/>
              <a:t> </a:t>
            </a:r>
            <a:r>
              <a:rPr lang="en-US" dirty="0"/>
              <a:t>to premium model will be </a:t>
            </a:r>
            <a:r>
              <a:rPr lang="en-US" dirty="0" smtClean="0"/>
              <a:t>14 %of total realtors in Canada. </a:t>
            </a:r>
            <a:r>
              <a:rPr lang="en-US" i="1" dirty="0" smtClean="0"/>
              <a:t>Rates based on Trulia and Zillow models.</a:t>
            </a:r>
          </a:p>
          <a:p>
            <a:pPr marL="342900" lvl="0" indent="-342900">
              <a:buFont typeface="Arial" panose="020B0604020202020204" pitchFamily="34" charset="0"/>
              <a:buChar char="•"/>
            </a:pPr>
            <a:r>
              <a:rPr lang="en-US" dirty="0" smtClean="0"/>
              <a:t>Assume 90% of realtors of direct contact sales sign up as a free user</a:t>
            </a:r>
            <a:endParaRPr lang="en-CA" u="sng" dirty="0"/>
          </a:p>
        </p:txBody>
      </p:sp>
      <p:sp>
        <p:nvSpPr>
          <p:cNvPr id="46" name="Rectangle 45"/>
          <p:cNvSpPr/>
          <p:nvPr/>
        </p:nvSpPr>
        <p:spPr>
          <a:xfrm>
            <a:off x="367618" y="3584551"/>
            <a:ext cx="2100124" cy="584775"/>
          </a:xfrm>
          <a:prstGeom prst="rect">
            <a:avLst/>
          </a:prstGeom>
          <a:solidFill>
            <a:schemeClr val="accent6">
              <a:lumMod val="60000"/>
              <a:lumOff val="40000"/>
            </a:schemeClr>
          </a:solidFill>
          <a:ln w="28575">
            <a:solidFill>
              <a:schemeClr val="accent6">
                <a:lumMod val="50000"/>
              </a:schemeClr>
            </a:solidFill>
          </a:ln>
        </p:spPr>
        <p:txBody>
          <a:bodyPr wrap="square" lIns="91440" tIns="45720" rIns="91440" bIns="45720">
            <a:spAutoFit/>
          </a:bodyPr>
          <a:lstStyle/>
          <a:p>
            <a:pPr algn="ctr"/>
            <a:r>
              <a:rPr lang="en-US" sz="3200" dirty="0" smtClean="0">
                <a:ln w="0"/>
              </a:rPr>
              <a:t>Customers</a:t>
            </a:r>
            <a:endParaRPr lang="en-US" sz="3200" dirty="0">
              <a:ln w="0"/>
            </a:endParaRPr>
          </a:p>
        </p:txBody>
      </p:sp>
      <p:sp>
        <p:nvSpPr>
          <p:cNvPr id="47" name="Isosceles Triangle 46"/>
          <p:cNvSpPr/>
          <p:nvPr/>
        </p:nvSpPr>
        <p:spPr>
          <a:xfrm rot="5400000">
            <a:off x="2593025" y="3624049"/>
            <a:ext cx="774117" cy="530689"/>
          </a:xfrm>
          <a:prstGeom prst="triangle">
            <a:avLst/>
          </a:prstGeom>
          <a:solidFill>
            <a:schemeClr val="accent6">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p:cNvSpPr/>
          <p:nvPr/>
        </p:nvSpPr>
        <p:spPr>
          <a:xfrm>
            <a:off x="3470805" y="4536551"/>
            <a:ext cx="8229362" cy="1477328"/>
          </a:xfrm>
          <a:prstGeom prst="rect">
            <a:avLst/>
          </a:prstGeom>
          <a:noFill/>
          <a:ln w="28575">
            <a:solidFill>
              <a:schemeClr val="accent4">
                <a:lumMod val="75000"/>
              </a:schemeClr>
            </a:solidFill>
          </a:ln>
        </p:spPr>
        <p:txBody>
          <a:bodyPr wrap="square" lIns="91440" tIns="45720" rIns="91440" bIns="45720">
            <a:spAutoFit/>
          </a:bodyPr>
          <a:lstStyle/>
          <a:p>
            <a:pPr marL="342900" lvl="0" indent="-342900">
              <a:buFont typeface="Arial" panose="020B0604020202020204" pitchFamily="34" charset="0"/>
              <a:buChar char="•"/>
            </a:pPr>
            <a:r>
              <a:rPr lang="en-US" dirty="0"/>
              <a:t>~20 realtors</a:t>
            </a:r>
            <a:r>
              <a:rPr lang="en-US" sz="1600" dirty="0"/>
              <a:t>/</a:t>
            </a:r>
            <a:r>
              <a:rPr lang="en-US" dirty="0"/>
              <a:t>week goal, with </a:t>
            </a:r>
            <a:r>
              <a:rPr lang="en-US" dirty="0" smtClean="0"/>
              <a:t>Base Diffusion Model for word </a:t>
            </a:r>
            <a:r>
              <a:rPr lang="en-US" dirty="0"/>
              <a:t>of </a:t>
            </a:r>
            <a:r>
              <a:rPr lang="en-US" dirty="0" smtClean="0"/>
              <a:t>month growth </a:t>
            </a:r>
            <a:endParaRPr lang="en-CA" dirty="0"/>
          </a:p>
          <a:p>
            <a:pPr marL="342900" lvl="0" indent="-342900">
              <a:buFont typeface="Arial" panose="020B0604020202020204" pitchFamily="34" charset="0"/>
              <a:buChar char="•"/>
            </a:pPr>
            <a:r>
              <a:rPr lang="en-US" dirty="0"/>
              <a:t>~$1200</a:t>
            </a:r>
            <a:r>
              <a:rPr lang="en-US" sz="1600" dirty="0"/>
              <a:t>/</a:t>
            </a:r>
            <a:r>
              <a:rPr lang="en-US" dirty="0"/>
              <a:t>quarter </a:t>
            </a:r>
            <a:r>
              <a:rPr lang="en-US" dirty="0" smtClean="0"/>
              <a:t>account expense (cost) </a:t>
            </a:r>
            <a:r>
              <a:rPr lang="en-US" dirty="0"/>
              <a:t>for coffee </a:t>
            </a:r>
            <a:r>
              <a:rPr lang="en-US" dirty="0" smtClean="0"/>
              <a:t>for tailored 1:1 </a:t>
            </a:r>
            <a:r>
              <a:rPr lang="en-US" dirty="0"/>
              <a:t>meetings</a:t>
            </a:r>
            <a:endParaRPr lang="en-CA" dirty="0"/>
          </a:p>
          <a:p>
            <a:pPr marL="342900" lvl="0" indent="-342900">
              <a:buFont typeface="Arial" panose="020B0604020202020204" pitchFamily="34" charset="0"/>
              <a:buChar char="•"/>
            </a:pPr>
            <a:r>
              <a:rPr lang="en-US" dirty="0"/>
              <a:t>~$400</a:t>
            </a:r>
            <a:r>
              <a:rPr lang="en-US" sz="1600" dirty="0"/>
              <a:t>/</a:t>
            </a:r>
            <a:r>
              <a:rPr lang="en-US" dirty="0"/>
              <a:t>quarter for focus groups of 40 people</a:t>
            </a:r>
            <a:endParaRPr lang="en-CA" dirty="0"/>
          </a:p>
          <a:p>
            <a:pPr marL="342900" lvl="0" indent="-342900">
              <a:buFont typeface="Arial" panose="020B0604020202020204" pitchFamily="34" charset="0"/>
              <a:buChar char="•"/>
            </a:pPr>
            <a:r>
              <a:rPr lang="en-US" dirty="0"/>
              <a:t>~$75</a:t>
            </a:r>
            <a:r>
              <a:rPr lang="en-US" sz="1600" dirty="0"/>
              <a:t>/</a:t>
            </a:r>
            <a:r>
              <a:rPr lang="en-US" dirty="0"/>
              <a:t>quarter for social media advertisements</a:t>
            </a:r>
            <a:endParaRPr lang="en-CA" dirty="0"/>
          </a:p>
          <a:p>
            <a:pPr marL="342900" indent="-342900">
              <a:buFont typeface="Arial" panose="020B0604020202020204" pitchFamily="34" charset="0"/>
              <a:buChar char="•"/>
            </a:pPr>
            <a:r>
              <a:rPr lang="en-US" dirty="0"/>
              <a:t>~$100</a:t>
            </a:r>
            <a:r>
              <a:rPr lang="en-US" sz="1600" dirty="0"/>
              <a:t>/</a:t>
            </a:r>
            <a:r>
              <a:rPr lang="en-US" dirty="0"/>
              <a:t>quarter, growing to $300</a:t>
            </a:r>
            <a:r>
              <a:rPr lang="en-US" sz="1600" dirty="0"/>
              <a:t>/</a:t>
            </a:r>
            <a:r>
              <a:rPr lang="en-US" dirty="0"/>
              <a:t>quarter </a:t>
            </a:r>
            <a:r>
              <a:rPr lang="en-US" dirty="0" smtClean="0"/>
              <a:t>for General and Admin</a:t>
            </a:r>
            <a:endParaRPr lang="en-CA" dirty="0"/>
          </a:p>
        </p:txBody>
      </p:sp>
      <p:sp>
        <p:nvSpPr>
          <p:cNvPr id="49" name="Rectangle 48"/>
          <p:cNvSpPr/>
          <p:nvPr/>
        </p:nvSpPr>
        <p:spPr>
          <a:xfrm>
            <a:off x="383406" y="4951655"/>
            <a:ext cx="2068549" cy="584775"/>
          </a:xfrm>
          <a:prstGeom prst="rect">
            <a:avLst/>
          </a:prstGeom>
          <a:solidFill>
            <a:schemeClr val="accent4">
              <a:lumMod val="60000"/>
              <a:lumOff val="40000"/>
            </a:schemeClr>
          </a:solidFill>
          <a:ln w="28575">
            <a:solidFill>
              <a:schemeClr val="accent4">
                <a:lumMod val="75000"/>
              </a:schemeClr>
            </a:solidFill>
          </a:ln>
        </p:spPr>
        <p:txBody>
          <a:bodyPr wrap="square" lIns="91440" tIns="45720" rIns="91440" bIns="45720">
            <a:spAutoFit/>
          </a:bodyPr>
          <a:lstStyle/>
          <a:p>
            <a:pPr algn="ctr"/>
            <a:r>
              <a:rPr lang="en-US" sz="3200" dirty="0" smtClean="0">
                <a:ln w="0"/>
              </a:rPr>
              <a:t>Acquisition</a:t>
            </a:r>
            <a:endParaRPr lang="en-US" sz="3200" dirty="0">
              <a:ln w="0"/>
            </a:endParaRPr>
          </a:p>
        </p:txBody>
      </p:sp>
      <p:sp>
        <p:nvSpPr>
          <p:cNvPr id="50" name="Isosceles Triangle 49"/>
          <p:cNvSpPr/>
          <p:nvPr/>
        </p:nvSpPr>
        <p:spPr>
          <a:xfrm rot="5400000">
            <a:off x="2593025" y="4987762"/>
            <a:ext cx="774117" cy="530689"/>
          </a:xfrm>
          <a:prstGeom prst="triangle">
            <a:avLst/>
          </a:prstGeom>
          <a:solidFill>
            <a:schemeClr val="accent4">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271483124"/>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s://scontent.fyhz1-1.fna.fbcdn.net/hphotos-xfa1/v/wl/t35.0-12/12789938_620482821423767_312956427_o.jpg?oh=16f6e4f69ef4958cf8c11170cf857299&amp;oe=56DC5FA4"/>
          <p:cNvPicPr>
            <a:picLocks noChangeAspect="1" noChangeArrowheads="1"/>
          </p:cNvPicPr>
          <p:nvPr/>
        </p:nvPicPr>
        <p:blipFill>
          <a:blip r:embed="rId2"/>
          <a:srcRect/>
          <a:stretch>
            <a:fillRect/>
          </a:stretch>
        </p:blipFill>
        <p:spPr bwMode="auto">
          <a:xfrm>
            <a:off x="819150" y="1971692"/>
            <a:ext cx="10623550" cy="3000358"/>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8056" y="0"/>
            <a:ext cx="10900230" cy="754743"/>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smtClean="0">
                <a:latin typeface="Gadugi" panose="020B0502040204020203" pitchFamily="34" charset="0"/>
              </a:rPr>
              <a:t>Quarterly </a:t>
            </a:r>
            <a:r>
              <a:rPr lang="en-CA" dirty="0">
                <a:latin typeface="Gadugi" panose="020B0502040204020203" pitchFamily="34" charset="0"/>
              </a:rPr>
              <a:t>Revenue Forecast &amp; Cash Balance </a:t>
            </a:r>
            <a:r>
              <a:rPr lang="en-CA" dirty="0" smtClean="0">
                <a:latin typeface="Gadugi" panose="020B0502040204020203" pitchFamily="34" charset="0"/>
              </a:rPr>
              <a:t>2 years</a:t>
            </a:r>
            <a:endParaRPr lang="en-CA" dirty="0">
              <a:latin typeface="Gadugi" panose="020B0502040204020203" pitchFamily="34" charset="0"/>
            </a:endParaRPr>
          </a:p>
        </p:txBody>
      </p:sp>
      <p:sp>
        <p:nvSpPr>
          <p:cNvPr id="6" name="Rectangle 5"/>
          <p:cNvSpPr/>
          <p:nvPr/>
        </p:nvSpPr>
        <p:spPr>
          <a:xfrm>
            <a:off x="168275" y="711484"/>
            <a:ext cx="1123950" cy="86517"/>
          </a:xfrm>
          <a:prstGeom prst="rect">
            <a:avLst/>
          </a:prstGeom>
          <a:solidFill>
            <a:srgbClr val="008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 name="Straight Arrow Connector 2"/>
          <p:cNvCxnSpPr/>
          <p:nvPr/>
        </p:nvCxnSpPr>
        <p:spPr>
          <a:xfrm flipV="1">
            <a:off x="4118057" y="1899138"/>
            <a:ext cx="934589" cy="71510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4327528" y="5497649"/>
            <a:ext cx="672226" cy="1763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0" name="Chart 9"/>
          <p:cNvGraphicFramePr/>
          <p:nvPr/>
        </p:nvGraphicFramePr>
        <p:xfrm>
          <a:off x="1228725" y="3343275"/>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nvGraphicFramePr>
        <p:xfrm>
          <a:off x="1266825" y="904875"/>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p:cNvGraphicFramePr/>
          <p:nvPr/>
        </p:nvGraphicFramePr>
        <p:xfrm>
          <a:off x="6200775" y="714375"/>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p:cNvGraphicFramePr/>
          <p:nvPr/>
        </p:nvGraphicFramePr>
        <p:xfrm>
          <a:off x="6181725" y="3267075"/>
          <a:ext cx="4572000"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528932313"/>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p:nvPr/>
        </p:nvGraphicFramePr>
        <p:xfrm>
          <a:off x="671944" y="3349337"/>
          <a:ext cx="5136574" cy="27051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nvGraphicFramePr>
        <p:xfrm>
          <a:off x="404813" y="736888"/>
          <a:ext cx="5629275" cy="27146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p:cNvGraphicFramePr/>
          <p:nvPr/>
        </p:nvGraphicFramePr>
        <p:xfrm>
          <a:off x="6167438" y="619125"/>
          <a:ext cx="5600700" cy="2771775"/>
        </p:xfrm>
        <a:graphic>
          <a:graphicData uri="http://schemas.openxmlformats.org/drawingml/2006/chart">
            <c:chart xmlns:c="http://schemas.openxmlformats.org/drawingml/2006/chart" xmlns:r="http://schemas.openxmlformats.org/officeDocument/2006/relationships" r:id="rId5"/>
          </a:graphicData>
        </a:graphic>
      </p:graphicFrame>
      <p:sp>
        <p:nvSpPr>
          <p:cNvPr id="3" name="Title 1"/>
          <p:cNvSpPr txBox="1">
            <a:spLocks/>
          </p:cNvSpPr>
          <p:nvPr/>
        </p:nvSpPr>
        <p:spPr>
          <a:xfrm>
            <a:off x="58056" y="0"/>
            <a:ext cx="10900230" cy="754743"/>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smtClean="0">
                <a:latin typeface="Gadugi" panose="020B0502040204020203" pitchFamily="34" charset="0"/>
              </a:rPr>
              <a:t>Quarterly Revenue Forecast &amp; Cash Balance 4 years</a:t>
            </a:r>
            <a:endParaRPr lang="en-CA" dirty="0">
              <a:latin typeface="Gadugi" panose="020B0502040204020203" pitchFamily="34" charset="0"/>
            </a:endParaRPr>
          </a:p>
        </p:txBody>
      </p:sp>
      <p:sp>
        <p:nvSpPr>
          <p:cNvPr id="4" name="Rectangle 3"/>
          <p:cNvSpPr/>
          <p:nvPr/>
        </p:nvSpPr>
        <p:spPr>
          <a:xfrm>
            <a:off x="168275" y="711484"/>
            <a:ext cx="1123950" cy="86517"/>
          </a:xfrm>
          <a:prstGeom prst="rect">
            <a:avLst/>
          </a:prstGeom>
          <a:solidFill>
            <a:srgbClr val="008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p:cNvCxnSpPr/>
          <p:nvPr/>
        </p:nvCxnSpPr>
        <p:spPr>
          <a:xfrm flipV="1">
            <a:off x="4259036" y="2162768"/>
            <a:ext cx="396690" cy="35392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625554" y="4262888"/>
            <a:ext cx="410307" cy="53926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flipH="1" flipV="1">
            <a:off x="11146057" y="2552967"/>
            <a:ext cx="363872" cy="34948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6" name="Chart 15"/>
          <p:cNvGraphicFramePr/>
          <p:nvPr/>
        </p:nvGraphicFramePr>
        <p:xfrm>
          <a:off x="6528954" y="3274869"/>
          <a:ext cx="5108864" cy="2743200"/>
        </p:xfrm>
        <a:graphic>
          <a:graphicData uri="http://schemas.openxmlformats.org/drawingml/2006/chart">
            <c:chart xmlns:c="http://schemas.openxmlformats.org/drawingml/2006/chart" xmlns:r="http://schemas.openxmlformats.org/officeDocument/2006/relationships" r:id="rId6"/>
          </a:graphicData>
        </a:graphic>
      </p:graphicFrame>
      <p:cxnSp>
        <p:nvCxnSpPr>
          <p:cNvPr id="18" name="Straight Arrow Connector 17"/>
          <p:cNvCxnSpPr/>
          <p:nvPr/>
        </p:nvCxnSpPr>
        <p:spPr>
          <a:xfrm flipV="1">
            <a:off x="10536723" y="4187537"/>
            <a:ext cx="446468" cy="30845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879727"/>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154"/>
        <p:cNvGrpSpPr/>
        <p:nvPr/>
      </p:nvGrpSpPr>
      <p:grpSpPr>
        <a:xfrm>
          <a:off x="0" y="0"/>
          <a:ext cx="0" cy="0"/>
          <a:chOff x="0" y="0"/>
          <a:chExt cx="0" cy="0"/>
        </a:xfrm>
      </p:grpSpPr>
      <p:pic>
        <p:nvPicPr>
          <p:cNvPr id="1155" name="Shape 1155"/>
          <p:cNvPicPr preferRelativeResize="0"/>
          <p:nvPr/>
        </p:nvPicPr>
        <p:blipFill rotWithShape="1">
          <a:blip r:embed="rId3">
            <a:alphaModFix/>
          </a:blip>
          <a:srcRect l="31428" t="18175" r="33333" b="19884"/>
          <a:stretch/>
        </p:blipFill>
        <p:spPr>
          <a:xfrm>
            <a:off x="2191656" y="0"/>
            <a:ext cx="7155542" cy="6865453"/>
          </a:xfrm>
          <a:prstGeom prst="rect">
            <a:avLst/>
          </a:prstGeom>
          <a:noFill/>
          <a:ln>
            <a:noFill/>
          </a:ln>
        </p:spPr>
      </p:pic>
      <p:sp>
        <p:nvSpPr>
          <p:cNvPr id="1156" name="Shape 1156"/>
          <p:cNvSpPr txBox="1"/>
          <p:nvPr/>
        </p:nvSpPr>
        <p:spPr>
          <a:xfrm>
            <a:off x="333829" y="333829"/>
            <a:ext cx="1654627" cy="92332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Phase 1:  Homebuyer Questions</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pic>
        <p:nvPicPr>
          <p:cNvPr id="1161" name="Shape 1161"/>
          <p:cNvPicPr preferRelativeResize="0"/>
          <p:nvPr/>
        </p:nvPicPr>
        <p:blipFill rotWithShape="1">
          <a:blip r:embed="rId3">
            <a:alphaModFix/>
          </a:blip>
          <a:srcRect l="14285" t="20220" r="13968" b="24542"/>
          <a:stretch/>
        </p:blipFill>
        <p:spPr>
          <a:xfrm>
            <a:off x="2119086" y="0"/>
            <a:ext cx="8222323" cy="6858000"/>
          </a:xfrm>
          <a:prstGeom prst="rect">
            <a:avLst/>
          </a:prstGeom>
          <a:noFill/>
          <a:ln>
            <a:noFill/>
          </a:ln>
        </p:spPr>
      </p:pic>
      <p:sp>
        <p:nvSpPr>
          <p:cNvPr id="1162" name="Shape 1162"/>
          <p:cNvSpPr txBox="1"/>
          <p:nvPr/>
        </p:nvSpPr>
        <p:spPr>
          <a:xfrm>
            <a:off x="333829" y="333829"/>
            <a:ext cx="1654627" cy="92332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Phase 1:  Realtor Questions</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166"/>
        <p:cNvGrpSpPr/>
        <p:nvPr/>
      </p:nvGrpSpPr>
      <p:grpSpPr>
        <a:xfrm>
          <a:off x="0" y="0"/>
          <a:ext cx="0" cy="0"/>
          <a:chOff x="0" y="0"/>
          <a:chExt cx="0" cy="0"/>
        </a:xfrm>
      </p:grpSpPr>
      <p:pic>
        <p:nvPicPr>
          <p:cNvPr id="1167" name="Shape 1167"/>
          <p:cNvPicPr preferRelativeResize="0"/>
          <p:nvPr/>
        </p:nvPicPr>
        <p:blipFill rotWithShape="1">
          <a:blip r:embed="rId3">
            <a:alphaModFix/>
          </a:blip>
          <a:srcRect l="27937" t="20304" r="41269" b="47510"/>
          <a:stretch/>
        </p:blipFill>
        <p:spPr>
          <a:xfrm>
            <a:off x="1532383" y="0"/>
            <a:ext cx="10659615" cy="6081486"/>
          </a:xfrm>
          <a:prstGeom prst="rect">
            <a:avLst/>
          </a:prstGeom>
          <a:noFill/>
          <a:ln>
            <a:noFill/>
          </a:ln>
        </p:spPr>
      </p:pic>
      <p:sp>
        <p:nvSpPr>
          <p:cNvPr id="1168" name="Shape 1168"/>
          <p:cNvSpPr txBox="1"/>
          <p:nvPr/>
        </p:nvSpPr>
        <p:spPr>
          <a:xfrm>
            <a:off x="0" y="435429"/>
            <a:ext cx="1480456" cy="92332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Phase 2: Needs Investigation</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172"/>
        <p:cNvGrpSpPr/>
        <p:nvPr/>
      </p:nvGrpSpPr>
      <p:grpSpPr>
        <a:xfrm>
          <a:off x="0" y="0"/>
          <a:ext cx="0" cy="0"/>
          <a:chOff x="0" y="0"/>
          <a:chExt cx="0" cy="0"/>
        </a:xfrm>
      </p:grpSpPr>
      <p:pic>
        <p:nvPicPr>
          <p:cNvPr id="1173" name="Shape 1173"/>
          <p:cNvPicPr preferRelativeResize="0"/>
          <p:nvPr/>
        </p:nvPicPr>
        <p:blipFill rotWithShape="1">
          <a:blip r:embed="rId3">
            <a:alphaModFix/>
          </a:blip>
          <a:srcRect l="27937" t="51835" r="41269" b="8105"/>
          <a:stretch/>
        </p:blipFill>
        <p:spPr>
          <a:xfrm>
            <a:off x="1647306" y="0"/>
            <a:ext cx="8657835" cy="6147512"/>
          </a:xfrm>
          <a:prstGeom prst="rect">
            <a:avLst/>
          </a:prstGeom>
          <a:noFill/>
          <a:ln>
            <a:noFill/>
          </a:ln>
        </p:spPr>
      </p:pic>
      <p:sp>
        <p:nvSpPr>
          <p:cNvPr id="1174" name="Shape 1174"/>
          <p:cNvSpPr txBox="1"/>
          <p:nvPr/>
        </p:nvSpPr>
        <p:spPr>
          <a:xfrm>
            <a:off x="0" y="740229"/>
            <a:ext cx="1262742" cy="64633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Phase 2: Realtors</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178"/>
        <p:cNvGrpSpPr/>
        <p:nvPr/>
      </p:nvGrpSpPr>
      <p:grpSpPr>
        <a:xfrm>
          <a:off x="0" y="0"/>
          <a:ext cx="0" cy="0"/>
          <a:chOff x="0" y="0"/>
          <a:chExt cx="0" cy="0"/>
        </a:xfrm>
      </p:grpSpPr>
      <p:pic>
        <p:nvPicPr>
          <p:cNvPr id="1179" name="Shape 1179"/>
          <p:cNvPicPr preferRelativeResize="0"/>
          <p:nvPr/>
        </p:nvPicPr>
        <p:blipFill rotWithShape="1">
          <a:blip r:embed="rId3">
            <a:alphaModFix/>
          </a:blip>
          <a:srcRect l="33730" t="32570" r="36110" b="31297"/>
          <a:stretch/>
        </p:blipFill>
        <p:spPr>
          <a:xfrm>
            <a:off x="2133600" y="0"/>
            <a:ext cx="9277461" cy="6066970"/>
          </a:xfrm>
          <a:prstGeom prst="rect">
            <a:avLst/>
          </a:prstGeom>
          <a:noFill/>
          <a:ln>
            <a:noFill/>
          </a:ln>
        </p:spPr>
      </p:pic>
      <p:sp>
        <p:nvSpPr>
          <p:cNvPr id="1180" name="Shape 1180"/>
          <p:cNvSpPr txBox="1"/>
          <p:nvPr/>
        </p:nvSpPr>
        <p:spPr>
          <a:xfrm>
            <a:off x="333828" y="856342"/>
            <a:ext cx="1465943" cy="64633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CA" sz="1800">
                <a:solidFill>
                  <a:schemeClr val="dk1"/>
                </a:solidFill>
                <a:latin typeface="Calibri"/>
                <a:ea typeface="Calibri"/>
                <a:cs typeface="Calibri"/>
                <a:sym typeface="Calibri"/>
              </a:rPr>
              <a:t>Phase 2: Homebuyers</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00225" y="342900"/>
            <a:ext cx="8534399" cy="1752600"/>
          </a:xfrm>
        </p:spPr>
        <p:txBody>
          <a:bodyPr/>
          <a:lstStyle/>
          <a:p>
            <a:r>
              <a:rPr lang="en-US" b="1" dirty="0" err="1" smtClean="0"/>
              <a:t>trulia</a:t>
            </a:r>
            <a:r>
              <a:rPr lang="en-US" b="1" dirty="0" smtClean="0"/>
              <a:t> </a:t>
            </a:r>
            <a:endParaRPr lang="en-US" dirty="0" smtClean="0"/>
          </a:p>
          <a:p>
            <a:r>
              <a:rPr lang="en-US" dirty="0" smtClean="0"/>
              <a:t>Google Trends: 8/year. </a:t>
            </a:r>
          </a:p>
          <a:p>
            <a:r>
              <a:rPr lang="en-US" dirty="0" smtClean="0"/>
              <a:t>54Mil 2014-2007. If we assume linear growth, 7.7Mil users per year. If all realtors in US were using Trulia, their realtor base would make up 2% of the total market base.</a:t>
            </a:r>
          </a:p>
          <a:p>
            <a:r>
              <a:rPr lang="en-US" dirty="0" smtClean="0"/>
              <a:t>Total revenue was 67.1M*4=268.4*10^6</a:t>
            </a:r>
          </a:p>
          <a:p>
            <a:r>
              <a:rPr lang="en-US" dirty="0" smtClean="0"/>
              <a:t>Average user payment is 125$/month or 1500$/year</a:t>
            </a:r>
          </a:p>
          <a:p>
            <a:r>
              <a:rPr lang="en-US" dirty="0" smtClean="0"/>
              <a:t>Paying realtors are 1.789*10^5</a:t>
            </a:r>
          </a:p>
          <a:p>
            <a:r>
              <a:rPr lang="en-US" dirty="0" smtClean="0"/>
              <a:t>Conversion rate: 1.789*10^5/1.1M=</a:t>
            </a:r>
            <a:r>
              <a:rPr lang="en-US" b="1" dirty="0" smtClean="0"/>
              <a:t>16%</a:t>
            </a:r>
            <a:endParaRPr lang="en-US" dirty="0"/>
          </a:p>
        </p:txBody>
      </p:sp>
      <p:pic>
        <p:nvPicPr>
          <p:cNvPr id="176130" name="Picture 2" descr="https://lh3.googleusercontent.com/jRfXWyye39pkElMI1CZFnmkk2El9PSt-XIuNAVpkJAFGIqXMuFR-lj5AtQ2AWoG3oVkM6wfsi9VEe9hHp_bNZHFerWIzdGBhh2WOPquWQGN_mY9ZoveFO3OZSyehf7HwOs_YRpXN"/>
          <p:cNvPicPr>
            <a:picLocks noChangeAspect="1" noChangeArrowheads="1"/>
          </p:cNvPicPr>
          <p:nvPr/>
        </p:nvPicPr>
        <p:blipFill>
          <a:blip r:embed="rId2"/>
          <a:srcRect/>
          <a:stretch>
            <a:fillRect/>
          </a:stretch>
        </p:blipFill>
        <p:spPr bwMode="auto">
          <a:xfrm>
            <a:off x="3973447" y="4800599"/>
            <a:ext cx="4633977" cy="162877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400050"/>
            <a:ext cx="8534399" cy="1752600"/>
          </a:xfrm>
        </p:spPr>
        <p:txBody>
          <a:bodyPr/>
          <a:lstStyle/>
          <a:p>
            <a:r>
              <a:rPr lang="en-US" sz="2400" dirty="0" smtClean="0"/>
              <a:t>Zillow </a:t>
            </a:r>
          </a:p>
          <a:p>
            <a:r>
              <a:rPr lang="en-US" sz="2400" dirty="0" smtClean="0"/>
              <a:t>Google Trends: 7.5/year. 26 (</a:t>
            </a:r>
            <a:r>
              <a:rPr lang="en-US" sz="2400" dirty="0" err="1" smtClean="0"/>
              <a:t>feb</a:t>
            </a:r>
            <a:r>
              <a:rPr lang="en-US" sz="2400" dirty="0" smtClean="0"/>
              <a:t> 2006) to 91 (</a:t>
            </a:r>
            <a:r>
              <a:rPr lang="en-US" sz="2400" dirty="0" err="1" smtClean="0"/>
              <a:t>feb</a:t>
            </a:r>
            <a:r>
              <a:rPr lang="en-US" sz="2400" dirty="0" smtClean="0"/>
              <a:t> 2015)</a:t>
            </a:r>
          </a:p>
          <a:p>
            <a:r>
              <a:rPr lang="en-US" sz="2400" dirty="0" smtClean="0"/>
              <a:t>83Mil 2014 ~ 10.4Mil/year</a:t>
            </a:r>
          </a:p>
          <a:p>
            <a:r>
              <a:rPr lang="en-US" sz="2400" dirty="0" smtClean="0"/>
              <a:t>369.2$ revenue in 2014 (92.3$ quarterly)</a:t>
            </a:r>
          </a:p>
          <a:p>
            <a:r>
              <a:rPr lang="en-US" sz="2400" dirty="0" smtClean="0"/>
              <a:t>we know average realtor spends 320/month in </a:t>
            </a:r>
            <a:r>
              <a:rPr lang="en-US" sz="2400" dirty="0" err="1" smtClean="0"/>
              <a:t>zillow</a:t>
            </a:r>
            <a:r>
              <a:rPr lang="en-US" sz="2400" dirty="0" smtClean="0"/>
              <a:t> or 3840$/year - on average we have 9.614*10^4 realtors paying 320 per year.</a:t>
            </a:r>
          </a:p>
          <a:p>
            <a:r>
              <a:rPr lang="en-US" sz="2400" dirty="0" smtClean="0"/>
              <a:t>In 2014, let's assume most realtors in the US signed up and are using Zillow (free and paying customers) - 83*10^6*0.01=8.3*10^6 realtors</a:t>
            </a:r>
          </a:p>
          <a:p>
            <a:r>
              <a:rPr lang="en-US" sz="2400" dirty="0" smtClean="0"/>
              <a:t>Conversion rate: 9.614*10^4/8.3*10^6=</a:t>
            </a:r>
            <a:r>
              <a:rPr lang="en-US" sz="2400" b="1" dirty="0" smtClean="0"/>
              <a:t>11.5%</a:t>
            </a:r>
            <a:endParaRPr lang="en-US" sz="2400" dirty="0" smtClean="0"/>
          </a:p>
          <a:p>
            <a:endParaRPr lang="en-US" sz="2400" dirty="0"/>
          </a:p>
        </p:txBody>
      </p:sp>
      <p:pic>
        <p:nvPicPr>
          <p:cNvPr id="175106" name="Picture 2" descr="https://lh6.googleusercontent.com/NweS58MvCFQWx6rp77-RB1ufX5kSlO2QR_lkeiNf-UMjKMiXDY5YOq5dEKaLqN5GlJILy9I_DBJdr0aES-3kZgIzMuq8gk14SyzThWzvCQO8o88KEAwKc7n8AxsbYs6yNT97kd2g"/>
          <p:cNvPicPr>
            <a:picLocks noChangeAspect="1" noChangeArrowheads="1"/>
          </p:cNvPicPr>
          <p:nvPr/>
        </p:nvPicPr>
        <p:blipFill>
          <a:blip r:embed="rId2"/>
          <a:srcRect/>
          <a:stretch>
            <a:fillRect/>
          </a:stretch>
        </p:blipFill>
        <p:spPr bwMode="auto">
          <a:xfrm>
            <a:off x="4457699" y="5149822"/>
            <a:ext cx="3406775" cy="123827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184"/>
        <p:cNvGrpSpPr/>
        <p:nvPr/>
      </p:nvGrpSpPr>
      <p:grpSpPr>
        <a:xfrm>
          <a:off x="0" y="0"/>
          <a:ext cx="0" cy="0"/>
          <a:chOff x="0" y="0"/>
          <a:chExt cx="0" cy="0"/>
        </a:xfrm>
      </p:grpSpPr>
      <p:pic>
        <p:nvPicPr>
          <p:cNvPr id="1185" name="Shape 1185"/>
          <p:cNvPicPr preferRelativeResize="0"/>
          <p:nvPr/>
        </p:nvPicPr>
        <p:blipFill rotWithShape="1">
          <a:blip r:embed="rId3">
            <a:alphaModFix/>
          </a:blip>
          <a:srcRect b="63235"/>
          <a:stretch/>
        </p:blipFill>
        <p:spPr>
          <a:xfrm>
            <a:off x="0" y="740227"/>
            <a:ext cx="3715655" cy="4339771"/>
          </a:xfrm>
          <a:prstGeom prst="rect">
            <a:avLst/>
          </a:prstGeom>
          <a:noFill/>
          <a:ln>
            <a:noFill/>
          </a:ln>
        </p:spPr>
      </p:pic>
      <p:pic>
        <p:nvPicPr>
          <p:cNvPr id="1186" name="Shape 1186"/>
          <p:cNvPicPr preferRelativeResize="0"/>
          <p:nvPr/>
        </p:nvPicPr>
        <p:blipFill rotWithShape="1">
          <a:blip r:embed="rId4">
            <a:alphaModFix/>
          </a:blip>
          <a:srcRect t="37354" b="26102"/>
          <a:stretch/>
        </p:blipFill>
        <p:spPr>
          <a:xfrm>
            <a:off x="3969658" y="899886"/>
            <a:ext cx="3926113" cy="4470399"/>
          </a:xfrm>
          <a:prstGeom prst="rect">
            <a:avLst/>
          </a:prstGeom>
          <a:noFill/>
          <a:ln>
            <a:noFill/>
          </a:ln>
        </p:spPr>
      </p:pic>
      <p:pic>
        <p:nvPicPr>
          <p:cNvPr id="1187" name="Shape 1187"/>
          <p:cNvPicPr preferRelativeResize="0"/>
          <p:nvPr/>
        </p:nvPicPr>
        <p:blipFill rotWithShape="1">
          <a:blip r:embed="rId5">
            <a:alphaModFix/>
          </a:blip>
          <a:srcRect t="73959"/>
          <a:stretch/>
        </p:blipFill>
        <p:spPr>
          <a:xfrm>
            <a:off x="8171542" y="1016000"/>
            <a:ext cx="3585029" cy="351245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191"/>
        <p:cNvGrpSpPr/>
        <p:nvPr/>
      </p:nvGrpSpPr>
      <p:grpSpPr>
        <a:xfrm>
          <a:off x="0" y="0"/>
          <a:ext cx="0" cy="0"/>
          <a:chOff x="0" y="0"/>
          <a:chExt cx="0" cy="0"/>
        </a:xfrm>
      </p:grpSpPr>
      <p:graphicFrame>
        <p:nvGraphicFramePr>
          <p:cNvPr id="1192" name="Shape 1192"/>
          <p:cNvGraphicFramePr/>
          <p:nvPr/>
        </p:nvGraphicFramePr>
        <p:xfrm>
          <a:off x="377371" y="544375"/>
          <a:ext cx="3236675" cy="4501416"/>
        </p:xfrm>
        <a:graphic>
          <a:graphicData uri="http://schemas.openxmlformats.org/drawingml/2006/table">
            <a:tbl>
              <a:tblPr>
                <a:noFill/>
                <a:tableStyleId>{9EB2CCDC-D55F-4B0A-878F-547AFAC1F2D9}</a:tableStyleId>
              </a:tblPr>
              <a:tblGrid>
                <a:gridCol w="956275">
                  <a:extLst>
                    <a:ext uri="{9D8B030D-6E8A-4147-A177-3AD203B41FA5}">
                      <a16:colId xmlns:a16="http://schemas.microsoft.com/office/drawing/2014/main" val="20000"/>
                    </a:ext>
                  </a:extLst>
                </a:gridCol>
                <a:gridCol w="1695575">
                  <a:extLst>
                    <a:ext uri="{9D8B030D-6E8A-4147-A177-3AD203B41FA5}">
                      <a16:colId xmlns:a16="http://schemas.microsoft.com/office/drawing/2014/main" val="20001"/>
                    </a:ext>
                  </a:extLst>
                </a:gridCol>
                <a:gridCol w="584825">
                  <a:extLst>
                    <a:ext uri="{9D8B030D-6E8A-4147-A177-3AD203B41FA5}">
                      <a16:colId xmlns:a16="http://schemas.microsoft.com/office/drawing/2014/main" val="20002"/>
                    </a:ext>
                  </a:extLst>
                </a:gridCol>
              </a:tblGrid>
              <a:tr h="27237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b="1" u="none" strike="noStrike" cap="none">
                          <a:latin typeface="Calibri"/>
                          <a:ea typeface="Calibri"/>
                          <a:cs typeface="Calibri"/>
                          <a:sym typeface="Calibri"/>
                        </a:rPr>
                        <a:t>Count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0"/>
                  </a:ext>
                </a:extLst>
              </a:tr>
              <a:tr h="272375">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Time in market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(months)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4.7</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272375">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Time Since last buy/sell</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years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15.6</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2375">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Estimated Age (years)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20-25</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extLst>
                  <a:ext uri="{0D108BD9-81ED-4DB2-BD59-A6C34878D82A}">
                    <a16:rowId xmlns:a16="http://schemas.microsoft.com/office/drawing/2014/main" val="10003"/>
                  </a:ext>
                </a:extLst>
              </a:tr>
              <a:tr h="27237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26-30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12.0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extLst>
                  <a:ext uri="{0D108BD9-81ED-4DB2-BD59-A6C34878D82A}">
                    <a16:rowId xmlns:a16="http://schemas.microsoft.com/office/drawing/2014/main" val="10004"/>
                  </a:ext>
                </a:extLst>
              </a:tr>
              <a:tr h="27237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31-35</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12.0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extLst>
                  <a:ext uri="{0D108BD9-81ED-4DB2-BD59-A6C34878D82A}">
                    <a16:rowId xmlns:a16="http://schemas.microsoft.com/office/drawing/2014/main" val="10005"/>
                  </a:ext>
                </a:extLst>
              </a:tr>
              <a:tr h="27237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36-40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3.0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7237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41-50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7.0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7237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51+</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4.0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72375">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Gains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New house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33.0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7237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Loved Realtor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16.0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7237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Customize house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7.0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7237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More knowledge about housing market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27237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Play with budget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14.0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7237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N/A</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bl>
          </a:graphicData>
        </a:graphic>
      </p:graphicFrame>
      <p:graphicFrame>
        <p:nvGraphicFramePr>
          <p:cNvPr id="1193" name="Shape 1193"/>
          <p:cNvGraphicFramePr/>
          <p:nvPr/>
        </p:nvGraphicFramePr>
        <p:xfrm>
          <a:off x="4136571" y="700097"/>
          <a:ext cx="3441425" cy="4347200"/>
        </p:xfrm>
        <a:graphic>
          <a:graphicData uri="http://schemas.openxmlformats.org/drawingml/2006/table">
            <a:tbl>
              <a:tblPr>
                <a:noFill/>
                <a:tableStyleId>{9EB2CCDC-D55F-4B0A-878F-547AFAC1F2D9}</a:tableStyleId>
              </a:tblPr>
              <a:tblGrid>
                <a:gridCol w="366725">
                  <a:extLst>
                    <a:ext uri="{9D8B030D-6E8A-4147-A177-3AD203B41FA5}">
                      <a16:colId xmlns:a16="http://schemas.microsoft.com/office/drawing/2014/main" val="20000"/>
                    </a:ext>
                  </a:extLst>
                </a:gridCol>
                <a:gridCol w="1976450">
                  <a:extLst>
                    <a:ext uri="{9D8B030D-6E8A-4147-A177-3AD203B41FA5}">
                      <a16:colId xmlns:a16="http://schemas.microsoft.com/office/drawing/2014/main" val="20001"/>
                    </a:ext>
                  </a:extLst>
                </a:gridCol>
                <a:gridCol w="1098250">
                  <a:extLst>
                    <a:ext uri="{9D8B030D-6E8A-4147-A177-3AD203B41FA5}">
                      <a16:colId xmlns:a16="http://schemas.microsoft.com/office/drawing/2014/main" val="20002"/>
                    </a:ext>
                  </a:extLst>
                </a:gridCol>
              </a:tblGrid>
              <a:tr h="271700">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Pains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Looking for a house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30.0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Turnover Rates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7.0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Time to look at houses in person</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12.0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Finding someone with experience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11.0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Scheduling meeting with realtor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4.0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Stress in buying</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17.0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Finding the most suitable house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6.0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Trust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11.0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Problems with buyer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Issues outside of realtor process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6.0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inexperience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9.0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Didn't know laws of the area</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4.0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Language barrier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Finance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14.0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Housing Inspection problems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4.0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717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Dealing with realtors not my own</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bl>
          </a:graphicData>
        </a:graphic>
      </p:graphicFrame>
      <p:graphicFrame>
        <p:nvGraphicFramePr>
          <p:cNvPr id="1194" name="Shape 1194"/>
          <p:cNvGraphicFramePr/>
          <p:nvPr/>
        </p:nvGraphicFramePr>
        <p:xfrm>
          <a:off x="7939314" y="342334"/>
          <a:ext cx="3497925" cy="5405210"/>
        </p:xfrm>
        <a:graphic>
          <a:graphicData uri="http://schemas.openxmlformats.org/drawingml/2006/table">
            <a:tbl>
              <a:tblPr>
                <a:noFill/>
                <a:tableStyleId>{9EB2CCDC-D55F-4B0A-878F-547AFAC1F2D9}</a:tableStyleId>
              </a:tblPr>
              <a:tblGrid>
                <a:gridCol w="1165975">
                  <a:extLst>
                    <a:ext uri="{9D8B030D-6E8A-4147-A177-3AD203B41FA5}">
                      <a16:colId xmlns:a16="http://schemas.microsoft.com/office/drawing/2014/main" val="20000"/>
                    </a:ext>
                  </a:extLst>
                </a:gridCol>
                <a:gridCol w="1165975">
                  <a:extLst>
                    <a:ext uri="{9D8B030D-6E8A-4147-A177-3AD203B41FA5}">
                      <a16:colId xmlns:a16="http://schemas.microsoft.com/office/drawing/2014/main" val="20001"/>
                    </a:ext>
                  </a:extLst>
                </a:gridCol>
                <a:gridCol w="1165975">
                  <a:extLst>
                    <a:ext uri="{9D8B030D-6E8A-4147-A177-3AD203B41FA5}">
                      <a16:colId xmlns:a16="http://schemas.microsoft.com/office/drawing/2014/main" val="20002"/>
                    </a:ext>
                  </a:extLst>
                </a:gridCol>
              </a:tblGrid>
              <a:tr h="241125">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Realtor Found by?</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Referral</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26.0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Within Family</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9.0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Within Friend</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16.0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Walk-in / Booth / Offices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5.0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Interviews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Realtor was client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Internet Search</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4.0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Sponsored group and found that way</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Listing Advertisement (in area)</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5.0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Newspaper/ Magazine Advertisement </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Did not Use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Don't remember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41125">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Technology</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Indispensable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22.0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extLst>
                  <a:ext uri="{0D108BD9-81ED-4DB2-BD59-A6C34878D82A}">
                    <a16:rowId xmlns:a16="http://schemas.microsoft.com/office/drawing/2014/main" val="10012"/>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Often</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8.0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extLst>
                  <a:ext uri="{0D108BD9-81ED-4DB2-BD59-A6C34878D82A}">
                    <a16:rowId xmlns:a16="http://schemas.microsoft.com/office/drawing/2014/main" val="10013"/>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Occasionally</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When needed</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3.0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Never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2411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Did not ask/answer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4.0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198"/>
        <p:cNvGrpSpPr/>
        <p:nvPr/>
      </p:nvGrpSpPr>
      <p:grpSpPr>
        <a:xfrm>
          <a:off x="0" y="0"/>
          <a:ext cx="0" cy="0"/>
          <a:chOff x="0" y="0"/>
          <a:chExt cx="0" cy="0"/>
        </a:xfrm>
      </p:grpSpPr>
      <p:graphicFrame>
        <p:nvGraphicFramePr>
          <p:cNvPr id="1199" name="Shape 1199"/>
          <p:cNvGraphicFramePr/>
          <p:nvPr/>
        </p:nvGraphicFramePr>
        <p:xfrm>
          <a:off x="507999" y="243909"/>
          <a:ext cx="3338250" cy="5823160"/>
        </p:xfrm>
        <a:graphic>
          <a:graphicData uri="http://schemas.openxmlformats.org/drawingml/2006/table">
            <a:tbl>
              <a:tblPr>
                <a:noFill/>
                <a:tableStyleId>{9EB2CCDC-D55F-4B0A-878F-547AFAC1F2D9}</a:tableStyleId>
              </a:tblPr>
              <a:tblGrid>
                <a:gridCol w="1112750">
                  <a:extLst>
                    <a:ext uri="{9D8B030D-6E8A-4147-A177-3AD203B41FA5}">
                      <a16:colId xmlns:a16="http://schemas.microsoft.com/office/drawing/2014/main" val="20000"/>
                    </a:ext>
                  </a:extLst>
                </a:gridCol>
                <a:gridCol w="1112750">
                  <a:extLst>
                    <a:ext uri="{9D8B030D-6E8A-4147-A177-3AD203B41FA5}">
                      <a16:colId xmlns:a16="http://schemas.microsoft.com/office/drawing/2014/main" val="20001"/>
                    </a:ext>
                  </a:extLst>
                </a:gridCol>
                <a:gridCol w="1112750">
                  <a:extLst>
                    <a:ext uri="{9D8B030D-6E8A-4147-A177-3AD203B41FA5}">
                      <a16:colId xmlns:a16="http://schemas.microsoft.com/office/drawing/2014/main" val="20002"/>
                    </a:ext>
                  </a:extLst>
                </a:gridCol>
              </a:tblGrid>
              <a:tr h="304000">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Type of Tech</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iPad/iPhone app</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040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Email</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17.0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040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Web browser / computer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33.0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040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Text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11.0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040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Phone calls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14.0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040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Virtual Tours / slide shows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7.0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040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MLS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21.0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040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Google Maps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8.0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04000">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Did they use App?</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Yes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6.0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040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No</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28.0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660675">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would consider using? (Our Product either on App+Browser)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Yes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29.0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extLst>
                  <a:ext uri="{0D108BD9-81ED-4DB2-BD59-A6C34878D82A}">
                    <a16:rowId xmlns:a16="http://schemas.microsoft.com/office/drawing/2014/main" val="10010"/>
                  </a:ext>
                </a:extLst>
              </a:tr>
              <a:tr h="3040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No</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4.0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chemeClr val="lt1"/>
                    </a:solidFill>
                  </a:tcPr>
                </a:tc>
                <a:extLst>
                  <a:ext uri="{0D108BD9-81ED-4DB2-BD59-A6C34878D82A}">
                    <a16:rowId xmlns:a16="http://schemas.microsoft.com/office/drawing/2014/main" val="10011"/>
                  </a:ext>
                </a:extLst>
              </a:tr>
              <a:tr h="3040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Did not ask/answer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solidFill>
                      <a:schemeClr val="lt1"/>
                    </a:solidFill>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15.0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solidFill>
                      <a:schemeClr val="lt1"/>
                    </a:solidFill>
                  </a:tcPr>
                </a:tc>
                <a:extLst>
                  <a:ext uri="{0D108BD9-81ED-4DB2-BD59-A6C34878D82A}">
                    <a16:rowId xmlns:a16="http://schemas.microsoft.com/office/drawing/2014/main" val="10012"/>
                  </a:ext>
                </a:extLst>
              </a:tr>
              <a:tr h="449700">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Experience with Bad realtor?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Yes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17.0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3040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No</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30.0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30400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N/A</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bl>
          </a:graphicData>
        </a:graphic>
      </p:graphicFrame>
      <p:graphicFrame>
        <p:nvGraphicFramePr>
          <p:cNvPr id="1200" name="Shape 1200"/>
          <p:cNvGraphicFramePr/>
          <p:nvPr/>
        </p:nvGraphicFramePr>
        <p:xfrm>
          <a:off x="4223657" y="187821"/>
          <a:ext cx="3454375" cy="5922219"/>
        </p:xfrm>
        <a:graphic>
          <a:graphicData uri="http://schemas.openxmlformats.org/drawingml/2006/table">
            <a:tbl>
              <a:tblPr>
                <a:noFill/>
                <a:tableStyleId>{9EB2CCDC-D55F-4B0A-878F-547AFAC1F2D9}</a:tableStyleId>
              </a:tblPr>
              <a:tblGrid>
                <a:gridCol w="1306275">
                  <a:extLst>
                    <a:ext uri="{9D8B030D-6E8A-4147-A177-3AD203B41FA5}">
                      <a16:colId xmlns:a16="http://schemas.microsoft.com/office/drawing/2014/main" val="20000"/>
                    </a:ext>
                  </a:extLst>
                </a:gridCol>
                <a:gridCol w="1441525">
                  <a:extLst>
                    <a:ext uri="{9D8B030D-6E8A-4147-A177-3AD203B41FA5}">
                      <a16:colId xmlns:a16="http://schemas.microsoft.com/office/drawing/2014/main" val="20001"/>
                    </a:ext>
                  </a:extLst>
                </a:gridCol>
                <a:gridCol w="706575">
                  <a:extLst>
                    <a:ext uri="{9D8B030D-6E8A-4147-A177-3AD203B41FA5}">
                      <a16:colId xmlns:a16="http://schemas.microsoft.com/office/drawing/2014/main" val="20002"/>
                    </a:ext>
                  </a:extLst>
                </a:gridCol>
              </a:tblGrid>
              <a:tr h="353150">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Best part of Realtor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Accomodating</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21.0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258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Knowledgable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27.0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258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Friendly</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20.0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258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Honest (trust)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19.0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53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Made process smooth</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13.0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258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Gave gifts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4.0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258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Patient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6.0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258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Not pushy</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15.0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258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Efficient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8.0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258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Inclusive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7.0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258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Personable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16.0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258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Punctual</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8.0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258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Prepared</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353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Prioritize Clients' interest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5.0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5188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Neutral (no Agency problem)</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7.0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518825">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Signed Exclusivity Agreement?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Yes</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353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No, but only used one realtor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518825">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No, and used more than 1 realtor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8.0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353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Did not ask/answer</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27.0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bl>
          </a:graphicData>
        </a:graphic>
      </p:graphicFrame>
      <p:graphicFrame>
        <p:nvGraphicFramePr>
          <p:cNvPr id="1201" name="Shape 1201"/>
          <p:cNvGraphicFramePr/>
          <p:nvPr/>
        </p:nvGraphicFramePr>
        <p:xfrm>
          <a:off x="8128000" y="398425"/>
          <a:ext cx="3425400" cy="5537875"/>
        </p:xfrm>
        <a:graphic>
          <a:graphicData uri="http://schemas.openxmlformats.org/drawingml/2006/table">
            <a:tbl>
              <a:tblPr>
                <a:noFill/>
                <a:tableStyleId>{9EB2CCDC-D55F-4B0A-878F-547AFAC1F2D9}</a:tableStyleId>
              </a:tblPr>
              <a:tblGrid>
                <a:gridCol w="1141800">
                  <a:extLst>
                    <a:ext uri="{9D8B030D-6E8A-4147-A177-3AD203B41FA5}">
                      <a16:colId xmlns:a16="http://schemas.microsoft.com/office/drawing/2014/main" val="20000"/>
                    </a:ext>
                  </a:extLst>
                </a:gridCol>
                <a:gridCol w="1141800">
                  <a:extLst>
                    <a:ext uri="{9D8B030D-6E8A-4147-A177-3AD203B41FA5}">
                      <a16:colId xmlns:a16="http://schemas.microsoft.com/office/drawing/2014/main" val="20001"/>
                    </a:ext>
                  </a:extLst>
                </a:gridCol>
                <a:gridCol w="1141800">
                  <a:extLst>
                    <a:ext uri="{9D8B030D-6E8A-4147-A177-3AD203B41FA5}">
                      <a16:colId xmlns:a16="http://schemas.microsoft.com/office/drawing/2014/main" val="20002"/>
                    </a:ext>
                  </a:extLst>
                </a:gridCol>
              </a:tblGrid>
              <a:tr h="418150">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Social Media</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Facebook</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16.0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18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LinkedIn</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18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Instagram</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9.0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18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Yelp</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0.0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18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WeChat</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6.0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18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Other (specify)</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3.0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18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None</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000000"/>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2.0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20075">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Familiarity with competition</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sng" strike="noStrike" cap="none">
                          <a:solidFill>
                            <a:schemeClr val="hlink"/>
                          </a:solidFill>
                          <a:latin typeface="Calibri"/>
                          <a:ea typeface="Calibri"/>
                          <a:cs typeface="Calibri"/>
                          <a:sym typeface="Calibri"/>
                          <a:hlinkClick r:id="rId3"/>
                        </a:rPr>
                        <a:t>rankmyagent.com</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3.0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18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sng" strike="noStrike" cap="none">
                          <a:solidFill>
                            <a:schemeClr val="hlink"/>
                          </a:solidFill>
                          <a:latin typeface="Calibri"/>
                          <a:ea typeface="Calibri"/>
                          <a:cs typeface="Calibri"/>
                          <a:sym typeface="Calibri"/>
                          <a:hlinkClick r:id="rId4"/>
                        </a:rPr>
                        <a:t>realtor.ca</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19.0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418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sng" strike="noStrike" cap="none">
                          <a:solidFill>
                            <a:schemeClr val="hlink"/>
                          </a:solidFill>
                          <a:latin typeface="Calibri"/>
                          <a:ea typeface="Calibri"/>
                          <a:cs typeface="Calibri"/>
                          <a:sym typeface="Calibri"/>
                          <a:hlinkClick r:id="rId5"/>
                        </a:rPr>
                        <a:t>angieslist.com</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6.0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418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sng" strike="noStrike" cap="none">
                          <a:solidFill>
                            <a:schemeClr val="hlink"/>
                          </a:solidFill>
                          <a:latin typeface="Calibri"/>
                          <a:ea typeface="Calibri"/>
                          <a:cs typeface="Calibri"/>
                          <a:sym typeface="Calibri"/>
                          <a:hlinkClick r:id="rId6"/>
                        </a:rPr>
                        <a:t>zoocasa.com</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3.0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418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sng" strike="noStrike" cap="none">
                          <a:solidFill>
                            <a:schemeClr val="hlink"/>
                          </a:solidFill>
                          <a:latin typeface="Calibri"/>
                          <a:ea typeface="Calibri"/>
                          <a:cs typeface="Calibri"/>
                          <a:sym typeface="Calibri"/>
                          <a:hlinkClick r:id="rId7"/>
                        </a:rPr>
                        <a:t>buzzbuzzhome.com</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none" strike="noStrike" cap="none">
                          <a:latin typeface="Calibri"/>
                          <a:ea typeface="Calibri"/>
                          <a:cs typeface="Calibri"/>
                          <a:sym typeface="Calibri"/>
                        </a:rPr>
                        <a:t>1.0</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418150">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100" u="sng" strike="noStrike" cap="none">
                          <a:solidFill>
                            <a:schemeClr val="hlink"/>
                          </a:solidFill>
                          <a:latin typeface="Calibri"/>
                          <a:ea typeface="Calibri"/>
                          <a:cs typeface="Calibri"/>
                          <a:sym typeface="Calibri"/>
                          <a:hlinkClick r:id="rId8"/>
                        </a:rPr>
                        <a:t>rew.ca</a:t>
                      </a: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buSzPct val="25000"/>
                        <a:buNone/>
                      </a:pPr>
                      <a:endParaRPr sz="1100" u="none" strike="noStrike" cap="none">
                        <a:latin typeface="Calibri"/>
                        <a:ea typeface="Calibri"/>
                        <a:cs typeface="Calibri"/>
                        <a:sym typeface="Calibri"/>
                      </a:endParaRPr>
                    </a:p>
                  </a:txBody>
                  <a:tcPr marL="19050" marR="19050" marT="12700" marB="1270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206" name="Shape 1206"/>
          <p:cNvSpPr txBox="1"/>
          <p:nvPr/>
        </p:nvSpPr>
        <p:spPr>
          <a:xfrm>
            <a:off x="508000" y="304800"/>
            <a:ext cx="3556000" cy="406265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400" b="1">
                <a:solidFill>
                  <a:schemeClr val="dk1"/>
                </a:solidFill>
                <a:latin typeface="Calibri"/>
                <a:ea typeface="Calibri"/>
                <a:cs typeface="Calibri"/>
                <a:sym typeface="Calibri"/>
              </a:rPr>
              <a:t>Problem</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You find a realtor, but as you continue to work with this realtor, you start feeling uncomfortable. </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The realtor’s personality and methods don’t match with you, or you don’t trust him, or you start feeling as if you’re not in control of this sale and process. Or maybe he isn’t as experienced as you like and you’re becoming hesitant about this big purchase</a:t>
            </a:r>
          </a:p>
        </p:txBody>
      </p:sp>
      <p:sp>
        <p:nvSpPr>
          <p:cNvPr id="1207" name="Shape 1207"/>
          <p:cNvSpPr txBox="1"/>
          <p:nvPr/>
        </p:nvSpPr>
        <p:spPr>
          <a:xfrm>
            <a:off x="4673600" y="304800"/>
            <a:ext cx="3048000" cy="295465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400" b="1">
                <a:solidFill>
                  <a:schemeClr val="dk1"/>
                </a:solidFill>
                <a:latin typeface="Calibri"/>
                <a:ea typeface="Calibri"/>
                <a:cs typeface="Calibri"/>
                <a:sym typeface="Calibri"/>
              </a:rPr>
              <a:t>Today’s Solution</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Before the realtor, you asked family and friends to recommend you a good realtor.</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Your realtor is a friend you know or someone from your family</a:t>
            </a:r>
          </a:p>
        </p:txBody>
      </p:sp>
      <p:sp>
        <p:nvSpPr>
          <p:cNvPr id="1208" name="Shape 1208"/>
          <p:cNvSpPr txBox="1"/>
          <p:nvPr/>
        </p:nvSpPr>
        <p:spPr>
          <a:xfrm>
            <a:off x="8331200" y="285213"/>
            <a:ext cx="3048000" cy="304698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400" b="1">
                <a:solidFill>
                  <a:schemeClr val="dk1"/>
                </a:solidFill>
                <a:latin typeface="Calibri"/>
                <a:ea typeface="Calibri"/>
                <a:cs typeface="Calibri"/>
                <a:sym typeface="Calibri"/>
              </a:rPr>
              <a:t>Our Company’s Solution</a:t>
            </a:r>
          </a:p>
          <a:p>
            <a:pPr marL="0" marR="0" lvl="0" indent="0" algn="l" rtl="0">
              <a:spcBef>
                <a:spcPts val="0"/>
              </a:spcBef>
              <a:buSzPct val="25000"/>
              <a:buNone/>
            </a:pPr>
            <a:r>
              <a:rPr lang="en-CA" sz="1800">
                <a:solidFill>
                  <a:schemeClr val="dk1"/>
                </a:solidFill>
                <a:latin typeface="Calibri"/>
                <a:ea typeface="Calibri"/>
                <a:cs typeface="Calibri"/>
                <a:sym typeface="Calibri"/>
              </a:rPr>
              <a:t>We connect you with your friends and family online to see a multitude of options and realtors they have used, for what reason and their experience of the realtor for a informed and well-matched decision</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212"/>
        <p:cNvGrpSpPr/>
        <p:nvPr/>
      </p:nvGrpSpPr>
      <p:grpSpPr>
        <a:xfrm>
          <a:off x="0" y="0"/>
          <a:ext cx="0" cy="0"/>
          <a:chOff x="0" y="0"/>
          <a:chExt cx="0" cy="0"/>
        </a:xfrm>
      </p:grpSpPr>
      <p:sp>
        <p:nvSpPr>
          <p:cNvPr id="1213" name="Shape 1213"/>
          <p:cNvSpPr txBox="1"/>
          <p:nvPr/>
        </p:nvSpPr>
        <p:spPr>
          <a:xfrm>
            <a:off x="508000" y="1180742"/>
            <a:ext cx="3556000" cy="129266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400" b="1">
                <a:solidFill>
                  <a:schemeClr val="dk1"/>
                </a:solidFill>
                <a:latin typeface="Calibri"/>
                <a:ea typeface="Calibri"/>
                <a:cs typeface="Calibri"/>
                <a:sym typeface="Calibri"/>
              </a:rPr>
              <a:t>Problem 1</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You don’t earn as much money as you want or can.</a:t>
            </a:r>
          </a:p>
        </p:txBody>
      </p:sp>
      <p:sp>
        <p:nvSpPr>
          <p:cNvPr id="1214" name="Shape 1214"/>
          <p:cNvSpPr txBox="1"/>
          <p:nvPr/>
        </p:nvSpPr>
        <p:spPr>
          <a:xfrm>
            <a:off x="4673600" y="1167348"/>
            <a:ext cx="3048000" cy="323165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400" b="1">
                <a:solidFill>
                  <a:schemeClr val="dk1"/>
                </a:solidFill>
                <a:latin typeface="Calibri"/>
                <a:ea typeface="Calibri"/>
                <a:cs typeface="Calibri"/>
                <a:sym typeface="Calibri"/>
              </a:rPr>
              <a:t>Today’s Solution</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You spend a lot of money on advertising methods that have some return, but not worth the investment overall.</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Bus benches, flyers, magazine and newspaper ads and also a personalized professional website, to name a few.</a:t>
            </a:r>
          </a:p>
        </p:txBody>
      </p:sp>
      <p:sp>
        <p:nvSpPr>
          <p:cNvPr id="1215" name="Shape 1215"/>
          <p:cNvSpPr txBox="1"/>
          <p:nvPr/>
        </p:nvSpPr>
        <p:spPr>
          <a:xfrm>
            <a:off x="8331200" y="1102816"/>
            <a:ext cx="3048000" cy="360098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400" b="1">
                <a:solidFill>
                  <a:schemeClr val="dk1"/>
                </a:solidFill>
                <a:latin typeface="Calibri"/>
                <a:ea typeface="Calibri"/>
                <a:cs typeface="Calibri"/>
                <a:sym typeface="Calibri"/>
              </a:rPr>
              <a:t>Our Company’s Solution</a:t>
            </a:r>
          </a:p>
          <a:p>
            <a:pPr marL="0" marR="0" lvl="0" indent="0" algn="ctr" rtl="0">
              <a:spcBef>
                <a:spcPts val="0"/>
              </a:spcBef>
              <a:buNone/>
            </a:pPr>
            <a:endParaRPr sz="1800">
              <a:solidFill>
                <a:schemeClr val="dk1"/>
              </a:solidFill>
              <a:latin typeface="Calibri"/>
              <a:ea typeface="Calibri"/>
              <a:cs typeface="Calibri"/>
              <a:sym typeface="Calibri"/>
            </a:endParaRPr>
          </a:p>
          <a:p>
            <a:pPr marL="0" marR="0" lvl="0" indent="0" algn="ctr" rtl="0">
              <a:spcBef>
                <a:spcPts val="0"/>
              </a:spcBef>
              <a:buSzPct val="25000"/>
              <a:buNone/>
            </a:pPr>
            <a:r>
              <a:rPr lang="en-CA" sz="1800">
                <a:solidFill>
                  <a:schemeClr val="dk1"/>
                </a:solidFill>
                <a:latin typeface="Calibri"/>
                <a:ea typeface="Calibri"/>
                <a:cs typeface="Calibri"/>
                <a:sym typeface="Calibri"/>
              </a:rPr>
              <a:t>Your past and present clients build your referral network for you using their personal connections.</a:t>
            </a:r>
          </a:p>
          <a:p>
            <a:pPr marL="0" marR="0" lvl="0" indent="0" algn="ctr" rtl="0">
              <a:spcBef>
                <a:spcPts val="0"/>
              </a:spcBef>
              <a:buNone/>
            </a:pPr>
            <a:endParaRPr sz="1800">
              <a:solidFill>
                <a:schemeClr val="dk1"/>
              </a:solidFill>
              <a:latin typeface="Calibri"/>
              <a:ea typeface="Calibri"/>
              <a:cs typeface="Calibri"/>
              <a:sym typeface="Calibri"/>
            </a:endParaRPr>
          </a:p>
          <a:p>
            <a:pPr marL="0" marR="0" lvl="0" indent="0" algn="ctr" rtl="0">
              <a:spcBef>
                <a:spcPts val="0"/>
              </a:spcBef>
              <a:buSzPct val="25000"/>
              <a:buNone/>
            </a:pPr>
            <a:r>
              <a:rPr lang="en-CA" sz="1800">
                <a:solidFill>
                  <a:schemeClr val="dk1"/>
                </a:solidFill>
                <a:latin typeface="Calibri"/>
                <a:ea typeface="Calibri"/>
                <a:cs typeface="Calibri"/>
                <a:sym typeface="Calibri"/>
              </a:rPr>
              <a:t>As a result, more leads means more chances to close a deal and ultimately make more money.</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219"/>
        <p:cNvGrpSpPr/>
        <p:nvPr/>
      </p:nvGrpSpPr>
      <p:grpSpPr>
        <a:xfrm>
          <a:off x="0" y="0"/>
          <a:ext cx="0" cy="0"/>
          <a:chOff x="0" y="0"/>
          <a:chExt cx="0" cy="0"/>
        </a:xfrm>
      </p:grpSpPr>
      <p:sp>
        <p:nvSpPr>
          <p:cNvPr id="1220" name="Shape 1220"/>
          <p:cNvSpPr txBox="1"/>
          <p:nvPr/>
        </p:nvSpPr>
        <p:spPr>
          <a:xfrm>
            <a:off x="508000" y="1180742"/>
            <a:ext cx="3556000" cy="129266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400" b="1">
                <a:solidFill>
                  <a:schemeClr val="dk1"/>
                </a:solidFill>
                <a:latin typeface="Calibri"/>
                <a:ea typeface="Calibri"/>
                <a:cs typeface="Calibri"/>
                <a:sym typeface="Calibri"/>
              </a:rPr>
              <a:t>Problem 2</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Generating quality leads is time consuming.</a:t>
            </a:r>
          </a:p>
        </p:txBody>
      </p:sp>
      <p:sp>
        <p:nvSpPr>
          <p:cNvPr id="1221" name="Shape 1221"/>
          <p:cNvSpPr txBox="1"/>
          <p:nvPr/>
        </p:nvSpPr>
        <p:spPr>
          <a:xfrm>
            <a:off x="4673600" y="1167349"/>
            <a:ext cx="3048000" cy="323165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400" b="1">
                <a:solidFill>
                  <a:schemeClr val="dk1"/>
                </a:solidFill>
                <a:latin typeface="Calibri"/>
                <a:ea typeface="Calibri"/>
                <a:cs typeface="Calibri"/>
                <a:sym typeface="Calibri"/>
              </a:rPr>
              <a:t>Today’s Solution</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You advertise through friends and family, asking them to spread the word</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You try to get out there and meet people face to face</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You create a personal website, post listings, to create visibility</a:t>
            </a:r>
          </a:p>
        </p:txBody>
      </p:sp>
      <p:sp>
        <p:nvSpPr>
          <p:cNvPr id="1222" name="Shape 1222"/>
          <p:cNvSpPr txBox="1"/>
          <p:nvPr/>
        </p:nvSpPr>
        <p:spPr>
          <a:xfrm>
            <a:off x="8331200" y="1179016"/>
            <a:ext cx="3048000" cy="304698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400" b="1">
                <a:solidFill>
                  <a:schemeClr val="dk1"/>
                </a:solidFill>
                <a:latin typeface="Calibri"/>
                <a:ea typeface="Calibri"/>
                <a:cs typeface="Calibri"/>
                <a:sym typeface="Calibri"/>
              </a:rPr>
              <a:t>Our Company’s Solution</a:t>
            </a:r>
          </a:p>
          <a:p>
            <a:pPr marL="0" marR="0" lvl="0" indent="0" algn="ctr" rtl="0">
              <a:spcBef>
                <a:spcPts val="0"/>
              </a:spcBef>
              <a:buNone/>
            </a:pPr>
            <a:endParaRPr sz="1800">
              <a:solidFill>
                <a:schemeClr val="dk1"/>
              </a:solidFill>
              <a:latin typeface="Calibri"/>
              <a:ea typeface="Calibri"/>
              <a:cs typeface="Calibri"/>
              <a:sym typeface="Calibri"/>
            </a:endParaRPr>
          </a:p>
          <a:p>
            <a:pPr marL="0" marR="0" lvl="0" indent="0" algn="ctr" rtl="0">
              <a:spcBef>
                <a:spcPts val="0"/>
              </a:spcBef>
              <a:buSzPct val="25000"/>
              <a:buNone/>
            </a:pPr>
            <a:r>
              <a:rPr lang="en-CA" sz="1800">
                <a:solidFill>
                  <a:schemeClr val="dk1"/>
                </a:solidFill>
                <a:latin typeface="Calibri"/>
                <a:ea typeface="Calibri"/>
                <a:cs typeface="Calibri"/>
                <a:sym typeface="Calibri"/>
              </a:rPr>
              <a:t>New clients can reach out to you online through previous clients, friends and family you have already established a relationship with, without having to directly go through their primary connection.</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226"/>
        <p:cNvGrpSpPr/>
        <p:nvPr/>
      </p:nvGrpSpPr>
      <p:grpSpPr>
        <a:xfrm>
          <a:off x="0" y="0"/>
          <a:ext cx="0" cy="0"/>
          <a:chOff x="0" y="0"/>
          <a:chExt cx="0" cy="0"/>
        </a:xfrm>
      </p:grpSpPr>
      <p:sp>
        <p:nvSpPr>
          <p:cNvPr id="1227" name="Shape 1227"/>
          <p:cNvSpPr txBox="1"/>
          <p:nvPr/>
        </p:nvSpPr>
        <p:spPr>
          <a:xfrm>
            <a:off x="508000" y="1180742"/>
            <a:ext cx="3556000" cy="129266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400" b="1">
                <a:solidFill>
                  <a:schemeClr val="dk1"/>
                </a:solidFill>
                <a:latin typeface="Calibri"/>
                <a:ea typeface="Calibri"/>
                <a:cs typeface="Calibri"/>
                <a:sym typeface="Calibri"/>
              </a:rPr>
              <a:t>Problem 3</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Generating quality leads is time consuming.</a:t>
            </a:r>
          </a:p>
        </p:txBody>
      </p:sp>
      <p:sp>
        <p:nvSpPr>
          <p:cNvPr id="1228" name="Shape 1228"/>
          <p:cNvSpPr txBox="1"/>
          <p:nvPr/>
        </p:nvSpPr>
        <p:spPr>
          <a:xfrm>
            <a:off x="4673600" y="1167348"/>
            <a:ext cx="3048000" cy="3508653"/>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400" b="1">
                <a:solidFill>
                  <a:schemeClr val="dk1"/>
                </a:solidFill>
                <a:latin typeface="Calibri"/>
                <a:ea typeface="Calibri"/>
                <a:cs typeface="Calibri"/>
                <a:sym typeface="Calibri"/>
              </a:rPr>
              <a:t>Today’s Solution</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Work for X number of years in the industry, establishing your brand name slowly while bending over backwards for some clients.</a:t>
            </a:r>
          </a:p>
          <a:p>
            <a:pPr marL="0" marR="0" lvl="0" indent="0" algn="l" rtl="0">
              <a:spcBef>
                <a:spcPts val="0"/>
              </a:spcBef>
              <a:buNone/>
            </a:pPr>
            <a:endParaRPr sz="1800">
              <a:solidFill>
                <a:schemeClr val="dk1"/>
              </a:solidFill>
              <a:latin typeface="Calibri"/>
              <a:ea typeface="Calibri"/>
              <a:cs typeface="Calibri"/>
              <a:sym typeface="Calibri"/>
            </a:endParaRPr>
          </a:p>
          <a:p>
            <a:pPr marL="0" marR="0" lvl="0" indent="0" algn="l" rtl="0">
              <a:spcBef>
                <a:spcPts val="0"/>
              </a:spcBef>
              <a:buSzPct val="25000"/>
              <a:buNone/>
            </a:pPr>
            <a:r>
              <a:rPr lang="en-CA" sz="1800">
                <a:solidFill>
                  <a:schemeClr val="dk1"/>
                </a:solidFill>
                <a:latin typeface="Calibri"/>
                <a:ea typeface="Calibri"/>
                <a:cs typeface="Calibri"/>
                <a:sym typeface="Calibri"/>
              </a:rPr>
              <a:t>Spend a ton of money in clever ad campaigns to build your image to where you want it to be.</a:t>
            </a:r>
          </a:p>
        </p:txBody>
      </p:sp>
      <p:sp>
        <p:nvSpPr>
          <p:cNvPr id="1229" name="Shape 1229"/>
          <p:cNvSpPr txBox="1"/>
          <p:nvPr/>
        </p:nvSpPr>
        <p:spPr>
          <a:xfrm>
            <a:off x="8331200" y="1082219"/>
            <a:ext cx="3251199" cy="3508653"/>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2400" b="1">
                <a:solidFill>
                  <a:schemeClr val="dk1"/>
                </a:solidFill>
                <a:latin typeface="Calibri"/>
                <a:ea typeface="Calibri"/>
                <a:cs typeface="Calibri"/>
                <a:sym typeface="Calibri"/>
              </a:rPr>
              <a:t>Our Company’s Solution</a:t>
            </a:r>
          </a:p>
          <a:p>
            <a:pPr marL="0" marR="0" lvl="0" indent="0" algn="ctr" rtl="0">
              <a:spcBef>
                <a:spcPts val="0"/>
              </a:spcBef>
              <a:buNone/>
            </a:pPr>
            <a:endParaRPr sz="1800">
              <a:solidFill>
                <a:schemeClr val="dk1"/>
              </a:solidFill>
              <a:latin typeface="Calibri"/>
              <a:ea typeface="Calibri"/>
              <a:cs typeface="Calibri"/>
              <a:sym typeface="Calibri"/>
            </a:endParaRPr>
          </a:p>
          <a:p>
            <a:pPr marL="0" marR="0" lvl="0" indent="0" algn="ctr" rtl="0">
              <a:spcBef>
                <a:spcPts val="0"/>
              </a:spcBef>
              <a:buSzPct val="25000"/>
              <a:buNone/>
            </a:pPr>
            <a:r>
              <a:rPr lang="en-CA" sz="1800">
                <a:solidFill>
                  <a:schemeClr val="dk1"/>
                </a:solidFill>
                <a:latin typeface="Calibri"/>
                <a:ea typeface="Calibri"/>
                <a:cs typeface="Calibri"/>
                <a:sym typeface="Calibri"/>
              </a:rPr>
              <a:t>Harness the power of testimonials and reviews of past and present clients in one convenient and easy to access online space.</a:t>
            </a:r>
          </a:p>
          <a:p>
            <a:pPr marL="0" marR="0" lvl="0" indent="0" algn="ctr" rtl="0">
              <a:spcBef>
                <a:spcPts val="0"/>
              </a:spcBef>
              <a:buNone/>
            </a:pPr>
            <a:endParaRPr sz="1800">
              <a:solidFill>
                <a:schemeClr val="dk1"/>
              </a:solidFill>
              <a:latin typeface="Calibri"/>
              <a:ea typeface="Calibri"/>
              <a:cs typeface="Calibri"/>
              <a:sym typeface="Calibri"/>
            </a:endParaRPr>
          </a:p>
          <a:p>
            <a:pPr marL="0" marR="0" lvl="0" indent="0" algn="ctr" rtl="0">
              <a:spcBef>
                <a:spcPts val="0"/>
              </a:spcBef>
              <a:buSzPct val="25000"/>
              <a:buNone/>
            </a:pPr>
            <a:r>
              <a:rPr lang="en-CA" sz="1800">
                <a:solidFill>
                  <a:schemeClr val="dk1"/>
                </a:solidFill>
                <a:latin typeface="Calibri"/>
                <a:ea typeface="Calibri"/>
                <a:cs typeface="Calibri"/>
                <a:sym typeface="Calibri"/>
              </a:rPr>
              <a:t>Generate quality leads through this trusted review space while building your personal brand &amp; image</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233"/>
        <p:cNvGrpSpPr/>
        <p:nvPr/>
      </p:nvGrpSpPr>
      <p:grpSpPr>
        <a:xfrm>
          <a:off x="0" y="0"/>
          <a:ext cx="0" cy="0"/>
          <a:chOff x="0" y="0"/>
          <a:chExt cx="0" cy="0"/>
        </a:xfrm>
      </p:grpSpPr>
      <p:graphicFrame>
        <p:nvGraphicFramePr>
          <p:cNvPr id="1234" name="Shape 1234"/>
          <p:cNvGraphicFramePr/>
          <p:nvPr/>
        </p:nvGraphicFramePr>
        <p:xfrm>
          <a:off x="406621" y="351365"/>
          <a:ext cx="11264750" cy="5377000"/>
        </p:xfrm>
        <a:graphic>
          <a:graphicData uri="http://schemas.openxmlformats.org/drawingml/2006/table">
            <a:tbl>
              <a:tblPr>
                <a:noFill/>
                <a:tableStyleId>{9EB2CCDC-D55F-4B0A-878F-547AFAC1F2D9}</a:tableStyleId>
              </a:tblPr>
              <a:tblGrid>
                <a:gridCol w="1609250">
                  <a:extLst>
                    <a:ext uri="{9D8B030D-6E8A-4147-A177-3AD203B41FA5}">
                      <a16:colId xmlns:a16="http://schemas.microsoft.com/office/drawing/2014/main" val="20000"/>
                    </a:ext>
                  </a:extLst>
                </a:gridCol>
                <a:gridCol w="1609250">
                  <a:extLst>
                    <a:ext uri="{9D8B030D-6E8A-4147-A177-3AD203B41FA5}">
                      <a16:colId xmlns:a16="http://schemas.microsoft.com/office/drawing/2014/main" val="20001"/>
                    </a:ext>
                  </a:extLst>
                </a:gridCol>
                <a:gridCol w="1609250">
                  <a:extLst>
                    <a:ext uri="{9D8B030D-6E8A-4147-A177-3AD203B41FA5}">
                      <a16:colId xmlns:a16="http://schemas.microsoft.com/office/drawing/2014/main" val="20002"/>
                    </a:ext>
                  </a:extLst>
                </a:gridCol>
                <a:gridCol w="1609250">
                  <a:extLst>
                    <a:ext uri="{9D8B030D-6E8A-4147-A177-3AD203B41FA5}">
                      <a16:colId xmlns:a16="http://schemas.microsoft.com/office/drawing/2014/main" val="20003"/>
                    </a:ext>
                  </a:extLst>
                </a:gridCol>
                <a:gridCol w="1609250">
                  <a:extLst>
                    <a:ext uri="{9D8B030D-6E8A-4147-A177-3AD203B41FA5}">
                      <a16:colId xmlns:a16="http://schemas.microsoft.com/office/drawing/2014/main" val="20004"/>
                    </a:ext>
                  </a:extLst>
                </a:gridCol>
                <a:gridCol w="1609250">
                  <a:extLst>
                    <a:ext uri="{9D8B030D-6E8A-4147-A177-3AD203B41FA5}">
                      <a16:colId xmlns:a16="http://schemas.microsoft.com/office/drawing/2014/main" val="20005"/>
                    </a:ext>
                  </a:extLst>
                </a:gridCol>
                <a:gridCol w="1609250">
                  <a:extLst>
                    <a:ext uri="{9D8B030D-6E8A-4147-A177-3AD203B41FA5}">
                      <a16:colId xmlns:a16="http://schemas.microsoft.com/office/drawing/2014/main" val="20006"/>
                    </a:ext>
                  </a:extLst>
                </a:gridCol>
              </a:tblGrid>
              <a:tr h="90175">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Website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Researcher</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USP (Pro)</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USP(User)</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Revenue Model</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Price (Client)</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Price (Realtor)</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0"/>
                  </a:ext>
                </a:extLst>
              </a:tr>
              <a:tr h="316075">
                <a:tc>
                  <a:txBody>
                    <a:bodyPr/>
                    <a:lstStyle/>
                    <a:p>
                      <a:pPr marL="0" marR="0" lvl="0" indent="0" algn="l" rtl="0">
                        <a:lnSpc>
                          <a:spcPct val="115000"/>
                        </a:lnSpc>
                        <a:spcBef>
                          <a:spcPts val="0"/>
                        </a:spcBef>
                        <a:spcAft>
                          <a:spcPts val="0"/>
                        </a:spcAft>
                        <a:buSzPct val="25000"/>
                        <a:buNone/>
                      </a:pPr>
                      <a:r>
                        <a:rPr lang="en-CA" sz="1200" u="sng" strike="noStrike" cap="none">
                          <a:solidFill>
                            <a:schemeClr val="hlink"/>
                          </a:solidFill>
                          <a:latin typeface="Calibri"/>
                          <a:ea typeface="Calibri"/>
                          <a:cs typeface="Calibri"/>
                          <a:sym typeface="Calibri"/>
                          <a:hlinkClick r:id="rId3"/>
                        </a:rPr>
                        <a:t>Spacelist.ca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Hanna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Analytics, API for listings, promoted listings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Collection of listing, map locations, easy interface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Freemium</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Free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Free/49.99 upgrade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240775">
                <a:tc>
                  <a:txBody>
                    <a:bodyPr/>
                    <a:lstStyle/>
                    <a:p>
                      <a:pPr marL="0" marR="0" lvl="0" indent="0" algn="l" rtl="0">
                        <a:lnSpc>
                          <a:spcPct val="115000"/>
                        </a:lnSpc>
                        <a:spcBef>
                          <a:spcPts val="0"/>
                        </a:spcBef>
                        <a:spcAft>
                          <a:spcPts val="0"/>
                        </a:spcAft>
                        <a:buSzPct val="25000"/>
                        <a:buNone/>
                      </a:pPr>
                      <a:r>
                        <a:rPr lang="en-CA" sz="1200" u="sng" strike="noStrike" cap="none">
                          <a:solidFill>
                            <a:schemeClr val="hlink"/>
                          </a:solidFill>
                          <a:latin typeface="Calibri"/>
                          <a:ea typeface="Calibri"/>
                          <a:cs typeface="Calibri"/>
                          <a:sym typeface="Calibri"/>
                          <a:hlinkClick r:id="rId4"/>
                        </a:rPr>
                        <a:t>Zomato.com</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Hanna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SAAS (Various utilities and apps)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Regularly updated content and lots of info on restuarants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SAAS, Advertising</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Free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Based on location. Per ad, use of apps.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r h="165475">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Rankmyagent</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Trent</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Comprehensive review system</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Local, reviewed and trusted agents.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N/A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Free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buSzPct val="25000"/>
                        <a:buNone/>
                      </a:pPr>
                      <a:endParaRPr sz="1200" u="none" strike="noStrike" cap="none">
                        <a:latin typeface="Calibri"/>
                        <a:ea typeface="Calibri"/>
                        <a:cs typeface="Calibri"/>
                        <a:sym typeface="Calibri"/>
                      </a:endParaRP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3"/>
                  </a:ext>
                </a:extLst>
              </a:tr>
              <a:tr h="466650">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AgentBizzup.com</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Adrian</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Easy way to build website, specifically for realtors. Cloud, analysis, customization</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N/A - one sided</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Subscription</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N/A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Monthly - 8.88/15.99/29.99/59.99</a:t>
                      </a:r>
                      <a:br>
                        <a:rPr lang="en-CA" sz="1200" u="none" strike="noStrike" cap="none">
                          <a:latin typeface="Calibri"/>
                          <a:ea typeface="Calibri"/>
                          <a:cs typeface="Calibri"/>
                          <a:sym typeface="Calibri"/>
                        </a:rPr>
                      </a:br>
                      <a:r>
                        <a:rPr lang="en-CA" sz="1200" u="none" strike="noStrike" cap="none">
                          <a:latin typeface="Calibri"/>
                          <a:ea typeface="Calibri"/>
                          <a:cs typeface="Calibri"/>
                          <a:sym typeface="Calibri"/>
                        </a:rPr>
                        <a:t>Yearly - 5.99/12.99/24.99/49.99 per month</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4"/>
                  </a:ext>
                </a:extLst>
              </a:tr>
              <a:tr h="466650">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Zillow</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Trent</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Visibility - 22M visitors.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Zestimate. Anonymous rating. Beautiful search UI</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Advertising</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Free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$50 per lead, $0.10 per view of ad, avg agent spends $320/month but range from $500 to $10000 a year</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D9EAD3"/>
                    </a:solidFill>
                  </a:tcPr>
                </a:tc>
                <a:extLst>
                  <a:ext uri="{0D108BD9-81ED-4DB2-BD59-A6C34878D82A}">
                    <a16:rowId xmlns:a16="http://schemas.microsoft.com/office/drawing/2014/main" val="10005"/>
                  </a:ext>
                </a:extLst>
              </a:tr>
              <a:tr h="240775">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Trulia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Trent</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Visibility. Positive reviews.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GOogle search for houses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Advertising</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Free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$30-$200+ PER MONTH for Realtors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solidFill>
                      <a:srgbClr val="D9EAD3"/>
                    </a:solidFill>
                  </a:tcPr>
                </a:tc>
                <a:extLst>
                  <a:ext uri="{0D108BD9-81ED-4DB2-BD59-A6C34878D82A}">
                    <a16:rowId xmlns:a16="http://schemas.microsoft.com/office/drawing/2014/main" val="10006"/>
                  </a:ext>
                </a:extLst>
              </a:tr>
              <a:tr h="541950">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Homeurbano</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Ava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N/A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Safer, more reliable source of accomadation (than cragilist). Demand for furnished places for foreigners.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Commision</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Agency Fee based on amount of months you rent the apartment (eg 3000$ apt for 6 months = 50% fee of 1500$</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N/A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238"/>
        <p:cNvGrpSpPr/>
        <p:nvPr/>
      </p:nvGrpSpPr>
      <p:grpSpPr>
        <a:xfrm>
          <a:off x="0" y="0"/>
          <a:ext cx="0" cy="0"/>
          <a:chOff x="0" y="0"/>
          <a:chExt cx="0" cy="0"/>
        </a:xfrm>
      </p:grpSpPr>
      <p:graphicFrame>
        <p:nvGraphicFramePr>
          <p:cNvPr id="1239" name="Shape 1239"/>
          <p:cNvGraphicFramePr/>
          <p:nvPr/>
        </p:nvGraphicFramePr>
        <p:xfrm>
          <a:off x="279403" y="431800"/>
          <a:ext cx="11645900" cy="5572412"/>
        </p:xfrm>
        <a:graphic>
          <a:graphicData uri="http://schemas.openxmlformats.org/drawingml/2006/table">
            <a:tbl>
              <a:tblPr>
                <a:noFill/>
                <a:tableStyleId>{9EB2CCDC-D55F-4B0A-878F-547AFAC1F2D9}</a:tableStyleId>
              </a:tblPr>
              <a:tblGrid>
                <a:gridCol w="1663700">
                  <a:extLst>
                    <a:ext uri="{9D8B030D-6E8A-4147-A177-3AD203B41FA5}">
                      <a16:colId xmlns:a16="http://schemas.microsoft.com/office/drawing/2014/main" val="20000"/>
                    </a:ext>
                  </a:extLst>
                </a:gridCol>
                <a:gridCol w="1663700">
                  <a:extLst>
                    <a:ext uri="{9D8B030D-6E8A-4147-A177-3AD203B41FA5}">
                      <a16:colId xmlns:a16="http://schemas.microsoft.com/office/drawing/2014/main" val="20001"/>
                    </a:ext>
                  </a:extLst>
                </a:gridCol>
                <a:gridCol w="1663700">
                  <a:extLst>
                    <a:ext uri="{9D8B030D-6E8A-4147-A177-3AD203B41FA5}">
                      <a16:colId xmlns:a16="http://schemas.microsoft.com/office/drawing/2014/main" val="20002"/>
                    </a:ext>
                  </a:extLst>
                </a:gridCol>
                <a:gridCol w="1663700">
                  <a:extLst>
                    <a:ext uri="{9D8B030D-6E8A-4147-A177-3AD203B41FA5}">
                      <a16:colId xmlns:a16="http://schemas.microsoft.com/office/drawing/2014/main" val="20003"/>
                    </a:ext>
                  </a:extLst>
                </a:gridCol>
                <a:gridCol w="1663700">
                  <a:extLst>
                    <a:ext uri="{9D8B030D-6E8A-4147-A177-3AD203B41FA5}">
                      <a16:colId xmlns:a16="http://schemas.microsoft.com/office/drawing/2014/main" val="20004"/>
                    </a:ext>
                  </a:extLst>
                </a:gridCol>
                <a:gridCol w="1663700">
                  <a:extLst>
                    <a:ext uri="{9D8B030D-6E8A-4147-A177-3AD203B41FA5}">
                      <a16:colId xmlns:a16="http://schemas.microsoft.com/office/drawing/2014/main" val="20005"/>
                    </a:ext>
                  </a:extLst>
                </a:gridCol>
                <a:gridCol w="1663700">
                  <a:extLst>
                    <a:ext uri="{9D8B030D-6E8A-4147-A177-3AD203B41FA5}">
                      <a16:colId xmlns:a16="http://schemas.microsoft.com/office/drawing/2014/main" val="20006"/>
                    </a:ext>
                  </a:extLst>
                </a:gridCol>
              </a:tblGrid>
              <a:tr h="240775">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Airbnb</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Hanna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Turn underused assets into money</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Cheaper than hotels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Commision</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6-12% of accomodation +VAT</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3% service charge + VAT</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0"/>
                  </a:ext>
                </a:extLst>
              </a:tr>
              <a:tr h="391375">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Yelp</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Hanna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Visiblity and reputation - helps "local businesses"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Automated software to recommend most helpful and reliable reviews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Advertisements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Free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buSzPct val="25000"/>
                        <a:buNone/>
                      </a:pPr>
                      <a:endParaRPr sz="1200" u="none" strike="noStrike" cap="none">
                        <a:latin typeface="Calibri"/>
                        <a:ea typeface="Calibri"/>
                        <a:cs typeface="Calibri"/>
                        <a:sym typeface="Calibri"/>
                      </a:endParaRP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617250">
                <a:tc>
                  <a:txBody>
                    <a:bodyPr/>
                    <a:lstStyle/>
                    <a:p>
                      <a:pPr marL="0" marR="0" lvl="0" indent="0" algn="l" rtl="0">
                        <a:lnSpc>
                          <a:spcPct val="115000"/>
                        </a:lnSpc>
                        <a:spcBef>
                          <a:spcPts val="0"/>
                        </a:spcBef>
                        <a:spcAft>
                          <a:spcPts val="0"/>
                        </a:spcAft>
                        <a:buSzPct val="25000"/>
                        <a:buNone/>
                      </a:pPr>
                      <a:r>
                        <a:rPr lang="en-CA" sz="1200" u="sng" strike="noStrike" cap="none">
                          <a:solidFill>
                            <a:schemeClr val="hlink"/>
                          </a:solidFill>
                          <a:latin typeface="Calibri"/>
                          <a:ea typeface="Calibri"/>
                          <a:cs typeface="Calibri"/>
                          <a:sym typeface="Calibri"/>
                          <a:hlinkClick r:id="rId3"/>
                        </a:rPr>
                        <a:t>Ratemyagent.com.au</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Ava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Common platform to demonstrate experience and sales ability</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Find and follow leading agents who are selling properties they want to buy. Research value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Freemium</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Free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0/39/69 AUS$/month</a:t>
                      </a:r>
                      <a:br>
                        <a:rPr lang="en-CA" sz="1200" u="none" strike="noStrike" cap="none">
                          <a:latin typeface="Calibri"/>
                          <a:ea typeface="Calibri"/>
                          <a:cs typeface="Calibri"/>
                          <a:sym typeface="Calibri"/>
                        </a:rPr>
                      </a:br>
                      <a:r>
                        <a:rPr lang="en-CA" sz="1200" u="none" strike="noStrike" cap="none">
                          <a:latin typeface="Calibri"/>
                          <a:ea typeface="Calibri"/>
                          <a:cs typeface="Calibri"/>
                          <a:sym typeface="Calibri"/>
                        </a:rPr>
                        <a:t>Agencies: 0/99+29per agent or 299 unlimited agents/ 149+59 per agent or 499 unlimited agents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r h="617250">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Trivago</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Adrian</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N/A does not direclt connect with hotels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Consolidates information from different travel sites. International</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CPC (Cost per click) model. </a:t>
                      </a:r>
                      <a:br>
                        <a:rPr lang="en-CA" sz="1200" u="none" strike="noStrike" cap="none">
                          <a:latin typeface="Calibri"/>
                          <a:ea typeface="Calibri"/>
                          <a:cs typeface="Calibri"/>
                          <a:sym typeface="Calibri"/>
                        </a:rPr>
                      </a:br>
                      <a:r>
                        <a:rPr lang="en-CA" sz="1200" u="none" strike="noStrike" cap="none">
                          <a:latin typeface="Calibri"/>
                          <a:ea typeface="Calibri"/>
                          <a:cs typeface="Calibri"/>
                          <a:sym typeface="Calibri"/>
                        </a:rPr>
                        <a:t>Booking sites are paying trivago for the clickouts trivago's users generate on their offers.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Pays a little extra to site (scrapping)</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N/A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3"/>
                  </a:ext>
                </a:extLst>
              </a:tr>
              <a:tr h="391375">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Zoocasa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Alan</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We give you leads, you don't need to work</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Zoocasa finds you the optimal realtor for you based on their own pool of curated realtors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Commission</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Free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0.25-35% of realtors</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4"/>
                  </a:ext>
                </a:extLst>
              </a:tr>
              <a:tr h="316075">
                <a:tc>
                  <a:txBody>
                    <a:bodyPr/>
                    <a:lstStyle/>
                    <a:p>
                      <a:pPr marL="0" marR="0" lvl="0" indent="0" algn="l" rtl="0">
                        <a:lnSpc>
                          <a:spcPct val="115000"/>
                        </a:lnSpc>
                        <a:spcBef>
                          <a:spcPts val="0"/>
                        </a:spcBef>
                        <a:spcAft>
                          <a:spcPts val="0"/>
                        </a:spcAft>
                        <a:buSzPct val="25000"/>
                        <a:buNone/>
                      </a:pPr>
                      <a:r>
                        <a:rPr lang="en-CA" sz="1200" u="sng" strike="noStrike" cap="none">
                          <a:solidFill>
                            <a:schemeClr val="hlink"/>
                          </a:solidFill>
                          <a:latin typeface="Calibri"/>
                          <a:ea typeface="Calibri"/>
                          <a:cs typeface="Calibri"/>
                          <a:sym typeface="Calibri"/>
                          <a:hlinkClick r:id="rId4"/>
                        </a:rPr>
                        <a:t>Realtor.ca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Juan</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N/A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Personalized search function, save button for places you like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N/A</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Free</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buSzPct val="25000"/>
                        <a:buNone/>
                      </a:pPr>
                      <a:endParaRPr sz="1200" u="none" strike="noStrike" cap="none">
                        <a:latin typeface="Calibri"/>
                        <a:ea typeface="Calibri"/>
                        <a:cs typeface="Calibri"/>
                        <a:sym typeface="Calibri"/>
                      </a:endParaRP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5"/>
                  </a:ext>
                </a:extLst>
              </a:tr>
              <a:tr h="316075">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AngiesList</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Alan</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Visibility</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People you trust - reviews you trust from local neighbourhood.</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Advertising</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spcAft>
                          <a:spcPts val="0"/>
                        </a:spcAft>
                        <a:buSzPct val="25000"/>
                        <a:buNone/>
                      </a:pPr>
                      <a:r>
                        <a:rPr lang="en-CA" sz="1200" u="none" strike="noStrike" cap="none">
                          <a:latin typeface="Calibri"/>
                          <a:ea typeface="Calibri"/>
                          <a:cs typeface="Calibri"/>
                          <a:sym typeface="Calibri"/>
                        </a:rPr>
                        <a:t>$4.00</a:t>
                      </a: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tc>
                  <a:txBody>
                    <a:bodyPr/>
                    <a:lstStyle/>
                    <a:p>
                      <a:pPr marL="0" marR="0" lvl="0" indent="0" algn="l" rtl="0">
                        <a:lnSpc>
                          <a:spcPct val="115000"/>
                        </a:lnSpc>
                        <a:spcBef>
                          <a:spcPts val="0"/>
                        </a:spcBef>
                        <a:buSzPct val="25000"/>
                        <a:buNone/>
                      </a:pPr>
                      <a:endParaRPr sz="1200" u="none" strike="noStrike" cap="none">
                        <a:latin typeface="Calibri"/>
                        <a:ea typeface="Calibri"/>
                        <a:cs typeface="Calibri"/>
                        <a:sym typeface="Calibri"/>
                      </a:endParaRPr>
                    </a:p>
                  </a:txBody>
                  <a:tcPr marL="11150" marR="11150" marT="7450" marB="7450" anchor="b">
                    <a:lnL w="12700" cap="flat" cmpd="sng">
                      <a:solidFill>
                        <a:srgbClr val="CCCCCC"/>
                      </a:solidFill>
                      <a:prstDash val="solid"/>
                      <a:round/>
                      <a:headEnd type="none" w="med" len="med"/>
                      <a:tailEnd type="none" w="med" len="med"/>
                    </a:lnL>
                    <a:lnR w="12700" cap="flat" cmpd="sng">
                      <a:solidFill>
                        <a:srgbClr val="CCCCCC"/>
                      </a:solidFill>
                      <a:prstDash val="solid"/>
                      <a:round/>
                      <a:headEnd type="none" w="med" len="med"/>
                      <a:tailEnd type="none" w="med" len="med"/>
                    </a:lnR>
                    <a:lnT w="12700" cap="flat" cmpd="sng">
                      <a:solidFill>
                        <a:srgbClr val="CCCCCC"/>
                      </a:solidFill>
                      <a:prstDash val="solid"/>
                      <a:round/>
                      <a:headEnd type="none" w="med" len="med"/>
                      <a:tailEnd type="none" w="med" len="med"/>
                    </a:lnT>
                    <a:lnB w="12700" cap="flat" cmpd="sng">
                      <a:solidFill>
                        <a:srgbClr val="CCCCCC"/>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571369" y="962926"/>
            <a:ext cx="2935455" cy="1819790"/>
            <a:chOff x="3634746" y="1203193"/>
            <a:chExt cx="3564878" cy="2194615"/>
          </a:xfrm>
        </p:grpSpPr>
        <p:grpSp>
          <p:nvGrpSpPr>
            <p:cNvPr id="3" name="Group 2"/>
            <p:cNvGrpSpPr/>
            <p:nvPr/>
          </p:nvGrpSpPr>
          <p:grpSpPr>
            <a:xfrm>
              <a:off x="3802008" y="1835708"/>
              <a:ext cx="3222361" cy="1562100"/>
              <a:chOff x="3802008" y="1733550"/>
              <a:chExt cx="3222361" cy="156210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2008" y="1733550"/>
                <a:ext cx="1249154" cy="124915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2608" y="2046496"/>
                <a:ext cx="1249154" cy="124915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5215" y="1733550"/>
                <a:ext cx="1249154" cy="1249154"/>
              </a:xfrm>
              <a:prstGeom prst="rect">
                <a:avLst/>
              </a:prstGeom>
            </p:spPr>
          </p:pic>
        </p:grpSp>
        <p:sp>
          <p:nvSpPr>
            <p:cNvPr id="4" name="Shape 703"/>
            <p:cNvSpPr/>
            <p:nvPr/>
          </p:nvSpPr>
          <p:spPr>
            <a:xfrm>
              <a:off x="3634746" y="1203193"/>
              <a:ext cx="3564878" cy="64633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200" b="1" dirty="0" smtClean="0">
                  <a:solidFill>
                    <a:schemeClr val="bg2"/>
                  </a:solidFill>
                  <a:latin typeface="Calibri"/>
                  <a:ea typeface="Calibri"/>
                  <a:cs typeface="Calibri"/>
                  <a:sym typeface="Calibri"/>
                </a:rPr>
                <a:t>Advertisement</a:t>
              </a:r>
              <a:endParaRPr lang="en-CA" sz="2000" b="1" dirty="0">
                <a:solidFill>
                  <a:schemeClr val="bg2"/>
                </a:solidFill>
                <a:latin typeface="Calibri"/>
                <a:ea typeface="Calibri"/>
                <a:cs typeface="Calibri"/>
                <a:sym typeface="Calibri"/>
              </a:endParaRPr>
            </a:p>
          </p:txBody>
        </p:sp>
      </p:grpSp>
      <p:grpSp>
        <p:nvGrpSpPr>
          <p:cNvPr id="8" name="Group 7"/>
          <p:cNvGrpSpPr/>
          <p:nvPr/>
        </p:nvGrpSpPr>
        <p:grpSpPr>
          <a:xfrm>
            <a:off x="457693" y="756076"/>
            <a:ext cx="2935455" cy="2514831"/>
            <a:chOff x="567288" y="1442564"/>
            <a:chExt cx="3564878" cy="3032816"/>
          </a:xfrm>
        </p:grpSpPr>
        <p:pic>
          <p:nvPicPr>
            <p:cNvPr id="9" name="Shape 150"/>
            <p:cNvPicPr preferRelativeResize="0"/>
            <p:nvPr/>
          </p:nvPicPr>
          <p:blipFill rotWithShape="1">
            <a:blip r:embed="rId4">
              <a:alphaModFix/>
            </a:blip>
            <a:srcRect/>
            <a:stretch/>
          </p:blipFill>
          <p:spPr>
            <a:xfrm>
              <a:off x="1007711" y="1442564"/>
              <a:ext cx="2684032" cy="2386485"/>
            </a:xfrm>
            <a:prstGeom prst="rect">
              <a:avLst/>
            </a:prstGeom>
            <a:noFill/>
            <a:ln>
              <a:noFill/>
            </a:ln>
          </p:spPr>
        </p:pic>
        <p:sp>
          <p:nvSpPr>
            <p:cNvPr id="10" name="Shape 703"/>
            <p:cNvSpPr/>
            <p:nvPr/>
          </p:nvSpPr>
          <p:spPr>
            <a:xfrm>
              <a:off x="567288" y="3829049"/>
              <a:ext cx="3564878" cy="64633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600" b="1" dirty="0" smtClean="0">
                  <a:solidFill>
                    <a:schemeClr val="tx1"/>
                  </a:solidFill>
                  <a:latin typeface="Calibri"/>
                  <a:ea typeface="Calibri"/>
                  <a:cs typeface="Calibri"/>
                  <a:sym typeface="Calibri"/>
                </a:rPr>
                <a:t>Realtor</a:t>
              </a:r>
              <a:endParaRPr lang="en-CA" sz="2400" b="1" dirty="0">
                <a:solidFill>
                  <a:schemeClr val="tx1"/>
                </a:solidFill>
                <a:latin typeface="Calibri"/>
                <a:ea typeface="Calibri"/>
                <a:cs typeface="Calibri"/>
                <a:sym typeface="Calibri"/>
              </a:endParaRPr>
            </a:p>
          </p:txBody>
        </p:sp>
      </p:grpSp>
      <p:grpSp>
        <p:nvGrpSpPr>
          <p:cNvPr id="11" name="Group 10"/>
          <p:cNvGrpSpPr/>
          <p:nvPr/>
        </p:nvGrpSpPr>
        <p:grpSpPr>
          <a:xfrm>
            <a:off x="8685045" y="756076"/>
            <a:ext cx="2935455" cy="2444324"/>
            <a:chOff x="8080150" y="1431659"/>
            <a:chExt cx="3564878" cy="2947786"/>
          </a:xfrm>
        </p:grpSpPr>
        <p:pic>
          <p:nvPicPr>
            <p:cNvPr id="12" name="Shape 164"/>
            <p:cNvPicPr preferRelativeResize="0"/>
            <p:nvPr/>
          </p:nvPicPr>
          <p:blipFill rotWithShape="1">
            <a:blip r:embed="rId5">
              <a:alphaModFix/>
            </a:blip>
            <a:srcRect/>
            <a:stretch/>
          </p:blipFill>
          <p:spPr>
            <a:xfrm>
              <a:off x="8520573" y="1431659"/>
              <a:ext cx="2684032" cy="2386485"/>
            </a:xfrm>
            <a:prstGeom prst="rect">
              <a:avLst/>
            </a:prstGeom>
            <a:noFill/>
            <a:ln>
              <a:noFill/>
            </a:ln>
          </p:spPr>
        </p:pic>
        <p:sp>
          <p:nvSpPr>
            <p:cNvPr id="13" name="Shape 703"/>
            <p:cNvSpPr/>
            <p:nvPr/>
          </p:nvSpPr>
          <p:spPr>
            <a:xfrm>
              <a:off x="8080150" y="3733114"/>
              <a:ext cx="3564878" cy="64633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600" b="1" dirty="0" smtClean="0">
                  <a:solidFill>
                    <a:schemeClr val="tx1"/>
                  </a:solidFill>
                  <a:latin typeface="Calibri"/>
                  <a:ea typeface="Calibri"/>
                  <a:cs typeface="Calibri"/>
                  <a:sym typeface="Calibri"/>
                </a:rPr>
                <a:t>New Leads</a:t>
              </a:r>
              <a:endParaRPr lang="en-CA" sz="2400" b="1" dirty="0">
                <a:solidFill>
                  <a:schemeClr val="tx1"/>
                </a:solidFill>
                <a:latin typeface="Calibri"/>
                <a:ea typeface="Calibri"/>
                <a:cs typeface="Calibri"/>
                <a:sym typeface="Calibri"/>
              </a:endParaRPr>
            </a:p>
          </p:txBody>
        </p:sp>
      </p:grpSp>
      <p:sp>
        <p:nvSpPr>
          <p:cNvPr id="15" name="Isosceles Triangle 14"/>
          <p:cNvSpPr/>
          <p:nvPr/>
        </p:nvSpPr>
        <p:spPr>
          <a:xfrm rot="5400000">
            <a:off x="3202014" y="1672836"/>
            <a:ext cx="1541927" cy="592277"/>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Isosceles Triangle 15"/>
          <p:cNvSpPr/>
          <p:nvPr/>
        </p:nvSpPr>
        <p:spPr>
          <a:xfrm rot="5400000">
            <a:off x="7482630" y="1584890"/>
            <a:ext cx="1541927" cy="592277"/>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4" name="Group 17"/>
          <p:cNvGrpSpPr/>
          <p:nvPr/>
        </p:nvGrpSpPr>
        <p:grpSpPr>
          <a:xfrm>
            <a:off x="4307216" y="3844144"/>
            <a:ext cx="3676803" cy="2271682"/>
            <a:chOff x="4021466" y="4206094"/>
            <a:chExt cx="3676803" cy="2271682"/>
          </a:xfrm>
        </p:grpSpPr>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0771" y="4206094"/>
              <a:ext cx="1978192" cy="1978192"/>
            </a:xfrm>
            <a:prstGeom prst="rect">
              <a:avLst/>
            </a:prstGeom>
          </p:spPr>
        </p:pic>
        <p:sp>
          <p:nvSpPr>
            <p:cNvPr id="20" name="Shape 703"/>
            <p:cNvSpPr/>
            <p:nvPr/>
          </p:nvSpPr>
          <p:spPr>
            <a:xfrm>
              <a:off x="4021466" y="5941834"/>
              <a:ext cx="3676803" cy="53594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200" b="1" dirty="0" smtClean="0">
                  <a:solidFill>
                    <a:schemeClr val="bg2"/>
                  </a:solidFill>
                  <a:latin typeface="Calibri"/>
                  <a:ea typeface="Calibri"/>
                  <a:cs typeface="Calibri"/>
                  <a:sym typeface="Calibri"/>
                </a:rPr>
                <a:t>Turn to inner circle</a:t>
              </a:r>
              <a:endParaRPr lang="en-CA" sz="2000" b="1" dirty="0">
                <a:solidFill>
                  <a:schemeClr val="bg2"/>
                </a:solidFill>
                <a:latin typeface="Calibri"/>
                <a:ea typeface="Calibri"/>
                <a:cs typeface="Calibri"/>
                <a:sym typeface="Calibri"/>
              </a:endParaRPr>
            </a:p>
          </p:txBody>
        </p:sp>
      </p:grpSp>
      <p:sp>
        <p:nvSpPr>
          <p:cNvPr id="22" name="Isosceles Triangle 21"/>
          <p:cNvSpPr/>
          <p:nvPr/>
        </p:nvSpPr>
        <p:spPr>
          <a:xfrm rot="5400000">
            <a:off x="7520730" y="4657584"/>
            <a:ext cx="1541927" cy="592277"/>
          </a:xfrm>
          <a:prstGeom prst="triangle">
            <a:avLst/>
          </a:prstGeom>
          <a:solidFill>
            <a:srgbClr val="FF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71672" y="3677426"/>
            <a:ext cx="2438400" cy="2438400"/>
          </a:xfrm>
          <a:prstGeom prst="rect">
            <a:avLst/>
          </a:prstGeom>
        </p:spPr>
      </p:pic>
      <p:pic>
        <p:nvPicPr>
          <p:cNvPr id="24" name="Shape 164"/>
          <p:cNvPicPr preferRelativeResize="0"/>
          <p:nvPr/>
        </p:nvPicPr>
        <p:blipFill rotWithShape="1">
          <a:blip r:embed="rId5">
            <a:alphaModFix/>
          </a:blip>
          <a:srcRect/>
          <a:stretch/>
        </p:blipFill>
        <p:spPr>
          <a:xfrm>
            <a:off x="858454" y="4023330"/>
            <a:ext cx="2210133" cy="1978889"/>
          </a:xfrm>
          <a:prstGeom prst="rect">
            <a:avLst/>
          </a:prstGeom>
          <a:noFill/>
          <a:ln>
            <a:noFill/>
          </a:ln>
        </p:spPr>
      </p:pic>
      <p:sp>
        <p:nvSpPr>
          <p:cNvPr id="25" name="Isosceles Triangle 24"/>
          <p:cNvSpPr/>
          <p:nvPr/>
        </p:nvSpPr>
        <p:spPr>
          <a:xfrm rot="5400000">
            <a:off x="3240114" y="4755234"/>
            <a:ext cx="1541927" cy="592277"/>
          </a:xfrm>
          <a:prstGeom prst="triangle">
            <a:avLst/>
          </a:prstGeom>
          <a:solidFill>
            <a:srgbClr val="FF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16115823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Isosceles Triangle 31"/>
          <p:cNvSpPr/>
          <p:nvPr/>
        </p:nvSpPr>
        <p:spPr>
          <a:xfrm rot="5400000">
            <a:off x="7520730" y="4676634"/>
            <a:ext cx="1541927" cy="592277"/>
          </a:xfrm>
          <a:prstGeom prst="triangle">
            <a:avLst/>
          </a:prstGeom>
          <a:solidFill>
            <a:srgbClr val="CE7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Isosceles Triangle 30"/>
          <p:cNvSpPr/>
          <p:nvPr/>
        </p:nvSpPr>
        <p:spPr>
          <a:xfrm rot="5400000">
            <a:off x="3240114" y="4764580"/>
            <a:ext cx="1541927" cy="592277"/>
          </a:xfrm>
          <a:prstGeom prst="triangle">
            <a:avLst/>
          </a:prstGeom>
          <a:solidFill>
            <a:srgbClr val="CE7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1" name="Shape 164"/>
          <p:cNvPicPr preferRelativeResize="0"/>
          <p:nvPr/>
        </p:nvPicPr>
        <p:blipFill rotWithShape="1">
          <a:blip r:embed="rId3">
            <a:alphaModFix/>
          </a:blip>
          <a:srcRect/>
          <a:stretch/>
        </p:blipFill>
        <p:spPr>
          <a:xfrm>
            <a:off x="858454" y="4023330"/>
            <a:ext cx="2210133" cy="1978889"/>
          </a:xfrm>
          <a:prstGeom prst="rect">
            <a:avLst/>
          </a:prstGeom>
          <a:noFill/>
          <a:ln>
            <a:noFill/>
          </a:ln>
        </p:spPr>
      </p:pic>
      <p:grpSp>
        <p:nvGrpSpPr>
          <p:cNvPr id="2" name="Group 1"/>
          <p:cNvGrpSpPr/>
          <p:nvPr/>
        </p:nvGrpSpPr>
        <p:grpSpPr>
          <a:xfrm>
            <a:off x="4571369" y="962926"/>
            <a:ext cx="2935455" cy="1819790"/>
            <a:chOff x="3634746" y="1203193"/>
            <a:chExt cx="3564878" cy="2194615"/>
          </a:xfrm>
        </p:grpSpPr>
        <p:grpSp>
          <p:nvGrpSpPr>
            <p:cNvPr id="3" name="Group 2"/>
            <p:cNvGrpSpPr/>
            <p:nvPr/>
          </p:nvGrpSpPr>
          <p:grpSpPr>
            <a:xfrm>
              <a:off x="3802008" y="1835708"/>
              <a:ext cx="3222361" cy="1562100"/>
              <a:chOff x="3802008" y="1733550"/>
              <a:chExt cx="3222361" cy="156210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2008" y="1733550"/>
                <a:ext cx="1249154" cy="124915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2608" y="2046496"/>
                <a:ext cx="1249154" cy="124915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5215" y="1733550"/>
                <a:ext cx="1249154" cy="1249154"/>
              </a:xfrm>
              <a:prstGeom prst="rect">
                <a:avLst/>
              </a:prstGeom>
            </p:spPr>
          </p:pic>
        </p:grpSp>
        <p:sp>
          <p:nvSpPr>
            <p:cNvPr id="4" name="Shape 703"/>
            <p:cNvSpPr/>
            <p:nvPr/>
          </p:nvSpPr>
          <p:spPr>
            <a:xfrm>
              <a:off x="3634746" y="1203193"/>
              <a:ext cx="3564878" cy="64633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200" b="1" dirty="0" smtClean="0">
                  <a:solidFill>
                    <a:schemeClr val="bg2"/>
                  </a:solidFill>
                  <a:latin typeface="Calibri"/>
                  <a:ea typeface="Calibri"/>
                  <a:cs typeface="Calibri"/>
                  <a:sym typeface="Calibri"/>
                </a:rPr>
                <a:t>Advertisement</a:t>
              </a:r>
              <a:endParaRPr lang="en-CA" sz="2000" b="1" dirty="0">
                <a:solidFill>
                  <a:schemeClr val="bg2"/>
                </a:solidFill>
                <a:latin typeface="Calibri"/>
                <a:ea typeface="Calibri"/>
                <a:cs typeface="Calibri"/>
                <a:sym typeface="Calibri"/>
              </a:endParaRPr>
            </a:p>
          </p:txBody>
        </p:sp>
      </p:grpSp>
      <p:grpSp>
        <p:nvGrpSpPr>
          <p:cNvPr id="8" name="Group 7"/>
          <p:cNvGrpSpPr/>
          <p:nvPr/>
        </p:nvGrpSpPr>
        <p:grpSpPr>
          <a:xfrm>
            <a:off x="457693" y="756076"/>
            <a:ext cx="2935455" cy="2514831"/>
            <a:chOff x="567288" y="1442564"/>
            <a:chExt cx="3564878" cy="3032816"/>
          </a:xfrm>
        </p:grpSpPr>
        <p:pic>
          <p:nvPicPr>
            <p:cNvPr id="9" name="Shape 150"/>
            <p:cNvPicPr preferRelativeResize="0"/>
            <p:nvPr/>
          </p:nvPicPr>
          <p:blipFill rotWithShape="1">
            <a:blip r:embed="rId5">
              <a:alphaModFix/>
            </a:blip>
            <a:srcRect/>
            <a:stretch/>
          </p:blipFill>
          <p:spPr>
            <a:xfrm>
              <a:off x="1007711" y="1442564"/>
              <a:ext cx="2684032" cy="2386485"/>
            </a:xfrm>
            <a:prstGeom prst="rect">
              <a:avLst/>
            </a:prstGeom>
            <a:noFill/>
            <a:ln>
              <a:noFill/>
            </a:ln>
          </p:spPr>
        </p:pic>
        <p:sp>
          <p:nvSpPr>
            <p:cNvPr id="10" name="Shape 703"/>
            <p:cNvSpPr/>
            <p:nvPr/>
          </p:nvSpPr>
          <p:spPr>
            <a:xfrm>
              <a:off x="567288" y="3829049"/>
              <a:ext cx="3564878" cy="64633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600" b="1" dirty="0" smtClean="0">
                  <a:solidFill>
                    <a:schemeClr val="tx1"/>
                  </a:solidFill>
                  <a:latin typeface="Calibri"/>
                  <a:ea typeface="Calibri"/>
                  <a:cs typeface="Calibri"/>
                  <a:sym typeface="Calibri"/>
                </a:rPr>
                <a:t>Realtor</a:t>
              </a:r>
              <a:endParaRPr lang="en-CA" sz="2400" b="1" dirty="0">
                <a:solidFill>
                  <a:schemeClr val="tx1"/>
                </a:solidFill>
                <a:latin typeface="Calibri"/>
                <a:ea typeface="Calibri"/>
                <a:cs typeface="Calibri"/>
                <a:sym typeface="Calibri"/>
              </a:endParaRPr>
            </a:p>
          </p:txBody>
        </p:sp>
      </p:grpSp>
      <p:grpSp>
        <p:nvGrpSpPr>
          <p:cNvPr id="11" name="Group 10"/>
          <p:cNvGrpSpPr/>
          <p:nvPr/>
        </p:nvGrpSpPr>
        <p:grpSpPr>
          <a:xfrm>
            <a:off x="8685045" y="756076"/>
            <a:ext cx="2935455" cy="2444324"/>
            <a:chOff x="8080150" y="1431659"/>
            <a:chExt cx="3564878" cy="2947786"/>
          </a:xfrm>
        </p:grpSpPr>
        <p:pic>
          <p:nvPicPr>
            <p:cNvPr id="12" name="Shape 164"/>
            <p:cNvPicPr preferRelativeResize="0"/>
            <p:nvPr/>
          </p:nvPicPr>
          <p:blipFill rotWithShape="1">
            <a:blip r:embed="rId3">
              <a:alphaModFix/>
            </a:blip>
            <a:srcRect/>
            <a:stretch/>
          </p:blipFill>
          <p:spPr>
            <a:xfrm>
              <a:off x="8520573" y="1431659"/>
              <a:ext cx="2684032" cy="2386485"/>
            </a:xfrm>
            <a:prstGeom prst="rect">
              <a:avLst/>
            </a:prstGeom>
            <a:noFill/>
            <a:ln>
              <a:noFill/>
            </a:ln>
          </p:spPr>
        </p:pic>
        <p:sp>
          <p:nvSpPr>
            <p:cNvPr id="13" name="Shape 703"/>
            <p:cNvSpPr/>
            <p:nvPr/>
          </p:nvSpPr>
          <p:spPr>
            <a:xfrm>
              <a:off x="8080150" y="3733114"/>
              <a:ext cx="3564878" cy="646331"/>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600" b="1" dirty="0" smtClean="0">
                  <a:solidFill>
                    <a:schemeClr val="tx1"/>
                  </a:solidFill>
                  <a:latin typeface="Calibri"/>
                  <a:ea typeface="Calibri"/>
                  <a:cs typeface="Calibri"/>
                  <a:sym typeface="Calibri"/>
                </a:rPr>
                <a:t>New Leads</a:t>
              </a:r>
              <a:endParaRPr lang="en-CA" sz="2400" b="1" dirty="0">
                <a:solidFill>
                  <a:schemeClr val="tx1"/>
                </a:solidFill>
                <a:latin typeface="Calibri"/>
                <a:ea typeface="Calibri"/>
                <a:cs typeface="Calibri"/>
                <a:sym typeface="Calibri"/>
              </a:endParaRPr>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37395" y="2835537"/>
              <a:ext cx="982607" cy="982607"/>
            </a:xfrm>
            <a:prstGeom prst="rect">
              <a:avLst/>
            </a:prstGeom>
          </p:spPr>
        </p:pic>
      </p:grpSp>
      <p:sp>
        <p:nvSpPr>
          <p:cNvPr id="15" name="Isosceles Triangle 14"/>
          <p:cNvSpPr/>
          <p:nvPr/>
        </p:nvSpPr>
        <p:spPr>
          <a:xfrm rot="5400000">
            <a:off x="3202014" y="1672836"/>
            <a:ext cx="1541927" cy="592277"/>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Isosceles Triangle 15"/>
          <p:cNvSpPr/>
          <p:nvPr/>
        </p:nvSpPr>
        <p:spPr>
          <a:xfrm rot="5400000">
            <a:off x="7482630" y="1584890"/>
            <a:ext cx="1541927" cy="592277"/>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Multiply 25"/>
          <p:cNvSpPr/>
          <p:nvPr/>
        </p:nvSpPr>
        <p:spPr>
          <a:xfrm>
            <a:off x="3997841" y="808074"/>
            <a:ext cx="4133797" cy="2565157"/>
          </a:xfrm>
          <a:prstGeom prst="mathMultiply">
            <a:avLst>
              <a:gd name="adj1" fmla="val 14871"/>
            </a:avLst>
          </a:prstGeom>
          <a:solidFill>
            <a:srgbClr val="DD00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4" name="Picture 3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86431" y="5132765"/>
            <a:ext cx="787966" cy="787966"/>
          </a:xfrm>
          <a:prstGeom prst="rect">
            <a:avLst/>
          </a:prstGeom>
        </p:spPr>
      </p:pic>
      <p:sp>
        <p:nvSpPr>
          <p:cNvPr id="35" name="Shape 135"/>
          <p:cNvSpPr/>
          <p:nvPr/>
        </p:nvSpPr>
        <p:spPr>
          <a:xfrm rot="21447884">
            <a:off x="4301437" y="3229412"/>
            <a:ext cx="3720080" cy="102209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4400" cap="none" dirty="0" smtClean="0">
                <a:solidFill>
                  <a:srgbClr val="7E00C7"/>
                </a:solidFill>
                <a:latin typeface="PT Sans"/>
                <a:ea typeface="PT Sans"/>
                <a:cs typeface="PT Sans"/>
                <a:sym typeface="PT Sans"/>
              </a:rPr>
              <a:t>+</a:t>
            </a:r>
            <a:r>
              <a:rPr lang="en-CA" sz="6000" b="1" cap="none" dirty="0" smtClean="0">
                <a:solidFill>
                  <a:srgbClr val="7E00C7"/>
                </a:solidFill>
                <a:latin typeface="PT Sans"/>
                <a:ea typeface="PT Sans"/>
                <a:cs typeface="PT Sans"/>
                <a:sym typeface="PT Sans"/>
              </a:rPr>
              <a:t>trust</a:t>
            </a:r>
            <a:endParaRPr lang="en-CA" sz="8000" b="1" cap="none" dirty="0">
              <a:solidFill>
                <a:srgbClr val="7E00C7"/>
              </a:solidFill>
              <a:latin typeface="PT Sans"/>
              <a:ea typeface="PT Sans"/>
              <a:cs typeface="PT Sans"/>
              <a:sym typeface="PT Sans"/>
            </a:endParaRPr>
          </a:p>
        </p:txBody>
      </p:sp>
      <p:grpSp>
        <p:nvGrpSpPr>
          <p:cNvPr id="17" name="Group 63"/>
          <p:cNvGrpSpPr/>
          <p:nvPr/>
        </p:nvGrpSpPr>
        <p:grpSpPr>
          <a:xfrm>
            <a:off x="4307216" y="3844144"/>
            <a:ext cx="3676803" cy="2271682"/>
            <a:chOff x="4021466" y="4206094"/>
            <a:chExt cx="3676803" cy="2271682"/>
          </a:xfrm>
        </p:grpSpPr>
        <p:pic>
          <p:nvPicPr>
            <p:cNvPr id="65" name="Picture 6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70771" y="4206094"/>
              <a:ext cx="1978192" cy="1978192"/>
            </a:xfrm>
            <a:prstGeom prst="rect">
              <a:avLst/>
            </a:prstGeom>
          </p:spPr>
        </p:pic>
        <p:sp>
          <p:nvSpPr>
            <p:cNvPr id="66" name="Shape 703"/>
            <p:cNvSpPr/>
            <p:nvPr/>
          </p:nvSpPr>
          <p:spPr>
            <a:xfrm>
              <a:off x="4021466" y="5941834"/>
              <a:ext cx="3676803" cy="535942"/>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CA" sz="3200" b="1" dirty="0" smtClean="0">
                  <a:solidFill>
                    <a:schemeClr val="bg2"/>
                  </a:solidFill>
                  <a:latin typeface="Calibri"/>
                  <a:ea typeface="Calibri"/>
                  <a:cs typeface="Calibri"/>
                  <a:sym typeface="Calibri"/>
                </a:rPr>
                <a:t>Turn to inner circle</a:t>
              </a:r>
              <a:endParaRPr lang="en-CA" sz="2000" b="1" dirty="0">
                <a:solidFill>
                  <a:schemeClr val="bg2"/>
                </a:solidFill>
                <a:latin typeface="Calibri"/>
                <a:ea typeface="Calibri"/>
                <a:cs typeface="Calibri"/>
                <a:sym typeface="Calibri"/>
              </a:endParaRPr>
            </a:p>
          </p:txBody>
        </p:sp>
      </p:grpSp>
      <p:pic>
        <p:nvPicPr>
          <p:cNvPr id="68" name="Picture 6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71672" y="3677426"/>
            <a:ext cx="2438400" cy="2438400"/>
          </a:xfrm>
          <a:prstGeom prst="rect">
            <a:avLst/>
          </a:prstGeom>
        </p:spPr>
      </p:pic>
    </p:spTree>
    <p:extLst>
      <p:ext uri="{BB962C8B-B14F-4D97-AF65-F5344CB8AC3E}">
        <p14:creationId xmlns:p14="http://schemas.microsoft.com/office/powerpoint/2010/main" val="274559938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1132</TotalTime>
  <Words>4241</Words>
  <Application>Microsoft Office PowerPoint</Application>
  <PresentationFormat>Widescreen</PresentationFormat>
  <Paragraphs>894</Paragraphs>
  <Slides>77</Slides>
  <Notes>72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77</vt:i4>
      </vt:variant>
    </vt:vector>
  </HeadingPairs>
  <TitlesOfParts>
    <vt:vector size="87" baseType="lpstr">
      <vt:lpstr>Corbel</vt:lpstr>
      <vt:lpstr>Noto Sans Symbols</vt:lpstr>
      <vt:lpstr>Maiandra GD</vt:lpstr>
      <vt:lpstr>Arial</vt:lpstr>
      <vt:lpstr>Calibri</vt:lpstr>
      <vt:lpstr>Curlz MT</vt:lpstr>
      <vt:lpstr>Overlock</vt:lpstr>
      <vt:lpstr>PT Sans</vt:lpstr>
      <vt:lpstr>Gadugi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Trent Anderson</dc:creator>
  <cp:lastModifiedBy>user</cp:lastModifiedBy>
  <cp:revision>197</cp:revision>
  <dcterms:modified xsi:type="dcterms:W3CDTF">2016-04-05T04:11:34Z</dcterms:modified>
</cp:coreProperties>
</file>