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59"/>
  </p:notesMasterIdLst>
  <p:handoutMasterIdLst>
    <p:handoutMasterId r:id="rId60"/>
  </p:handoutMasterIdLst>
  <p:sldIdLst>
    <p:sldId id="256" r:id="rId2"/>
    <p:sldId id="286" r:id="rId3"/>
    <p:sldId id="325" r:id="rId4"/>
    <p:sldId id="259" r:id="rId5"/>
    <p:sldId id="258" r:id="rId6"/>
    <p:sldId id="260" r:id="rId7"/>
    <p:sldId id="265" r:id="rId8"/>
    <p:sldId id="264" r:id="rId9"/>
    <p:sldId id="261" r:id="rId10"/>
    <p:sldId id="304" r:id="rId11"/>
    <p:sldId id="305" r:id="rId12"/>
    <p:sldId id="307" r:id="rId13"/>
    <p:sldId id="335" r:id="rId14"/>
    <p:sldId id="302" r:id="rId15"/>
    <p:sldId id="257" r:id="rId16"/>
    <p:sldId id="262" r:id="rId17"/>
    <p:sldId id="287" r:id="rId18"/>
    <p:sldId id="283" r:id="rId19"/>
    <p:sldId id="284" r:id="rId20"/>
    <p:sldId id="285" r:id="rId21"/>
    <p:sldId id="340" r:id="rId22"/>
    <p:sldId id="330" r:id="rId23"/>
    <p:sldId id="337" r:id="rId24"/>
    <p:sldId id="334" r:id="rId25"/>
    <p:sldId id="332" r:id="rId26"/>
    <p:sldId id="288" r:id="rId27"/>
    <p:sldId id="263" r:id="rId28"/>
    <p:sldId id="300" r:id="rId29"/>
    <p:sldId id="268" r:id="rId30"/>
    <p:sldId id="269" r:id="rId31"/>
    <p:sldId id="320" r:id="rId32"/>
    <p:sldId id="274" r:id="rId33"/>
    <p:sldId id="277" r:id="rId34"/>
    <p:sldId id="322" r:id="rId35"/>
    <p:sldId id="323" r:id="rId36"/>
    <p:sldId id="327" r:id="rId37"/>
    <p:sldId id="295" r:id="rId38"/>
    <p:sldId id="289" r:id="rId39"/>
    <p:sldId id="290" r:id="rId40"/>
    <p:sldId id="318" r:id="rId41"/>
    <p:sldId id="319" r:id="rId42"/>
    <p:sldId id="292" r:id="rId43"/>
    <p:sldId id="293" r:id="rId44"/>
    <p:sldId id="316" r:id="rId45"/>
    <p:sldId id="315" r:id="rId46"/>
    <p:sldId id="296" r:id="rId47"/>
    <p:sldId id="294" r:id="rId48"/>
    <p:sldId id="299" r:id="rId49"/>
    <p:sldId id="308" r:id="rId50"/>
    <p:sldId id="309" r:id="rId51"/>
    <p:sldId id="338" r:id="rId52"/>
    <p:sldId id="297" r:id="rId53"/>
    <p:sldId id="328" r:id="rId54"/>
    <p:sldId id="311" r:id="rId55"/>
    <p:sldId id="312" r:id="rId56"/>
    <p:sldId id="313" r:id="rId57"/>
    <p:sldId id="314" r:id="rId58"/>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sa Walsh" initials="A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94361" autoAdjust="0"/>
  </p:normalViewPr>
  <p:slideViewPr>
    <p:cSldViewPr snapToGrid="0">
      <p:cViewPr varScale="1">
        <p:scale>
          <a:sx n="110" d="100"/>
          <a:sy n="110" d="100"/>
        </p:scale>
        <p:origin x="76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isa\SkyDrive\Documents\MECH%20328\EC%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CB9-47B8-BF21-F34874EEDD0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CB9-47B8-BF21-F34874EEDD0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CB9-47B8-BF21-F34874EEDD0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CB9-47B8-BF21-F34874EEDD0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CB9-47B8-BF21-F34874EEDD0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7CB9-47B8-BF21-F34874EEDD0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7CB9-47B8-BF21-F34874EEDD05}"/>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7CB9-47B8-BF21-F34874EEDD0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7CB9-47B8-BF21-F34874EEDD0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7CB9-47B8-BF21-F34874EEDD05}"/>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5AF9-40DF-8E45-E80D68A9D0B4}"/>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5AF9-40DF-8E45-E80D68A9D0B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Sheet1!$E$1:$E$12</c:f>
              <c:strCache>
                <c:ptCount val="12"/>
                <c:pt idx="0">
                  <c:v>Cost</c:v>
                </c:pt>
                <c:pt idx="1">
                  <c:v>Maintenance</c:v>
                </c:pt>
                <c:pt idx="2">
                  <c:v>Durability</c:v>
                </c:pt>
                <c:pt idx="3">
                  <c:v>Assistant energy conservation</c:v>
                </c:pt>
                <c:pt idx="4">
                  <c:v>Rider comfort</c:v>
                </c:pt>
                <c:pt idx="5">
                  <c:v>Weight</c:v>
                </c:pt>
                <c:pt idx="6">
                  <c:v>Rider adjustability</c:v>
                </c:pt>
                <c:pt idx="7">
                  <c:v>Adjustability for assistants</c:v>
                </c:pt>
                <c:pt idx="8">
                  <c:v>Shock experienced by rider</c:v>
                </c:pt>
                <c:pt idx="9">
                  <c:v>Braking power</c:v>
                </c:pt>
                <c:pt idx="10">
                  <c:v>Degree of rider interaction</c:v>
                </c:pt>
                <c:pt idx="11">
                  <c:v>Assistant comfort</c:v>
                </c:pt>
              </c:strCache>
            </c:strRef>
          </c:cat>
          <c:val>
            <c:numRef>
              <c:f>Sheet1!$F$1:$F$12</c:f>
              <c:numCache>
                <c:formatCode>0%</c:formatCode>
                <c:ptCount val="12"/>
                <c:pt idx="0">
                  <c:v>0.23</c:v>
                </c:pt>
                <c:pt idx="1">
                  <c:v>0.12</c:v>
                </c:pt>
                <c:pt idx="2">
                  <c:v>0.12</c:v>
                </c:pt>
                <c:pt idx="3">
                  <c:v>0.09</c:v>
                </c:pt>
                <c:pt idx="4">
                  <c:v>0.09</c:v>
                </c:pt>
                <c:pt idx="5">
                  <c:v>0.08</c:v>
                </c:pt>
                <c:pt idx="6">
                  <c:v>0.08</c:v>
                </c:pt>
                <c:pt idx="7">
                  <c:v>0.06</c:v>
                </c:pt>
                <c:pt idx="8">
                  <c:v>0.05</c:v>
                </c:pt>
                <c:pt idx="9">
                  <c:v>0.03</c:v>
                </c:pt>
                <c:pt idx="10">
                  <c:v>0.03</c:v>
                </c:pt>
                <c:pt idx="11">
                  <c:v>0.02</c:v>
                </c:pt>
              </c:numCache>
            </c:numRef>
          </c:val>
          <c:extLst>
            <c:ext xmlns:c16="http://schemas.microsoft.com/office/drawing/2014/chart" uri="{C3380CC4-5D6E-409C-BE32-E72D297353CC}">
              <c16:uniqueId val="{00000014-7CB9-47B8-BF21-F34874EEDD05}"/>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70870422709678704"/>
          <c:y val="0.18756819802281299"/>
          <c:w val="0.27925760708733099"/>
          <c:h val="0.5579510656684499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212904A6-863F-4BB4-A297-08E4CA8A4E0D}" type="datetimeFigureOut">
              <a:rPr lang="en-CA" smtClean="0"/>
              <a:t>2014-11-21</a:t>
            </a:fld>
            <a:endParaRPr lang="en-CA"/>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458AA042-05D9-46C3-93E5-EDB69E10C371}" type="slidenum">
              <a:rPr lang="en-CA" smtClean="0"/>
              <a:t>‹#›</a:t>
            </a:fld>
            <a:endParaRPr lang="en-CA"/>
          </a:p>
        </p:txBody>
      </p:sp>
    </p:spTree>
    <p:extLst>
      <p:ext uri="{BB962C8B-B14F-4D97-AF65-F5344CB8AC3E}">
        <p14:creationId xmlns:p14="http://schemas.microsoft.com/office/powerpoint/2010/main" val="490263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F119712C-680E-453B-AFC5-92E003A8418F}" type="datetimeFigureOut">
              <a:rPr lang="en-US"/>
              <a:t>11/21/2014</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8CB9A872-DFBB-4EF0-A3C5-89C8175AA4DA}" type="slidenum">
              <a:rPr lang="en-US"/>
              <a:t>‹#›</a:t>
            </a:fld>
            <a:endParaRPr lang="en-US"/>
          </a:p>
        </p:txBody>
      </p:sp>
    </p:spTree>
    <p:extLst>
      <p:ext uri="{BB962C8B-B14F-4D97-AF65-F5344CB8AC3E}">
        <p14:creationId xmlns:p14="http://schemas.microsoft.com/office/powerpoint/2010/main" val="3260228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1</a:t>
            </a:fld>
            <a:endParaRPr lang="en-US"/>
          </a:p>
        </p:txBody>
      </p:sp>
    </p:spTree>
    <p:extLst>
      <p:ext uri="{BB962C8B-B14F-4D97-AF65-F5344CB8AC3E}">
        <p14:creationId xmlns:p14="http://schemas.microsoft.com/office/powerpoint/2010/main" val="2220006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a:t>
            </a:fld>
            <a:endParaRPr lang="en-US"/>
          </a:p>
        </p:txBody>
      </p:sp>
    </p:spTree>
    <p:extLst>
      <p:ext uri="{BB962C8B-B14F-4D97-AF65-F5344CB8AC3E}">
        <p14:creationId xmlns:p14="http://schemas.microsoft.com/office/powerpoint/2010/main" val="87588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3</a:t>
            </a:fld>
            <a:endParaRPr lang="en-US"/>
          </a:p>
        </p:txBody>
      </p:sp>
    </p:spTree>
    <p:extLst>
      <p:ext uri="{BB962C8B-B14F-4D97-AF65-F5344CB8AC3E}">
        <p14:creationId xmlns:p14="http://schemas.microsoft.com/office/powerpoint/2010/main" val="151738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a:t>
            </a:fld>
            <a:endParaRPr lang="en-US"/>
          </a:p>
        </p:txBody>
      </p:sp>
    </p:spTree>
    <p:extLst>
      <p:ext uri="{BB962C8B-B14F-4D97-AF65-F5344CB8AC3E}">
        <p14:creationId xmlns:p14="http://schemas.microsoft.com/office/powerpoint/2010/main" val="1278006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a:t>
            </a:fld>
            <a:endParaRPr lang="en-US"/>
          </a:p>
        </p:txBody>
      </p:sp>
    </p:spTree>
    <p:extLst>
      <p:ext uri="{BB962C8B-B14F-4D97-AF65-F5344CB8AC3E}">
        <p14:creationId xmlns:p14="http://schemas.microsoft.com/office/powerpoint/2010/main" val="2834662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6</a:t>
            </a:fld>
            <a:endParaRPr lang="en-US"/>
          </a:p>
        </p:txBody>
      </p:sp>
    </p:spTree>
    <p:extLst>
      <p:ext uri="{BB962C8B-B14F-4D97-AF65-F5344CB8AC3E}">
        <p14:creationId xmlns:p14="http://schemas.microsoft.com/office/powerpoint/2010/main" val="926777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7</a:t>
            </a:fld>
            <a:endParaRPr lang="en-US"/>
          </a:p>
        </p:txBody>
      </p:sp>
    </p:spTree>
    <p:extLst>
      <p:ext uri="{BB962C8B-B14F-4D97-AF65-F5344CB8AC3E}">
        <p14:creationId xmlns:p14="http://schemas.microsoft.com/office/powerpoint/2010/main" val="1337963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8</a:t>
            </a:fld>
            <a:endParaRPr lang="en-US"/>
          </a:p>
        </p:txBody>
      </p:sp>
    </p:spTree>
    <p:extLst>
      <p:ext uri="{BB962C8B-B14F-4D97-AF65-F5344CB8AC3E}">
        <p14:creationId xmlns:p14="http://schemas.microsoft.com/office/powerpoint/2010/main" val="1986404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9</a:t>
            </a:fld>
            <a:endParaRPr lang="en-US"/>
          </a:p>
        </p:txBody>
      </p:sp>
    </p:spTree>
    <p:extLst>
      <p:ext uri="{BB962C8B-B14F-4D97-AF65-F5344CB8AC3E}">
        <p14:creationId xmlns:p14="http://schemas.microsoft.com/office/powerpoint/2010/main" val="248211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10</a:t>
            </a:fld>
            <a:endParaRPr lang="en-US"/>
          </a:p>
        </p:txBody>
      </p:sp>
    </p:spTree>
    <p:extLst>
      <p:ext uri="{BB962C8B-B14F-4D97-AF65-F5344CB8AC3E}">
        <p14:creationId xmlns:p14="http://schemas.microsoft.com/office/powerpoint/2010/main" val="1076528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11</a:t>
            </a:fld>
            <a:endParaRPr lang="en-US"/>
          </a:p>
        </p:txBody>
      </p:sp>
    </p:spTree>
    <p:extLst>
      <p:ext uri="{BB962C8B-B14F-4D97-AF65-F5344CB8AC3E}">
        <p14:creationId xmlns:p14="http://schemas.microsoft.com/office/powerpoint/2010/main" val="3693571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12</a:t>
            </a:fld>
            <a:endParaRPr lang="en-US"/>
          </a:p>
        </p:txBody>
      </p:sp>
    </p:spTree>
    <p:extLst>
      <p:ext uri="{BB962C8B-B14F-4D97-AF65-F5344CB8AC3E}">
        <p14:creationId xmlns:p14="http://schemas.microsoft.com/office/powerpoint/2010/main" val="4077128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13</a:t>
            </a:fld>
            <a:endParaRPr lang="en-US"/>
          </a:p>
        </p:txBody>
      </p:sp>
    </p:spTree>
    <p:extLst>
      <p:ext uri="{BB962C8B-B14F-4D97-AF65-F5344CB8AC3E}">
        <p14:creationId xmlns:p14="http://schemas.microsoft.com/office/powerpoint/2010/main" val="633053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14</a:t>
            </a:fld>
            <a:endParaRPr lang="en-US"/>
          </a:p>
        </p:txBody>
      </p:sp>
    </p:spTree>
    <p:extLst>
      <p:ext uri="{BB962C8B-B14F-4D97-AF65-F5344CB8AC3E}">
        <p14:creationId xmlns:p14="http://schemas.microsoft.com/office/powerpoint/2010/main" val="3057875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15</a:t>
            </a:fld>
            <a:endParaRPr lang="en-US"/>
          </a:p>
        </p:txBody>
      </p:sp>
    </p:spTree>
    <p:extLst>
      <p:ext uri="{BB962C8B-B14F-4D97-AF65-F5344CB8AC3E}">
        <p14:creationId xmlns:p14="http://schemas.microsoft.com/office/powerpoint/2010/main" val="4229939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16</a:t>
            </a:fld>
            <a:endParaRPr lang="en-US"/>
          </a:p>
        </p:txBody>
      </p:sp>
    </p:spTree>
    <p:extLst>
      <p:ext uri="{BB962C8B-B14F-4D97-AF65-F5344CB8AC3E}">
        <p14:creationId xmlns:p14="http://schemas.microsoft.com/office/powerpoint/2010/main" val="2436378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17</a:t>
            </a:fld>
            <a:endParaRPr lang="en-US"/>
          </a:p>
        </p:txBody>
      </p:sp>
    </p:spTree>
    <p:extLst>
      <p:ext uri="{BB962C8B-B14F-4D97-AF65-F5344CB8AC3E}">
        <p14:creationId xmlns:p14="http://schemas.microsoft.com/office/powerpoint/2010/main" val="3510020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18</a:t>
            </a:fld>
            <a:endParaRPr lang="en-US"/>
          </a:p>
        </p:txBody>
      </p:sp>
    </p:spTree>
    <p:extLst>
      <p:ext uri="{BB962C8B-B14F-4D97-AF65-F5344CB8AC3E}">
        <p14:creationId xmlns:p14="http://schemas.microsoft.com/office/powerpoint/2010/main" val="2159593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19</a:t>
            </a:fld>
            <a:endParaRPr lang="en-US"/>
          </a:p>
        </p:txBody>
      </p:sp>
    </p:spTree>
    <p:extLst>
      <p:ext uri="{BB962C8B-B14F-4D97-AF65-F5344CB8AC3E}">
        <p14:creationId xmlns:p14="http://schemas.microsoft.com/office/powerpoint/2010/main" val="3650360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9A872-DFBB-4EF0-A3C5-89C8175AA4DA}" type="slidenum">
              <a:rPr lang="en-US"/>
              <a:t>20</a:t>
            </a:fld>
            <a:endParaRPr lang="en-US"/>
          </a:p>
        </p:txBody>
      </p:sp>
    </p:spTree>
    <p:extLst>
      <p:ext uri="{BB962C8B-B14F-4D97-AF65-F5344CB8AC3E}">
        <p14:creationId xmlns:p14="http://schemas.microsoft.com/office/powerpoint/2010/main" val="27476666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22</a:t>
            </a:fld>
            <a:endParaRPr lang="en-US"/>
          </a:p>
        </p:txBody>
      </p:sp>
    </p:spTree>
    <p:extLst>
      <p:ext uri="{BB962C8B-B14F-4D97-AF65-F5344CB8AC3E}">
        <p14:creationId xmlns:p14="http://schemas.microsoft.com/office/powerpoint/2010/main" val="1196464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23</a:t>
            </a:fld>
            <a:endParaRPr lang="en-US"/>
          </a:p>
        </p:txBody>
      </p:sp>
    </p:spTree>
    <p:extLst>
      <p:ext uri="{BB962C8B-B14F-4D97-AF65-F5344CB8AC3E}">
        <p14:creationId xmlns:p14="http://schemas.microsoft.com/office/powerpoint/2010/main" val="3692919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24</a:t>
            </a:fld>
            <a:endParaRPr lang="en-US"/>
          </a:p>
        </p:txBody>
      </p:sp>
    </p:spTree>
    <p:extLst>
      <p:ext uri="{BB962C8B-B14F-4D97-AF65-F5344CB8AC3E}">
        <p14:creationId xmlns:p14="http://schemas.microsoft.com/office/powerpoint/2010/main" val="2934284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25</a:t>
            </a:fld>
            <a:endParaRPr lang="en-US"/>
          </a:p>
        </p:txBody>
      </p:sp>
    </p:spTree>
    <p:extLst>
      <p:ext uri="{BB962C8B-B14F-4D97-AF65-F5344CB8AC3E}">
        <p14:creationId xmlns:p14="http://schemas.microsoft.com/office/powerpoint/2010/main" val="1588689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26</a:t>
            </a:fld>
            <a:endParaRPr lang="en-US"/>
          </a:p>
        </p:txBody>
      </p:sp>
    </p:spTree>
    <p:extLst>
      <p:ext uri="{BB962C8B-B14F-4D97-AF65-F5344CB8AC3E}">
        <p14:creationId xmlns:p14="http://schemas.microsoft.com/office/powerpoint/2010/main" val="20316172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27</a:t>
            </a:fld>
            <a:endParaRPr lang="en-US"/>
          </a:p>
        </p:txBody>
      </p:sp>
    </p:spTree>
    <p:extLst>
      <p:ext uri="{BB962C8B-B14F-4D97-AF65-F5344CB8AC3E}">
        <p14:creationId xmlns:p14="http://schemas.microsoft.com/office/powerpoint/2010/main" val="3321537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28</a:t>
            </a:fld>
            <a:endParaRPr lang="en-US"/>
          </a:p>
        </p:txBody>
      </p:sp>
    </p:spTree>
    <p:extLst>
      <p:ext uri="{BB962C8B-B14F-4D97-AF65-F5344CB8AC3E}">
        <p14:creationId xmlns:p14="http://schemas.microsoft.com/office/powerpoint/2010/main" val="3954366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29</a:t>
            </a:fld>
            <a:endParaRPr lang="en-US"/>
          </a:p>
        </p:txBody>
      </p:sp>
    </p:spTree>
    <p:extLst>
      <p:ext uri="{BB962C8B-B14F-4D97-AF65-F5344CB8AC3E}">
        <p14:creationId xmlns:p14="http://schemas.microsoft.com/office/powerpoint/2010/main" val="1000851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30</a:t>
            </a:fld>
            <a:endParaRPr lang="en-US"/>
          </a:p>
        </p:txBody>
      </p:sp>
    </p:spTree>
    <p:extLst>
      <p:ext uri="{BB962C8B-B14F-4D97-AF65-F5344CB8AC3E}">
        <p14:creationId xmlns:p14="http://schemas.microsoft.com/office/powerpoint/2010/main" val="2891205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31</a:t>
            </a:fld>
            <a:endParaRPr lang="en-US"/>
          </a:p>
        </p:txBody>
      </p:sp>
    </p:spTree>
    <p:extLst>
      <p:ext uri="{BB962C8B-B14F-4D97-AF65-F5344CB8AC3E}">
        <p14:creationId xmlns:p14="http://schemas.microsoft.com/office/powerpoint/2010/main" val="2106769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32</a:t>
            </a:fld>
            <a:endParaRPr lang="en-US"/>
          </a:p>
        </p:txBody>
      </p:sp>
    </p:spTree>
    <p:extLst>
      <p:ext uri="{BB962C8B-B14F-4D97-AF65-F5344CB8AC3E}">
        <p14:creationId xmlns:p14="http://schemas.microsoft.com/office/powerpoint/2010/main" val="2678181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33</a:t>
            </a:fld>
            <a:endParaRPr lang="en-US"/>
          </a:p>
        </p:txBody>
      </p:sp>
    </p:spTree>
    <p:extLst>
      <p:ext uri="{BB962C8B-B14F-4D97-AF65-F5344CB8AC3E}">
        <p14:creationId xmlns:p14="http://schemas.microsoft.com/office/powerpoint/2010/main" val="22899051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34</a:t>
            </a:fld>
            <a:endParaRPr lang="en-US"/>
          </a:p>
        </p:txBody>
      </p:sp>
    </p:spTree>
    <p:extLst>
      <p:ext uri="{BB962C8B-B14F-4D97-AF65-F5344CB8AC3E}">
        <p14:creationId xmlns:p14="http://schemas.microsoft.com/office/powerpoint/2010/main" val="131131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B9A872-DFBB-4EF0-A3C5-89C8175AA4DA}" type="slidenum">
              <a:rPr lang="en-US"/>
              <a:t>35</a:t>
            </a:fld>
            <a:endParaRPr lang="en-US"/>
          </a:p>
        </p:txBody>
      </p:sp>
    </p:spTree>
    <p:extLst>
      <p:ext uri="{BB962C8B-B14F-4D97-AF65-F5344CB8AC3E}">
        <p14:creationId xmlns:p14="http://schemas.microsoft.com/office/powerpoint/2010/main" val="33819552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36</a:t>
            </a:fld>
            <a:endParaRPr lang="en-US"/>
          </a:p>
        </p:txBody>
      </p:sp>
    </p:spTree>
    <p:extLst>
      <p:ext uri="{BB962C8B-B14F-4D97-AF65-F5344CB8AC3E}">
        <p14:creationId xmlns:p14="http://schemas.microsoft.com/office/powerpoint/2010/main" val="12580978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37</a:t>
            </a:fld>
            <a:endParaRPr lang="en-US"/>
          </a:p>
        </p:txBody>
      </p:sp>
    </p:spTree>
    <p:extLst>
      <p:ext uri="{BB962C8B-B14F-4D97-AF65-F5344CB8AC3E}">
        <p14:creationId xmlns:p14="http://schemas.microsoft.com/office/powerpoint/2010/main" val="35832580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38</a:t>
            </a:fld>
            <a:endParaRPr lang="en-US"/>
          </a:p>
        </p:txBody>
      </p:sp>
    </p:spTree>
    <p:extLst>
      <p:ext uri="{BB962C8B-B14F-4D97-AF65-F5344CB8AC3E}">
        <p14:creationId xmlns:p14="http://schemas.microsoft.com/office/powerpoint/2010/main" val="40003391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CA" dirty="0">
                <a:solidFill>
                  <a:srgbClr val="404040"/>
                </a:solidFill>
              </a:rPr>
              <a:t>Considered</a:t>
            </a:r>
            <a:r>
              <a:rPr lang="en-CA">
                <a:solidFill>
                  <a:srgbClr val="404040"/>
                </a:solidFill>
              </a:rPr>
              <a:t> that welding will reduce strength in HAZ</a:t>
            </a:r>
            <a:endParaRPr lang="en-CA" dirty="0">
              <a:solidFill>
                <a:srgbClr val="404040"/>
              </a:solidFill>
            </a:endParaRPr>
          </a:p>
          <a:p>
            <a:pPr lvl="1"/>
            <a:r>
              <a:rPr lang="en-CA">
                <a:solidFill>
                  <a:srgbClr val="404040"/>
                </a:solidFill>
              </a:rPr>
              <a:t>conservatively used 6061 for FEA instead of 6061-T6</a:t>
            </a:r>
            <a:endParaRPr lang="en-CA" dirty="0">
              <a:solidFill>
                <a:srgbClr val="404040"/>
              </a:solidFill>
            </a:endParaRPr>
          </a:p>
          <a:p>
            <a:pPr lvl="1"/>
            <a:r>
              <a:rPr lang="en-CA">
                <a:solidFill>
                  <a:srgbClr val="404040"/>
                </a:solidFill>
              </a:rPr>
              <a:t>T6 is approx. 5x stronger than 6061</a:t>
            </a:r>
            <a:endParaRPr lang="en-CA" dirty="0">
              <a:solidFill>
                <a:srgbClr val="404040"/>
              </a:solidFill>
            </a:endParaRPr>
          </a:p>
          <a:p>
            <a:pPr lvl="1"/>
            <a:r>
              <a:rPr lang="en-CA">
                <a:solidFill>
                  <a:srgbClr val="404040"/>
                </a:solidFill>
              </a:rPr>
              <a:t>determined later that only 50% of strength is lost in HAZ</a:t>
            </a:r>
            <a:endParaRPr lang="en-CA" dirty="0">
              <a:solidFill>
                <a:srgbClr val="404040"/>
              </a:solidFill>
            </a:endParaRPr>
          </a:p>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39</a:t>
            </a:fld>
            <a:endParaRPr lang="en-US"/>
          </a:p>
        </p:txBody>
      </p:sp>
    </p:spTree>
    <p:extLst>
      <p:ext uri="{BB962C8B-B14F-4D97-AF65-F5344CB8AC3E}">
        <p14:creationId xmlns:p14="http://schemas.microsoft.com/office/powerpoint/2010/main" val="3510164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40</a:t>
            </a:fld>
            <a:endParaRPr lang="en-US"/>
          </a:p>
        </p:txBody>
      </p:sp>
    </p:spTree>
    <p:extLst>
      <p:ext uri="{BB962C8B-B14F-4D97-AF65-F5344CB8AC3E}">
        <p14:creationId xmlns:p14="http://schemas.microsoft.com/office/powerpoint/2010/main" val="28624666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41</a:t>
            </a:fld>
            <a:endParaRPr lang="en-US"/>
          </a:p>
        </p:txBody>
      </p:sp>
    </p:spTree>
    <p:extLst>
      <p:ext uri="{BB962C8B-B14F-4D97-AF65-F5344CB8AC3E}">
        <p14:creationId xmlns:p14="http://schemas.microsoft.com/office/powerpoint/2010/main" val="8385127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42</a:t>
            </a:fld>
            <a:endParaRPr lang="en-US"/>
          </a:p>
        </p:txBody>
      </p:sp>
    </p:spTree>
    <p:extLst>
      <p:ext uri="{BB962C8B-B14F-4D97-AF65-F5344CB8AC3E}">
        <p14:creationId xmlns:p14="http://schemas.microsoft.com/office/powerpoint/2010/main" val="3209115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43</a:t>
            </a:fld>
            <a:endParaRPr lang="en-US"/>
          </a:p>
        </p:txBody>
      </p:sp>
    </p:spTree>
    <p:extLst>
      <p:ext uri="{BB962C8B-B14F-4D97-AF65-F5344CB8AC3E}">
        <p14:creationId xmlns:p14="http://schemas.microsoft.com/office/powerpoint/2010/main" val="37407868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44</a:t>
            </a:fld>
            <a:endParaRPr lang="en-US"/>
          </a:p>
        </p:txBody>
      </p:sp>
    </p:spTree>
    <p:extLst>
      <p:ext uri="{BB962C8B-B14F-4D97-AF65-F5344CB8AC3E}">
        <p14:creationId xmlns:p14="http://schemas.microsoft.com/office/powerpoint/2010/main" val="1979968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45</a:t>
            </a:fld>
            <a:endParaRPr lang="en-US"/>
          </a:p>
        </p:txBody>
      </p:sp>
    </p:spTree>
    <p:extLst>
      <p:ext uri="{BB962C8B-B14F-4D97-AF65-F5344CB8AC3E}">
        <p14:creationId xmlns:p14="http://schemas.microsoft.com/office/powerpoint/2010/main" val="34603768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46</a:t>
            </a:fld>
            <a:endParaRPr lang="en-US"/>
          </a:p>
        </p:txBody>
      </p:sp>
    </p:spTree>
    <p:extLst>
      <p:ext uri="{BB962C8B-B14F-4D97-AF65-F5344CB8AC3E}">
        <p14:creationId xmlns:p14="http://schemas.microsoft.com/office/powerpoint/2010/main" val="5917087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47</a:t>
            </a:fld>
            <a:endParaRPr lang="en-US"/>
          </a:p>
        </p:txBody>
      </p:sp>
    </p:spTree>
    <p:extLst>
      <p:ext uri="{BB962C8B-B14F-4D97-AF65-F5344CB8AC3E}">
        <p14:creationId xmlns:p14="http://schemas.microsoft.com/office/powerpoint/2010/main" val="38443665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48</a:t>
            </a:fld>
            <a:endParaRPr lang="en-US"/>
          </a:p>
        </p:txBody>
      </p:sp>
    </p:spTree>
    <p:extLst>
      <p:ext uri="{BB962C8B-B14F-4D97-AF65-F5344CB8AC3E}">
        <p14:creationId xmlns:p14="http://schemas.microsoft.com/office/powerpoint/2010/main" val="19925253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49</a:t>
            </a:fld>
            <a:endParaRPr lang="en-US"/>
          </a:p>
        </p:txBody>
      </p:sp>
    </p:spTree>
    <p:extLst>
      <p:ext uri="{BB962C8B-B14F-4D97-AF65-F5344CB8AC3E}">
        <p14:creationId xmlns:p14="http://schemas.microsoft.com/office/powerpoint/2010/main" val="39049726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50</a:t>
            </a:fld>
            <a:endParaRPr lang="en-US"/>
          </a:p>
        </p:txBody>
      </p:sp>
    </p:spTree>
    <p:extLst>
      <p:ext uri="{BB962C8B-B14F-4D97-AF65-F5344CB8AC3E}">
        <p14:creationId xmlns:p14="http://schemas.microsoft.com/office/powerpoint/2010/main" val="19223781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52</a:t>
            </a:fld>
            <a:endParaRPr lang="en-US"/>
          </a:p>
        </p:txBody>
      </p:sp>
    </p:spTree>
    <p:extLst>
      <p:ext uri="{BB962C8B-B14F-4D97-AF65-F5344CB8AC3E}">
        <p14:creationId xmlns:p14="http://schemas.microsoft.com/office/powerpoint/2010/main" val="18150868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53</a:t>
            </a:fld>
            <a:endParaRPr lang="en-US"/>
          </a:p>
        </p:txBody>
      </p:sp>
    </p:spTree>
    <p:extLst>
      <p:ext uri="{BB962C8B-B14F-4D97-AF65-F5344CB8AC3E}">
        <p14:creationId xmlns:p14="http://schemas.microsoft.com/office/powerpoint/2010/main" val="22075545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54</a:t>
            </a:fld>
            <a:endParaRPr lang="en-US"/>
          </a:p>
        </p:txBody>
      </p:sp>
    </p:spTree>
    <p:extLst>
      <p:ext uri="{BB962C8B-B14F-4D97-AF65-F5344CB8AC3E}">
        <p14:creationId xmlns:p14="http://schemas.microsoft.com/office/powerpoint/2010/main" val="39737728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55</a:t>
            </a:fld>
            <a:endParaRPr lang="en-US"/>
          </a:p>
        </p:txBody>
      </p:sp>
    </p:spTree>
    <p:extLst>
      <p:ext uri="{BB962C8B-B14F-4D97-AF65-F5344CB8AC3E}">
        <p14:creationId xmlns:p14="http://schemas.microsoft.com/office/powerpoint/2010/main" val="39806092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56</a:t>
            </a:fld>
            <a:endParaRPr lang="en-US"/>
          </a:p>
        </p:txBody>
      </p:sp>
    </p:spTree>
    <p:extLst>
      <p:ext uri="{BB962C8B-B14F-4D97-AF65-F5344CB8AC3E}">
        <p14:creationId xmlns:p14="http://schemas.microsoft.com/office/powerpoint/2010/main" val="38870801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9A872-DFBB-4EF0-A3C5-89C8175AA4DA}" type="slidenum">
              <a:rPr lang="en-US"/>
              <a:t>57</a:t>
            </a:fld>
            <a:endParaRPr lang="en-US"/>
          </a:p>
        </p:txBody>
      </p:sp>
    </p:spTree>
    <p:extLst>
      <p:ext uri="{BB962C8B-B14F-4D97-AF65-F5344CB8AC3E}">
        <p14:creationId xmlns:p14="http://schemas.microsoft.com/office/powerpoint/2010/main" val="479199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11/21/2014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11/21/2014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11/21/2014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11/21/2014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11/21/2014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11/21/2014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11/21/2014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11/21/2014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11/21/2014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11/21/2014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11/21/2014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11/21/2014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Group 11 MECH 328</a:t>
            </a:r>
          </a:p>
        </p:txBody>
      </p:sp>
      <p:sp>
        <p:nvSpPr>
          <p:cNvPr id="3" name="Subtitle 2"/>
          <p:cNvSpPr>
            <a:spLocks noGrp="1"/>
          </p:cNvSpPr>
          <p:nvPr>
            <p:ph type="subTitle" idx="1"/>
          </p:nvPr>
        </p:nvSpPr>
        <p:spPr/>
        <p:txBody>
          <a:bodyPr/>
          <a:lstStyle/>
          <a:p>
            <a:r>
              <a:rPr lang="en-CA" dirty="0" smtClean="0"/>
              <a:t>TrailRider Redesign</a:t>
            </a:r>
            <a:endParaRPr lang="en-CA" dirty="0"/>
          </a:p>
        </p:txBody>
      </p:sp>
    </p:spTree>
    <p:extLst>
      <p:ext uri="{BB962C8B-B14F-4D97-AF65-F5344CB8AC3E}">
        <p14:creationId xmlns:p14="http://schemas.microsoft.com/office/powerpoint/2010/main" val="18181062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Members</a:t>
            </a:r>
          </a:p>
        </p:txBody>
      </p:sp>
      <p:sp>
        <p:nvSpPr>
          <p:cNvPr id="3" name="Content Placeholder 2"/>
          <p:cNvSpPr>
            <a:spLocks noGrp="1"/>
          </p:cNvSpPr>
          <p:nvPr>
            <p:ph idx="1"/>
          </p:nvPr>
        </p:nvSpPr>
        <p:spPr/>
        <p:txBody>
          <a:bodyPr>
            <a:normAutofit/>
          </a:bodyPr>
          <a:lstStyle/>
          <a:p>
            <a:pPr marL="0" indent="0" algn="ctr">
              <a:buNone/>
            </a:pPr>
            <a:r>
              <a:rPr lang="en-US" dirty="0">
                <a:latin typeface="Calibri" charset="0"/>
              </a:rPr>
              <a:t>Matthew </a:t>
            </a:r>
            <a:r>
              <a:rPr lang="en-US" dirty="0" err="1">
                <a:latin typeface="Calibri" charset="0"/>
              </a:rPr>
              <a:t>Vogler</a:t>
            </a:r>
            <a:r>
              <a:rPr lang="en-US" dirty="0">
                <a:latin typeface="Calibri" charset="0"/>
              </a:rPr>
              <a:t> – </a:t>
            </a:r>
            <a:r>
              <a:rPr lang="en-US" dirty="0" err="1">
                <a:latin typeface="Calibri" charset="0"/>
              </a:rPr>
              <a:t>Thermofluids</a:t>
            </a:r>
            <a:endParaRPr lang="en-US" dirty="0">
              <a:latin typeface="Calibri" charset="0"/>
            </a:endParaRPr>
          </a:p>
          <a:p>
            <a:pPr marL="0" indent="0" algn="ctr">
              <a:buNone/>
            </a:pPr>
            <a:r>
              <a:rPr lang="en-US" dirty="0">
                <a:latin typeface="Calibri" charset="0"/>
              </a:rPr>
              <a:t>Alisa Walsh – Biomedical</a:t>
            </a:r>
          </a:p>
          <a:p>
            <a:pPr marL="0" indent="0" algn="ctr">
              <a:buNone/>
            </a:pPr>
            <a:r>
              <a:rPr lang="en-US" dirty="0">
                <a:latin typeface="Calibri" charset="0"/>
              </a:rPr>
              <a:t>Graham Williamson – Mechatronics </a:t>
            </a:r>
          </a:p>
          <a:p>
            <a:pPr marL="0" indent="0" algn="ctr">
              <a:buNone/>
            </a:pPr>
            <a:r>
              <a:rPr lang="en-US" err="1">
                <a:latin typeface="Calibri" charset="0"/>
              </a:rPr>
              <a:t>Ruozhou</a:t>
            </a:r>
            <a:r>
              <a:rPr lang="en-US">
                <a:latin typeface="Calibri" charset="0"/>
              </a:rPr>
              <a:t> Zhuang</a:t>
            </a:r>
            <a:r>
              <a:rPr lang="en-US" dirty="0">
                <a:latin typeface="Calibri" charset="0"/>
              </a:rPr>
              <a:t> </a:t>
            </a:r>
            <a:r>
              <a:rPr lang="en-US">
                <a:latin typeface="Calibri" charset="0"/>
              </a:rPr>
              <a:t>– </a:t>
            </a:r>
            <a:r>
              <a:rPr lang="en-US" dirty="0">
                <a:latin typeface="Calibri" charset="0"/>
              </a:rPr>
              <a:t>General </a:t>
            </a:r>
          </a:p>
          <a:p>
            <a:pPr marL="0" indent="0" algn="ctr">
              <a:buNone/>
            </a:pPr>
            <a:r>
              <a:rPr lang="en-US" dirty="0">
                <a:latin typeface="Calibri" charset="0"/>
              </a:rPr>
              <a:t>Kevin Chu – General </a:t>
            </a:r>
          </a:p>
          <a:p>
            <a:pPr marL="0" indent="0" algn="ctr">
              <a:buNone/>
            </a:pPr>
            <a:r>
              <a:rPr lang="en-US" err="1">
                <a:latin typeface="Calibri" charset="0"/>
              </a:rPr>
              <a:t>Yihan</a:t>
            </a:r>
            <a:r>
              <a:rPr lang="en-US">
                <a:latin typeface="Calibri" charset="0"/>
              </a:rPr>
              <a:t> Yanglou</a:t>
            </a:r>
            <a:r>
              <a:rPr lang="en-US" dirty="0" err="1">
                <a:latin typeface="Calibri" charset="0"/>
              </a:rPr>
              <a:t> </a:t>
            </a:r>
            <a:r>
              <a:rPr lang="en-US">
                <a:latin typeface="Calibri" charset="0"/>
              </a:rPr>
              <a:t>– </a:t>
            </a:r>
            <a:r>
              <a:rPr lang="en-US" dirty="0">
                <a:latin typeface="Calibri" charset="0"/>
              </a:rPr>
              <a:t>General </a:t>
            </a:r>
          </a:p>
          <a:p>
            <a:pPr marL="0" indent="0" algn="ctr">
              <a:buNone/>
            </a:pPr>
            <a:r>
              <a:rPr lang="en-US">
                <a:latin typeface="Calibri" charset="0"/>
              </a:rPr>
              <a:t>David Lunn</a:t>
            </a:r>
            <a:r>
              <a:rPr lang="en-US" dirty="0" err="1">
                <a:latin typeface="Calibri" charset="0"/>
              </a:rPr>
              <a:t> </a:t>
            </a:r>
            <a:r>
              <a:rPr lang="en-US">
                <a:latin typeface="Calibri" charset="0"/>
              </a:rPr>
              <a:t>– </a:t>
            </a:r>
            <a:r>
              <a:rPr lang="en-US" dirty="0">
                <a:latin typeface="Calibri" charset="0"/>
              </a:rPr>
              <a:t>General </a:t>
            </a:r>
          </a:p>
        </p:txBody>
      </p:sp>
    </p:spTree>
    <p:extLst>
      <p:ext uri="{BB962C8B-B14F-4D97-AF65-F5344CB8AC3E}">
        <p14:creationId xmlns:p14="http://schemas.microsoft.com/office/powerpoint/2010/main" val="9983453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smtClean="0"/>
              <a:t>Value Proposition</a:t>
            </a:r>
          </a:p>
          <a:p>
            <a:pPr>
              <a:buFont typeface="Arial" panose="020B0604020202020204" pitchFamily="34" charset="0"/>
              <a:buChar char="•"/>
            </a:pPr>
            <a:r>
              <a:rPr lang="en-US" dirty="0" smtClean="0"/>
              <a:t>Stakeholder </a:t>
            </a:r>
            <a:r>
              <a:rPr lang="en-US" dirty="0"/>
              <a:t>Identification and Needs</a:t>
            </a:r>
          </a:p>
          <a:p>
            <a:pPr>
              <a:buFont typeface="Arial" panose="020B0604020202020204" pitchFamily="34" charset="0"/>
              <a:buChar char="•"/>
            </a:pPr>
            <a:r>
              <a:rPr lang="en-US" dirty="0" smtClean="0"/>
              <a:t>Evaluation </a:t>
            </a:r>
            <a:r>
              <a:rPr lang="en-US" dirty="0"/>
              <a:t>Criteria and Requirements</a:t>
            </a:r>
          </a:p>
          <a:p>
            <a:pPr>
              <a:buFont typeface="Arial" panose="020B0604020202020204" pitchFamily="34" charset="0"/>
              <a:buChar char="•"/>
            </a:pPr>
            <a:r>
              <a:rPr lang="en-US" dirty="0"/>
              <a:t>Description of Final Design</a:t>
            </a:r>
          </a:p>
          <a:p>
            <a:pPr>
              <a:buFont typeface="Arial" panose="020B0604020202020204" pitchFamily="34" charset="0"/>
              <a:buChar char="•"/>
            </a:pPr>
            <a:r>
              <a:rPr lang="en-US" dirty="0"/>
              <a:t>Recommendations</a:t>
            </a:r>
          </a:p>
          <a:p>
            <a:pPr>
              <a:buFont typeface="Arial" panose="020B0604020202020204" pitchFamily="34" charset="0"/>
              <a:buChar char="•"/>
            </a:pPr>
            <a:r>
              <a:rPr lang="en-US" dirty="0"/>
              <a:t>Strategy</a:t>
            </a:r>
          </a:p>
          <a:p>
            <a:pPr>
              <a:buFont typeface="Arial" panose="020B0604020202020204" pitchFamily="34" charset="0"/>
              <a:buChar char="•"/>
            </a:pPr>
            <a:r>
              <a:rPr lang="en-US" dirty="0"/>
              <a:t>Development Costs</a:t>
            </a:r>
          </a:p>
          <a:p>
            <a:pPr>
              <a:buFont typeface="Arial" panose="020B0604020202020204" pitchFamily="34" charset="0"/>
              <a:buChar char="•"/>
            </a:pPr>
            <a:r>
              <a:rPr lang="en-US" dirty="0"/>
              <a:t>Conclusions</a:t>
            </a:r>
          </a:p>
          <a:p>
            <a:pPr>
              <a:buFont typeface="Arial" panose="020B0604020202020204" pitchFamily="34" charset="0"/>
              <a:buChar char="•"/>
            </a:pPr>
            <a:r>
              <a:rPr lang="en-US" dirty="0" smtClean="0"/>
              <a:t>Verifications</a:t>
            </a:r>
          </a:p>
          <a:p>
            <a:pPr lvl="1"/>
            <a:endParaRPr lang="en-US" dirty="0"/>
          </a:p>
          <a:p>
            <a:pPr lvl="1"/>
            <a:endParaRPr lang="en-US" dirty="0" smtClean="0"/>
          </a:p>
        </p:txBody>
      </p:sp>
      <p:pic>
        <p:nvPicPr>
          <p:cNvPr id="8" name="Picture 7" descr="123.png"/>
          <p:cNvPicPr>
            <a:picLocks noChangeAspect="1"/>
          </p:cNvPicPr>
          <p:nvPr/>
        </p:nvPicPr>
        <p:blipFill>
          <a:blip r:embed="rId3"/>
          <a:stretch>
            <a:fillRect/>
          </a:stretch>
        </p:blipFill>
        <p:spPr>
          <a:xfrm>
            <a:off x="5830587" y="1906151"/>
            <a:ext cx="4582646" cy="3957437"/>
          </a:xfrm>
          <a:prstGeom prst="rect">
            <a:avLst/>
          </a:prstGeom>
        </p:spPr>
      </p:pic>
    </p:spTree>
    <p:extLst>
      <p:ext uri="{BB962C8B-B14F-4D97-AF65-F5344CB8AC3E}">
        <p14:creationId xmlns:p14="http://schemas.microsoft.com/office/powerpoint/2010/main" val="749212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Value </a:t>
            </a:r>
            <a:r>
              <a:rPr lang="en-US" smtClean="0"/>
              <a:t>Proposition</a:t>
            </a:r>
            <a:endParaRPr lang="en-US"/>
          </a:p>
        </p:txBody>
      </p:sp>
      <p:sp>
        <p:nvSpPr>
          <p:cNvPr id="3" name="Content Placeholder 2"/>
          <p:cNvSpPr>
            <a:spLocks noGrp="1"/>
          </p:cNvSpPr>
          <p:nvPr>
            <p:ph idx="1"/>
          </p:nvPr>
        </p:nvSpPr>
        <p:spPr/>
        <p:txBody>
          <a:bodyPr>
            <a:normAutofit/>
          </a:bodyPr>
          <a:lstStyle/>
          <a:p>
            <a:pPr marL="0" indent="0">
              <a:buNone/>
            </a:pPr>
            <a:endParaRPr lang="en-US" b="1" dirty="0">
              <a:latin typeface="Calibri" charset="0"/>
            </a:endParaRPr>
          </a:p>
          <a:p>
            <a:pPr marL="0" indent="0">
              <a:buNone/>
            </a:pPr>
            <a:r>
              <a:rPr lang="en-US" dirty="0">
                <a:latin typeface="Calibri" charset="0"/>
              </a:rPr>
              <a:t>To provide a next-generation TrailRider design that expands the range of people who can ride safely on the device as well as expand the range of potential assistants that can safely use the TrailRider to take riders into the rough terrain that the current design can </a:t>
            </a:r>
            <a:r>
              <a:rPr lang="en-US" dirty="0" smtClean="0">
                <a:latin typeface="Calibri" charset="0"/>
              </a:rPr>
              <a:t>access.</a:t>
            </a:r>
            <a:endParaRPr lang="en-US" dirty="0">
              <a:latin typeface="Calibri" charset="0"/>
            </a:endParaRPr>
          </a:p>
          <a:p>
            <a:endParaRPr lang="en-CA" dirty="0"/>
          </a:p>
          <a:p>
            <a:endParaRPr lang="en-US" dirty="0"/>
          </a:p>
        </p:txBody>
      </p:sp>
    </p:spTree>
    <p:extLst>
      <p:ext uri="{BB962C8B-B14F-4D97-AF65-F5344CB8AC3E}">
        <p14:creationId xmlns:p14="http://schemas.microsoft.com/office/powerpoint/2010/main" val="1058015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Identified Stakeholders</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99640016"/>
              </p:ext>
            </p:extLst>
          </p:nvPr>
        </p:nvGraphicFramePr>
        <p:xfrm>
          <a:off x="1107011" y="2429066"/>
          <a:ext cx="10058400" cy="2595880"/>
        </p:xfrm>
        <a:graphic>
          <a:graphicData uri="http://schemas.openxmlformats.org/drawingml/2006/table">
            <a:tbl>
              <a:tblPr firstRow="1" bandRow="1">
                <a:tableStyleId>{5C22544A-7EE6-4342-B048-85BDC9FD1C3A}</a:tableStyleId>
              </a:tblPr>
              <a:tblGrid>
                <a:gridCol w="5029200">
                  <a:extLst>
                    <a:ext uri="{9D8B030D-6E8A-4147-A177-3AD203B41FA5}">
                      <a16:colId xmlns="" xmlns:a16="http://schemas.microsoft.com/office/drawing/2014/main" val="20000"/>
                    </a:ext>
                  </a:extLst>
                </a:gridCol>
                <a:gridCol w="5029200">
                  <a:extLst>
                    <a:ext uri="{9D8B030D-6E8A-4147-A177-3AD203B41FA5}">
                      <a16:colId xmlns="" xmlns:a16="http://schemas.microsoft.com/office/drawing/2014/main" val="20001"/>
                    </a:ext>
                  </a:extLst>
                </a:gridCol>
              </a:tblGrid>
              <a:tr h="370840">
                <a:tc>
                  <a:txBody>
                    <a:bodyPr/>
                    <a:lstStyle/>
                    <a:p>
                      <a:pPr algn="ctr"/>
                      <a:r>
                        <a:rPr lang="en-CA" dirty="0" smtClean="0"/>
                        <a:t>Stakeholder</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CA" dirty="0" smtClean="0"/>
                        <a:t>Influence</a:t>
                      </a:r>
                      <a:r>
                        <a:rPr lang="en-CA" baseline="0" dirty="0" smtClean="0"/>
                        <a:t> on the Project</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CA" dirty="0" smtClean="0"/>
                        <a:t>BCMOS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High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r>
                        <a:rPr lang="en-CA" dirty="0" smtClean="0"/>
                        <a:t>Riders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High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r>
                        <a:rPr lang="en-CA" dirty="0" smtClean="0"/>
                        <a:t>Assistants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High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370840">
                <a:tc>
                  <a:txBody>
                    <a:bodyPr/>
                    <a:lstStyle/>
                    <a:p>
                      <a:r>
                        <a:rPr lang="en-CA" dirty="0" smtClean="0"/>
                        <a:t>Manufacturer</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Low</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r h="370840">
                <a:tc>
                  <a:txBody>
                    <a:bodyPr/>
                    <a:lstStyle/>
                    <a:p>
                      <a:r>
                        <a:rPr lang="en-CA" dirty="0" smtClean="0"/>
                        <a:t>Other Trail Users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Low</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5"/>
                  </a:ext>
                </a:extLst>
              </a:tr>
              <a:tr h="370840">
                <a:tc>
                  <a:txBody>
                    <a:bodyPr/>
                    <a:lstStyle/>
                    <a:p>
                      <a:r>
                        <a:rPr lang="en-CA" dirty="0" smtClean="0"/>
                        <a:t>Parks BC/Canada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Low</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1948570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
            </a:r>
            <a:br>
              <a:rPr lang="en-US"/>
            </a:br>
            <a:r>
              <a:rPr lang="en-US" dirty="0"/>
              <a:t>BCMOS’ </a:t>
            </a:r>
            <a:r>
              <a:rPr lang="en-US">
                <a:solidFill>
                  <a:srgbClr val="404040"/>
                </a:solidFill>
                <a:latin typeface="Calibri Light"/>
              </a:rPr>
              <a:t>Major Needs</a:t>
            </a:r>
          </a:p>
        </p:txBody>
      </p:sp>
      <p:sp>
        <p:nvSpPr>
          <p:cNvPr id="3" name="Content Placeholder 2"/>
          <p:cNvSpPr>
            <a:spLocks noGrp="1"/>
          </p:cNvSpPr>
          <p:nvPr>
            <p:ph idx="1"/>
          </p:nvPr>
        </p:nvSpPr>
        <p:spPr>
          <a:xfrm>
            <a:off x="1314994" y="2904307"/>
            <a:ext cx="10058400" cy="4023360"/>
          </a:xfrm>
        </p:spPr>
        <p:txBody>
          <a:bodyPr/>
          <a:lstStyle/>
          <a:p>
            <a:pPr>
              <a:buFont typeface="Arial" panose="020B0604020202020204" pitchFamily="34" charset="0"/>
              <a:buChar char="•"/>
            </a:pPr>
            <a:r>
              <a:rPr lang="en-US" dirty="0"/>
              <a:t>Device materials and </a:t>
            </a:r>
            <a:r>
              <a:rPr lang="en-US" dirty="0" smtClean="0"/>
              <a:t>construction </a:t>
            </a:r>
            <a:r>
              <a:rPr lang="en-US" dirty="0"/>
              <a:t>are affordable</a:t>
            </a:r>
          </a:p>
          <a:p>
            <a:pPr>
              <a:buFont typeface="Arial" panose="020B0604020202020204" pitchFamily="34" charset="0"/>
              <a:buChar char="•"/>
            </a:pPr>
            <a:r>
              <a:rPr lang="en-US" dirty="0"/>
              <a:t>Maintenance and cleaning procedures are minimal</a:t>
            </a:r>
          </a:p>
          <a:p>
            <a:pPr>
              <a:buFont typeface="Arial" panose="020B0604020202020204" pitchFamily="34" charset="0"/>
              <a:buChar char="•"/>
            </a:pPr>
            <a:r>
              <a:rPr lang="en-US" dirty="0"/>
              <a:t>Device is reliable and impact resistant</a:t>
            </a:r>
          </a:p>
          <a:p>
            <a:pPr>
              <a:buFont typeface="Arial" panose="020B0604020202020204" pitchFamily="34" charset="0"/>
              <a:buChar char="•"/>
            </a:pPr>
            <a:endParaRPr lang="en-US" dirty="0"/>
          </a:p>
          <a:p>
            <a:pPr marL="0" indent="0">
              <a:buNone/>
            </a:pPr>
            <a:endParaRPr lang="en-US" dirty="0"/>
          </a:p>
        </p:txBody>
      </p:sp>
      <p:pic>
        <p:nvPicPr>
          <p:cNvPr id="4"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708" y="2318836"/>
            <a:ext cx="2528615" cy="2597151"/>
          </a:xfrm>
          <a:prstGeom prst="rect">
            <a:avLst/>
          </a:prstGeom>
        </p:spPr>
      </p:pic>
      <p:sp>
        <p:nvSpPr>
          <p:cNvPr id="5" name="TextBox 6"/>
          <p:cNvSpPr txBox="1"/>
          <p:nvPr/>
        </p:nvSpPr>
        <p:spPr>
          <a:xfrm>
            <a:off x="7369019" y="4952330"/>
            <a:ext cx="3239589" cy="215444"/>
          </a:xfrm>
          <a:prstGeom prst="rect">
            <a:avLst/>
          </a:prstGeom>
          <a:noFill/>
        </p:spPr>
        <p:txBody>
          <a:bodyPr wrap="square" rtlCol="0">
            <a:spAutoFit/>
          </a:bodyPr>
          <a:lstStyle/>
          <a:p>
            <a:pPr algn="ctr"/>
            <a:r>
              <a:rPr lang="en-CA" sz="800" dirty="0"/>
              <a:t>(from </a:t>
            </a:r>
            <a:r>
              <a:rPr lang="en-CA" sz="800" dirty="0" smtClean="0"/>
              <a:t>facebook.com/</a:t>
            </a:r>
            <a:r>
              <a:rPr lang="en-CA" sz="800" dirty="0" err="1" smtClean="0"/>
              <a:t>BritishColumbiaMobilityOpportunitiesSociety</a:t>
            </a:r>
            <a:r>
              <a:rPr lang="en-CA" sz="800" dirty="0" smtClean="0"/>
              <a:t>)</a:t>
            </a:r>
            <a:endParaRPr lang="en-CA" sz="800" dirty="0"/>
          </a:p>
        </p:txBody>
      </p:sp>
    </p:spTree>
    <p:extLst>
      <p:ext uri="{BB962C8B-B14F-4D97-AF65-F5344CB8AC3E}">
        <p14:creationId xmlns:p14="http://schemas.microsoft.com/office/powerpoint/2010/main" val="16473392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
            </a:r>
            <a:br>
              <a:rPr lang="en-US"/>
            </a:br>
            <a:r>
              <a:rPr lang="en-US" dirty="0"/>
              <a:t>Assistants</a:t>
            </a:r>
            <a:r>
              <a:rPr lang="en-US"/>
              <a:t>’ </a:t>
            </a:r>
            <a:r>
              <a:rPr lang="en-US" smtClean="0">
                <a:solidFill>
                  <a:srgbClr val="404040"/>
                </a:solidFill>
                <a:latin typeface="Calibri Light"/>
              </a:rPr>
              <a:t>Major </a:t>
            </a:r>
            <a:r>
              <a:rPr lang="en-US" dirty="0">
                <a:solidFill>
                  <a:srgbClr val="404040"/>
                </a:solidFill>
                <a:latin typeface="Calibri Light"/>
              </a:rPr>
              <a:t>Needs</a:t>
            </a:r>
          </a:p>
        </p:txBody>
      </p:sp>
      <p:sp>
        <p:nvSpPr>
          <p:cNvPr id="3" name="Content Placeholder 2"/>
          <p:cNvSpPr>
            <a:spLocks noGrp="1"/>
          </p:cNvSpPr>
          <p:nvPr>
            <p:ph idx="1"/>
          </p:nvPr>
        </p:nvSpPr>
        <p:spPr>
          <a:xfrm>
            <a:off x="906448" y="1861637"/>
            <a:ext cx="4929051" cy="4023360"/>
          </a:xfrm>
        </p:spPr>
        <p:txBody>
          <a:bodyPr>
            <a:noAutofit/>
          </a:bodyPr>
          <a:lstStyle/>
          <a:p>
            <a:pPr>
              <a:buFont typeface="Arial" panose="020B0604020202020204" pitchFamily="34" charset="0"/>
              <a:buChar char="•"/>
            </a:pPr>
            <a:r>
              <a:rPr lang="en-CA" sz="2400" dirty="0"/>
              <a:t>Device is ergonomically comfortable for assistants to operate over long periods of time</a:t>
            </a:r>
            <a:endParaRPr lang="en-CA" dirty="0"/>
          </a:p>
          <a:p>
            <a:pPr>
              <a:buFont typeface="Arial" panose="020B0604020202020204" pitchFamily="34" charset="0"/>
              <a:buChar char="•"/>
            </a:pPr>
            <a:r>
              <a:rPr lang="en-CA" sz="2400" dirty="0" smtClean="0"/>
              <a:t>Device </a:t>
            </a:r>
            <a:r>
              <a:rPr lang="en-CA" sz="2400" dirty="0"/>
              <a:t>can be carried over large obstacles </a:t>
            </a:r>
            <a:endParaRPr lang="en-CA" dirty="0"/>
          </a:p>
          <a:p>
            <a:pPr>
              <a:buFont typeface="Arial" panose="020B0604020202020204" pitchFamily="34" charset="0"/>
              <a:buChar char="•"/>
            </a:pPr>
            <a:r>
              <a:rPr lang="en-CA" sz="2400" dirty="0"/>
              <a:t>Device is less physically demanding on the assistants, it requires less strength, endurance and height</a:t>
            </a:r>
            <a:endParaRPr lang="en-US" dirty="0"/>
          </a:p>
        </p:txBody>
      </p:sp>
      <p:pic>
        <p:nvPicPr>
          <p:cNvPr id="5" name="Picture 4"/>
          <p:cNvPicPr>
            <a:picLocks noChangeAspect="1"/>
          </p:cNvPicPr>
          <p:nvPr/>
        </p:nvPicPr>
        <p:blipFill>
          <a:blip r:embed="rId3"/>
          <a:stretch>
            <a:fillRect/>
          </a:stretch>
        </p:blipFill>
        <p:spPr>
          <a:xfrm>
            <a:off x="6026331" y="2099145"/>
            <a:ext cx="5836418" cy="3236967"/>
          </a:xfrm>
          <a:prstGeom prst="rect">
            <a:avLst/>
          </a:prstGeom>
        </p:spPr>
      </p:pic>
    </p:spTree>
    <p:extLst>
      <p:ext uri="{BB962C8B-B14F-4D97-AF65-F5344CB8AC3E}">
        <p14:creationId xmlns:p14="http://schemas.microsoft.com/office/powerpoint/2010/main" val="3192311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
            </a:r>
            <a:br>
              <a:rPr lang="en-US"/>
            </a:br>
            <a:r>
              <a:rPr lang="en-US" dirty="0"/>
              <a:t>Riders</a:t>
            </a:r>
            <a:r>
              <a:rPr lang="en-US"/>
              <a:t>’ </a:t>
            </a:r>
            <a:r>
              <a:rPr lang="en-US" smtClean="0">
                <a:solidFill>
                  <a:srgbClr val="404040"/>
                </a:solidFill>
                <a:latin typeface="Calibri Light"/>
              </a:rPr>
              <a:t>Major </a:t>
            </a:r>
            <a:r>
              <a:rPr lang="en-US" dirty="0">
                <a:solidFill>
                  <a:srgbClr val="404040"/>
                </a:solidFill>
                <a:latin typeface="Calibri Light"/>
              </a:rPr>
              <a:t>Needs</a:t>
            </a:r>
          </a:p>
        </p:txBody>
      </p:sp>
      <p:sp>
        <p:nvSpPr>
          <p:cNvPr id="3" name="Content Placeholder 2"/>
          <p:cNvSpPr>
            <a:spLocks noGrp="1"/>
          </p:cNvSpPr>
          <p:nvPr>
            <p:ph idx="1"/>
          </p:nvPr>
        </p:nvSpPr>
        <p:spPr>
          <a:xfrm>
            <a:off x="1097280" y="1845734"/>
            <a:ext cx="5103223" cy="4023360"/>
          </a:xfrm>
        </p:spPr>
        <p:txBody>
          <a:bodyPr>
            <a:normAutofit/>
          </a:bodyPr>
          <a:lstStyle/>
          <a:p>
            <a:pPr>
              <a:buFont typeface="Arial" panose="020B0604020202020204" pitchFamily="34" charset="0"/>
              <a:buChar char="•"/>
            </a:pPr>
            <a:r>
              <a:rPr lang="en-CA" dirty="0"/>
              <a:t>Device reduces transmission of shocks to the rider</a:t>
            </a:r>
          </a:p>
          <a:p>
            <a:pPr>
              <a:buFont typeface="Arial" panose="020B0604020202020204" pitchFamily="34" charset="0"/>
              <a:buChar char="•"/>
            </a:pPr>
            <a:r>
              <a:rPr lang="en-CA" dirty="0"/>
              <a:t>Device has improved comfort over current generation design</a:t>
            </a:r>
          </a:p>
          <a:p>
            <a:pPr>
              <a:buFont typeface="Arial" panose="020B0604020202020204" pitchFamily="34" charset="0"/>
              <a:buChar char="•"/>
            </a:pPr>
            <a:r>
              <a:rPr lang="en-CA" dirty="0"/>
              <a:t>Device has improved rider safety features over current generation design</a:t>
            </a:r>
          </a:p>
          <a:p>
            <a:pPr>
              <a:buFont typeface="Arial" panose="020B0604020202020204" pitchFamily="34" charset="0"/>
              <a:buChar char="•"/>
            </a:pPr>
            <a:r>
              <a:rPr lang="en-CA" dirty="0"/>
              <a:t>Device secures rider sufficiently to prevent slipping in chair</a:t>
            </a:r>
          </a:p>
          <a:p>
            <a:pPr>
              <a:buFont typeface="Arial" panose="020B0604020202020204" pitchFamily="34" charset="0"/>
              <a:buChar char="•"/>
            </a:pPr>
            <a:r>
              <a:rPr lang="en-CA" dirty="0"/>
              <a:t>Device allows for user interaction from rider</a:t>
            </a:r>
          </a:p>
          <a:p>
            <a:endParaRPr lang="en-US" b="1" dirty="0">
              <a:latin typeface="Arial" charset="0"/>
              <a:cs typeface="Arial" charset="0"/>
            </a:endParaRPr>
          </a:p>
        </p:txBody>
      </p:sp>
      <p:pic>
        <p:nvPicPr>
          <p:cNvPr id="4" name="Picture 3"/>
          <p:cNvPicPr>
            <a:picLocks noChangeAspect="1"/>
          </p:cNvPicPr>
          <p:nvPr/>
        </p:nvPicPr>
        <p:blipFill>
          <a:blip r:embed="rId3"/>
          <a:stretch>
            <a:fillRect/>
          </a:stretch>
        </p:blipFill>
        <p:spPr>
          <a:xfrm>
            <a:off x="6328516" y="2043485"/>
            <a:ext cx="4718281" cy="3490623"/>
          </a:xfrm>
          <a:prstGeom prst="rect">
            <a:avLst/>
          </a:prstGeom>
        </p:spPr>
      </p:pic>
    </p:spTree>
    <p:extLst>
      <p:ext uri="{BB962C8B-B14F-4D97-AF65-F5344CB8AC3E}">
        <p14:creationId xmlns:p14="http://schemas.microsoft.com/office/powerpoint/2010/main" val="826695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135621085"/>
              </p:ext>
            </p:extLst>
          </p:nvPr>
        </p:nvGraphicFramePr>
        <p:xfrm>
          <a:off x="1889387" y="2665912"/>
          <a:ext cx="8128000" cy="1483360"/>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0000"/>
                    </a:ext>
                  </a:extLst>
                </a:gridCol>
                <a:gridCol w="4064000">
                  <a:extLst>
                    <a:ext uri="{9D8B030D-6E8A-4147-A177-3AD203B41FA5}">
                      <a16:colId xmlns="" xmlns:a16="http://schemas.microsoft.com/office/drawing/2014/main" val="20001"/>
                    </a:ext>
                  </a:extLst>
                </a:gridCol>
              </a:tblGrid>
              <a:tr h="370840">
                <a:tc>
                  <a:txBody>
                    <a:bodyPr/>
                    <a:lstStyle/>
                    <a:p>
                      <a:r>
                        <a:rPr lang="en-CA" dirty="0" smtClean="0"/>
                        <a:t>Need</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Requirement or</a:t>
                      </a:r>
                      <a:r>
                        <a:rPr lang="en-CA" baseline="0" dirty="0" smtClean="0"/>
                        <a:t> 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CA" dirty="0" smtClean="0"/>
                        <a:t>Affordable construction and material</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Both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r>
                        <a:rPr lang="en-CA" dirty="0" smtClean="0"/>
                        <a:t>Minimal</a:t>
                      </a:r>
                      <a:r>
                        <a:rPr lang="en-CA" baseline="0" dirty="0" smtClean="0"/>
                        <a:t> maintenance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r>
                        <a:rPr lang="en-CA" dirty="0" smtClean="0"/>
                        <a:t>Reliable and impact resistant</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Both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2" name="Title 1"/>
          <p:cNvSpPr>
            <a:spLocks noGrp="1"/>
          </p:cNvSpPr>
          <p:nvPr>
            <p:ph type="title" idx="4294967295"/>
          </p:nvPr>
        </p:nvSpPr>
        <p:spPr>
          <a:xfrm>
            <a:off x="348142" y="353417"/>
            <a:ext cx="11304165" cy="752319"/>
          </a:xfrm>
        </p:spPr>
        <p:txBody>
          <a:bodyPr>
            <a:normAutofit fontScale="90000"/>
          </a:bodyPr>
          <a:lstStyle/>
          <a:p>
            <a:r>
              <a:rPr lang="en-US" dirty="0"/>
              <a:t>Needs to Requirements and Evaluation Criteria</a:t>
            </a:r>
          </a:p>
        </p:txBody>
      </p:sp>
      <p:sp>
        <p:nvSpPr>
          <p:cNvPr id="4" name="TextBox 3"/>
          <p:cNvSpPr txBox="1"/>
          <p:nvPr/>
        </p:nvSpPr>
        <p:spPr>
          <a:xfrm>
            <a:off x="5310231" y="2181137"/>
            <a:ext cx="1862356" cy="523220"/>
          </a:xfrm>
          <a:prstGeom prst="rect">
            <a:avLst/>
          </a:prstGeom>
          <a:noFill/>
        </p:spPr>
        <p:txBody>
          <a:bodyPr wrap="square" rtlCol="0">
            <a:spAutoFit/>
          </a:bodyPr>
          <a:lstStyle/>
          <a:p>
            <a:r>
              <a:rPr lang="en-CA" sz="2800" dirty="0" smtClean="0"/>
              <a:t>BCMOS</a:t>
            </a:r>
            <a:endParaRPr lang="en-CA" sz="2800" dirty="0"/>
          </a:p>
        </p:txBody>
      </p:sp>
    </p:spTree>
    <p:extLst>
      <p:ext uri="{BB962C8B-B14F-4D97-AF65-F5344CB8AC3E}">
        <p14:creationId xmlns:p14="http://schemas.microsoft.com/office/powerpoint/2010/main" val="4115540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89254" y="2181137"/>
            <a:ext cx="1862356" cy="523220"/>
          </a:xfrm>
          <a:prstGeom prst="rect">
            <a:avLst/>
          </a:prstGeom>
          <a:noFill/>
        </p:spPr>
        <p:txBody>
          <a:bodyPr wrap="square" rtlCol="0">
            <a:spAutoFit/>
          </a:bodyPr>
          <a:lstStyle/>
          <a:p>
            <a:r>
              <a:rPr lang="en-CA" sz="2800" dirty="0" smtClean="0"/>
              <a:t>Assistants</a:t>
            </a:r>
            <a:endParaRPr lang="en-CA" sz="2800" dirty="0"/>
          </a:p>
        </p:txBody>
      </p:sp>
      <p:graphicFrame>
        <p:nvGraphicFramePr>
          <p:cNvPr id="5" name="Table 4"/>
          <p:cNvGraphicFramePr>
            <a:graphicFrameLocks noGrp="1"/>
          </p:cNvGraphicFramePr>
          <p:nvPr>
            <p:extLst>
              <p:ext uri="{D42A27DB-BD31-4B8C-83A1-F6EECF244321}">
                <p14:modId xmlns:p14="http://schemas.microsoft.com/office/powerpoint/2010/main" val="507961571"/>
              </p:ext>
            </p:extLst>
          </p:nvPr>
        </p:nvGraphicFramePr>
        <p:xfrm>
          <a:off x="1890955" y="2666649"/>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0000"/>
                    </a:ext>
                  </a:extLst>
                </a:gridCol>
                <a:gridCol w="4064000">
                  <a:extLst>
                    <a:ext uri="{9D8B030D-6E8A-4147-A177-3AD203B41FA5}">
                      <a16:colId xmlns="" xmlns:a16="http://schemas.microsoft.com/office/drawing/2014/main" val="20001"/>
                    </a:ext>
                  </a:extLst>
                </a:gridCol>
              </a:tblGrid>
              <a:tr h="370840">
                <a:tc>
                  <a:txBody>
                    <a:bodyPr/>
                    <a:lstStyle/>
                    <a:p>
                      <a:r>
                        <a:rPr lang="en-CA" dirty="0" smtClean="0"/>
                        <a:t>Need</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Requirement or</a:t>
                      </a:r>
                      <a:r>
                        <a:rPr lang="en-CA" baseline="0" dirty="0" smtClean="0"/>
                        <a:t> 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CA" dirty="0" smtClean="0"/>
                        <a:t>Comfortable over long periods of time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r>
                        <a:rPr lang="en-CA" dirty="0" smtClean="0"/>
                        <a:t>Can</a:t>
                      </a:r>
                      <a:r>
                        <a:rPr lang="en-CA" baseline="0" dirty="0" smtClean="0"/>
                        <a:t> be carried over obstacles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Both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370840">
                <a:tc>
                  <a:txBody>
                    <a:bodyPr/>
                    <a:lstStyle/>
                    <a:p>
                      <a:r>
                        <a:rPr lang="en-CA" dirty="0" smtClean="0"/>
                        <a:t>Less</a:t>
                      </a:r>
                      <a:r>
                        <a:rPr lang="en-CA" baseline="0" dirty="0" smtClean="0"/>
                        <a:t> physically demanding for assistants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a:t>
                      </a:r>
                      <a:r>
                        <a:rPr lang="en-CA" baseline="0" dirty="0" smtClean="0"/>
                        <a:t>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r h="370840">
                <a:tc>
                  <a:txBody>
                    <a:bodyPr/>
                    <a:lstStyle/>
                    <a:p>
                      <a:r>
                        <a:rPr lang="en-CA" dirty="0" smtClean="0"/>
                        <a:t>Adjustable</a:t>
                      </a:r>
                      <a:r>
                        <a:rPr lang="en-CA" baseline="0" dirty="0" smtClean="0"/>
                        <a:t> for assistant sizes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Both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2" name="Title 1"/>
          <p:cNvSpPr>
            <a:spLocks noGrp="1"/>
          </p:cNvSpPr>
          <p:nvPr>
            <p:ph type="title" idx="4294967295"/>
          </p:nvPr>
        </p:nvSpPr>
        <p:spPr>
          <a:xfrm>
            <a:off x="348142" y="353417"/>
            <a:ext cx="11304165" cy="752319"/>
          </a:xfrm>
        </p:spPr>
        <p:txBody>
          <a:bodyPr>
            <a:normAutofit fontScale="90000"/>
          </a:bodyPr>
          <a:lstStyle/>
          <a:p>
            <a:r>
              <a:rPr lang="en-US" dirty="0"/>
              <a:t>Needs to Requirements and Evaluation Criteria</a:t>
            </a:r>
          </a:p>
        </p:txBody>
      </p:sp>
    </p:spTree>
    <p:extLst>
      <p:ext uri="{BB962C8B-B14F-4D97-AF65-F5344CB8AC3E}">
        <p14:creationId xmlns:p14="http://schemas.microsoft.com/office/powerpoint/2010/main" val="3114502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123655250"/>
              </p:ext>
            </p:extLst>
          </p:nvPr>
        </p:nvGraphicFramePr>
        <p:xfrm>
          <a:off x="1889387" y="2665912"/>
          <a:ext cx="8128000" cy="1483360"/>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0000"/>
                    </a:ext>
                  </a:extLst>
                </a:gridCol>
                <a:gridCol w="4064000">
                  <a:extLst>
                    <a:ext uri="{9D8B030D-6E8A-4147-A177-3AD203B41FA5}">
                      <a16:colId xmlns="" xmlns:a16="http://schemas.microsoft.com/office/drawing/2014/main" val="20001"/>
                    </a:ext>
                  </a:extLst>
                </a:gridCol>
              </a:tblGrid>
              <a:tr h="370840">
                <a:tc>
                  <a:txBody>
                    <a:bodyPr/>
                    <a:lstStyle/>
                    <a:p>
                      <a:r>
                        <a:rPr lang="en-CA" dirty="0" smtClean="0"/>
                        <a:t>Need</a:t>
                      </a:r>
                      <a:endParaRPr lang="en-CA" dirty="0"/>
                    </a:p>
                  </a:txBody>
                  <a:tcPr/>
                </a:tc>
                <a:tc>
                  <a:txBody>
                    <a:bodyPr/>
                    <a:lstStyle/>
                    <a:p>
                      <a:r>
                        <a:rPr lang="en-CA" dirty="0" smtClean="0"/>
                        <a:t>Requirement or</a:t>
                      </a:r>
                      <a:r>
                        <a:rPr lang="en-CA" baseline="0" dirty="0" smtClean="0"/>
                        <a:t> Evaluation Criteria</a:t>
                      </a:r>
                      <a:endParaRPr lang="en-CA" dirty="0"/>
                    </a:p>
                  </a:txBody>
                  <a:tcPr/>
                </a:tc>
                <a:extLst>
                  <a:ext uri="{0D108BD9-81ED-4DB2-BD59-A6C34878D82A}">
                    <a16:rowId xmlns="" xmlns:a16="http://schemas.microsoft.com/office/drawing/2014/main" val="10000"/>
                  </a:ext>
                </a:extLst>
              </a:tr>
              <a:tr h="370840">
                <a:tc>
                  <a:txBody>
                    <a:bodyPr/>
                    <a:lstStyle/>
                    <a:p>
                      <a:r>
                        <a:rPr lang="en-CA" dirty="0" smtClean="0"/>
                        <a:t>Affordable construction and material</a:t>
                      </a:r>
                      <a:endParaRPr lang="en-CA" dirty="0"/>
                    </a:p>
                  </a:txBody>
                  <a:tcPr/>
                </a:tc>
                <a:tc>
                  <a:txBody>
                    <a:bodyPr/>
                    <a:lstStyle/>
                    <a:p>
                      <a:r>
                        <a:rPr lang="en-CA" dirty="0" smtClean="0"/>
                        <a:t>Both</a:t>
                      </a:r>
                      <a:endParaRPr lang="en-CA" dirty="0"/>
                    </a:p>
                  </a:txBody>
                  <a:tcPr/>
                </a:tc>
                <a:extLst>
                  <a:ext uri="{0D108BD9-81ED-4DB2-BD59-A6C34878D82A}">
                    <a16:rowId xmlns="" xmlns:a16="http://schemas.microsoft.com/office/drawing/2014/main" val="10001"/>
                  </a:ext>
                </a:extLst>
              </a:tr>
              <a:tr h="370840">
                <a:tc>
                  <a:txBody>
                    <a:bodyPr/>
                    <a:lstStyle/>
                    <a:p>
                      <a:r>
                        <a:rPr lang="en-CA" dirty="0" smtClean="0"/>
                        <a:t>Minimal</a:t>
                      </a:r>
                      <a:r>
                        <a:rPr lang="en-CA" baseline="0" dirty="0" smtClean="0"/>
                        <a:t> maintenance</a:t>
                      </a:r>
                      <a:endParaRPr lang="en-CA" dirty="0"/>
                    </a:p>
                  </a:txBody>
                  <a:tcPr/>
                </a:tc>
                <a:tc>
                  <a:txBody>
                    <a:bodyPr/>
                    <a:lstStyle/>
                    <a:p>
                      <a:r>
                        <a:rPr lang="en-CA" dirty="0" smtClean="0"/>
                        <a:t>Evaluation Criteria</a:t>
                      </a:r>
                      <a:endParaRPr lang="en-CA" dirty="0"/>
                    </a:p>
                  </a:txBody>
                  <a:tcPr/>
                </a:tc>
                <a:extLst>
                  <a:ext uri="{0D108BD9-81ED-4DB2-BD59-A6C34878D82A}">
                    <a16:rowId xmlns="" xmlns:a16="http://schemas.microsoft.com/office/drawing/2014/main" val="10002"/>
                  </a:ext>
                </a:extLst>
              </a:tr>
              <a:tr h="370840">
                <a:tc>
                  <a:txBody>
                    <a:bodyPr/>
                    <a:lstStyle/>
                    <a:p>
                      <a:r>
                        <a:rPr lang="en-CA" dirty="0" smtClean="0"/>
                        <a:t>Reliable and impact resistant</a:t>
                      </a:r>
                      <a:endParaRPr lang="en-CA" dirty="0"/>
                    </a:p>
                  </a:txBody>
                  <a:tcPr/>
                </a:tc>
                <a:tc>
                  <a:txBody>
                    <a:bodyPr/>
                    <a:lstStyle/>
                    <a:p>
                      <a:r>
                        <a:rPr lang="en-CA" dirty="0" smtClean="0"/>
                        <a:t>Both</a:t>
                      </a:r>
                      <a:endParaRPr lang="en-CA" dirty="0"/>
                    </a:p>
                  </a:txBody>
                  <a:tcPr/>
                </a:tc>
                <a:extLst>
                  <a:ext uri="{0D108BD9-81ED-4DB2-BD59-A6C34878D82A}">
                    <a16:rowId xmlns="" xmlns:a16="http://schemas.microsoft.com/office/drawing/2014/main" val="10003"/>
                  </a:ext>
                </a:extLst>
              </a:tr>
            </a:tbl>
          </a:graphicData>
        </a:graphic>
      </p:graphicFrame>
      <p:sp>
        <p:nvSpPr>
          <p:cNvPr id="2" name="Title 1"/>
          <p:cNvSpPr>
            <a:spLocks noGrp="1"/>
          </p:cNvSpPr>
          <p:nvPr>
            <p:ph type="title" idx="4294967295"/>
          </p:nvPr>
        </p:nvSpPr>
        <p:spPr>
          <a:xfrm>
            <a:off x="348142" y="353417"/>
            <a:ext cx="11304165" cy="752319"/>
          </a:xfrm>
        </p:spPr>
        <p:txBody>
          <a:bodyPr>
            <a:normAutofit fontScale="90000"/>
          </a:bodyPr>
          <a:lstStyle/>
          <a:p>
            <a:r>
              <a:rPr lang="en-US" dirty="0"/>
              <a:t>Needs to Requirements and Evaluation Criteria</a:t>
            </a:r>
          </a:p>
        </p:txBody>
      </p:sp>
      <p:sp>
        <p:nvSpPr>
          <p:cNvPr id="8" name="TextBox 7"/>
          <p:cNvSpPr txBox="1"/>
          <p:nvPr/>
        </p:nvSpPr>
        <p:spPr>
          <a:xfrm>
            <a:off x="5431208" y="2181137"/>
            <a:ext cx="1862356" cy="523220"/>
          </a:xfrm>
          <a:prstGeom prst="rect">
            <a:avLst/>
          </a:prstGeom>
          <a:noFill/>
        </p:spPr>
        <p:txBody>
          <a:bodyPr wrap="square" rtlCol="0">
            <a:spAutoFit/>
          </a:bodyPr>
          <a:lstStyle/>
          <a:p>
            <a:r>
              <a:rPr lang="en-CA" sz="2800" dirty="0" smtClean="0"/>
              <a:t>Riders</a:t>
            </a:r>
            <a:endParaRPr lang="en-CA" sz="2800" dirty="0"/>
          </a:p>
        </p:txBody>
      </p:sp>
      <p:graphicFrame>
        <p:nvGraphicFramePr>
          <p:cNvPr id="7" name="Table 6"/>
          <p:cNvGraphicFramePr>
            <a:graphicFrameLocks noGrp="1"/>
          </p:cNvGraphicFramePr>
          <p:nvPr>
            <p:extLst>
              <p:ext uri="{D42A27DB-BD31-4B8C-83A1-F6EECF244321}">
                <p14:modId xmlns:p14="http://schemas.microsoft.com/office/powerpoint/2010/main" val="2818449354"/>
              </p:ext>
            </p:extLst>
          </p:nvPr>
        </p:nvGraphicFramePr>
        <p:xfrm>
          <a:off x="1892632" y="2668329"/>
          <a:ext cx="8128000" cy="2225040"/>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0000"/>
                    </a:ext>
                  </a:extLst>
                </a:gridCol>
                <a:gridCol w="4064000">
                  <a:extLst>
                    <a:ext uri="{9D8B030D-6E8A-4147-A177-3AD203B41FA5}">
                      <a16:colId xmlns="" xmlns:a16="http://schemas.microsoft.com/office/drawing/2014/main" val="20001"/>
                    </a:ext>
                  </a:extLst>
                </a:gridCol>
              </a:tblGrid>
              <a:tr h="370840">
                <a:tc>
                  <a:txBody>
                    <a:bodyPr/>
                    <a:lstStyle/>
                    <a:p>
                      <a:r>
                        <a:rPr lang="en-CA" dirty="0" smtClean="0"/>
                        <a:t>Need</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Requirement or</a:t>
                      </a:r>
                      <a:r>
                        <a:rPr lang="en-CA" baseline="0" dirty="0" smtClean="0"/>
                        <a:t> 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CA" dirty="0" smtClean="0"/>
                        <a:t>Shock transmittance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Both</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r>
                        <a:rPr lang="en-CA" dirty="0" smtClean="0"/>
                        <a:t>Improved rider comfort</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r>
                        <a:rPr lang="en-CA" dirty="0" smtClean="0"/>
                        <a:t>Improved rider safety</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370840">
                <a:tc>
                  <a:txBody>
                    <a:bodyPr/>
                    <a:lstStyle/>
                    <a:p>
                      <a:r>
                        <a:rPr lang="en-CA" dirty="0" smtClean="0"/>
                        <a:t>Prevent</a:t>
                      </a:r>
                      <a:r>
                        <a:rPr lang="en-CA" baseline="0" dirty="0" smtClean="0"/>
                        <a:t> slipping in chair</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r h="370840">
                <a:tc>
                  <a:txBody>
                    <a:bodyPr/>
                    <a:lstStyle/>
                    <a:p>
                      <a:r>
                        <a:rPr lang="en-CA" dirty="0" smtClean="0"/>
                        <a:t>User interaction</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a:t>
                      </a:r>
                      <a:r>
                        <a:rPr lang="en-CA" baseline="0" dirty="0" smtClean="0"/>
                        <a:t>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2701822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0058400" cy="712788"/>
          </a:xfrm>
        </p:spPr>
        <p:txBody>
          <a:bodyPr>
            <a:normAutofit fontScale="90000"/>
          </a:bodyPr>
          <a:lstStyle/>
          <a:p>
            <a:pPr algn="ctr"/>
            <a:r>
              <a:rPr lang="en-CA" dirty="0"/>
              <a:t>WDM Evaluation Criteria</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648296235"/>
              </p:ext>
            </p:extLst>
          </p:nvPr>
        </p:nvGraphicFramePr>
        <p:xfrm>
          <a:off x="-1025717" y="347631"/>
          <a:ext cx="12712620" cy="71314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84620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WDM Evaluation Criteria</a:t>
            </a:r>
          </a:p>
        </p:txBody>
      </p:sp>
      <p:sp>
        <p:nvSpPr>
          <p:cNvPr id="3" name="Content Placeholder 2"/>
          <p:cNvSpPr>
            <a:spLocks noGrp="1"/>
          </p:cNvSpPr>
          <p:nvPr>
            <p:ph idx="1"/>
          </p:nvPr>
        </p:nvSpPr>
        <p:spPr>
          <a:xfrm>
            <a:off x="6648333" y="1998134"/>
            <a:ext cx="3714865" cy="4023360"/>
          </a:xfrm>
        </p:spPr>
        <p:txBody>
          <a:bodyPr/>
          <a:lstStyle/>
          <a:p>
            <a:pPr marL="285750" indent="-285750">
              <a:buFont typeface="Arial" panose="020B0604020202020204" pitchFamily="34" charset="0"/>
              <a:buChar char="•"/>
            </a:pPr>
            <a:r>
              <a:rPr lang="en-US" dirty="0">
                <a:latin typeface="Calibri" charset="0"/>
              </a:rPr>
              <a:t>Shock experienced by rider </a:t>
            </a:r>
          </a:p>
          <a:p>
            <a:pPr marL="285750" indent="-285750">
              <a:buFont typeface="Arial" panose="020B0604020202020204" pitchFamily="34" charset="0"/>
              <a:buChar char="•"/>
            </a:pPr>
            <a:r>
              <a:rPr lang="en-US" dirty="0">
                <a:latin typeface="Calibri" charset="0"/>
              </a:rPr>
              <a:t>Rider Comfort </a:t>
            </a:r>
          </a:p>
          <a:p>
            <a:pPr marL="285750" indent="-285750">
              <a:buFont typeface="Arial" panose="020B0604020202020204" pitchFamily="34" charset="0"/>
              <a:buChar char="•"/>
            </a:pPr>
            <a:r>
              <a:rPr lang="en-US" dirty="0">
                <a:latin typeface="Calibri" charset="0"/>
              </a:rPr>
              <a:t>Rider Adjustability </a:t>
            </a:r>
          </a:p>
          <a:p>
            <a:pPr marL="285750" indent="-285750">
              <a:buFont typeface="Arial" panose="020B0604020202020204" pitchFamily="34" charset="0"/>
              <a:buChar char="•"/>
            </a:pPr>
            <a:r>
              <a:rPr lang="en-US" dirty="0">
                <a:latin typeface="Calibri" charset="0"/>
              </a:rPr>
              <a:t>Degree of Rider Interaction </a:t>
            </a:r>
          </a:p>
          <a:p>
            <a:pPr marL="285750" indent="-285750">
              <a:buFont typeface="Arial" panose="020B0604020202020204" pitchFamily="34" charset="0"/>
              <a:buChar char="•"/>
            </a:pPr>
            <a:r>
              <a:rPr lang="en-US" dirty="0">
                <a:latin typeface="Calibri" charset="0"/>
              </a:rPr>
              <a:t>Braking Power </a:t>
            </a:r>
          </a:p>
          <a:p>
            <a:pPr marL="285750" indent="-285750">
              <a:buFont typeface="Arial" panose="020B0604020202020204" pitchFamily="34" charset="0"/>
              <a:buChar char="•"/>
            </a:pPr>
            <a:r>
              <a:rPr lang="en-CA" dirty="0">
                <a:latin typeface="Calibri" charset="0"/>
              </a:rPr>
              <a:t>Total Weight</a:t>
            </a:r>
          </a:p>
          <a:p>
            <a:pPr marL="285750" indent="-285750">
              <a:buFont typeface="Arial" panose="020B0604020202020204" pitchFamily="34" charset="0"/>
              <a:buChar char="•"/>
            </a:pPr>
            <a:r>
              <a:rPr lang="en-CA" strike="sngStrike" dirty="0">
                <a:latin typeface="Calibri" charset="0"/>
              </a:rPr>
              <a:t>Transport Size</a:t>
            </a:r>
            <a:endParaRPr lang="en-CA" dirty="0">
              <a:latin typeface="Calibri" charset="0"/>
            </a:endParaRPr>
          </a:p>
          <a:p>
            <a:pPr marL="285750" indent="-285750">
              <a:buFont typeface="Arial" panose="020B0604020202020204" pitchFamily="34" charset="0"/>
              <a:buChar char="•"/>
            </a:pPr>
            <a:r>
              <a:rPr lang="en-CA" strike="sngStrike" dirty="0">
                <a:latin typeface="Calibri" charset="0"/>
              </a:rPr>
              <a:t>Obstacle Climbing Ability</a:t>
            </a:r>
            <a:endParaRPr lang="en-CA" dirty="0">
              <a:latin typeface="Calibri" charset="0"/>
            </a:endParaRPr>
          </a:p>
          <a:p>
            <a:endParaRPr lang="en-CA" dirty="0"/>
          </a:p>
        </p:txBody>
      </p:sp>
      <p:sp>
        <p:nvSpPr>
          <p:cNvPr id="4" name="Content Placeholder 2"/>
          <p:cNvSpPr txBox="1">
            <a:spLocks/>
          </p:cNvSpPr>
          <p:nvPr/>
        </p:nvSpPr>
        <p:spPr>
          <a:xfrm>
            <a:off x="1499062" y="1998134"/>
            <a:ext cx="3714865"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85750" indent="-285750">
              <a:buFont typeface="Arial" panose="020B0604020202020204" pitchFamily="34" charset="0"/>
              <a:buChar char="•"/>
            </a:pPr>
            <a:r>
              <a:rPr lang="en-US" dirty="0">
                <a:latin typeface="Calibri" charset="0"/>
              </a:rPr>
              <a:t>Assistant Comfort </a:t>
            </a:r>
          </a:p>
          <a:p>
            <a:pPr marL="285750" indent="-285750">
              <a:buFont typeface="Arial" panose="020B0604020202020204" pitchFamily="34" charset="0"/>
              <a:buChar char="•"/>
            </a:pPr>
            <a:r>
              <a:rPr lang="en-US" dirty="0">
                <a:latin typeface="Calibri" charset="0"/>
              </a:rPr>
              <a:t>Adjustability for Assistants </a:t>
            </a:r>
          </a:p>
          <a:p>
            <a:pPr marL="285750" indent="-285750">
              <a:buFont typeface="Arial" panose="020B0604020202020204" pitchFamily="34" charset="0"/>
              <a:buChar char="•"/>
            </a:pPr>
            <a:r>
              <a:rPr lang="en-US" dirty="0">
                <a:latin typeface="Calibri" charset="0"/>
              </a:rPr>
              <a:t>Assistant Energy Conservation </a:t>
            </a:r>
          </a:p>
          <a:p>
            <a:pPr marL="285750" indent="-285750">
              <a:buFont typeface="Arial" panose="020B0604020202020204" pitchFamily="34" charset="0"/>
              <a:buChar char="•"/>
            </a:pPr>
            <a:r>
              <a:rPr lang="en-US" dirty="0">
                <a:latin typeface="Calibri" charset="0"/>
              </a:rPr>
              <a:t>Durability </a:t>
            </a:r>
          </a:p>
          <a:p>
            <a:pPr marL="285750" indent="-285750">
              <a:buFont typeface="Arial" panose="020B0604020202020204" pitchFamily="34" charset="0"/>
              <a:buChar char="•"/>
            </a:pPr>
            <a:r>
              <a:rPr lang="en-US" dirty="0">
                <a:latin typeface="Calibri" charset="0"/>
              </a:rPr>
              <a:t>Maintenance </a:t>
            </a:r>
          </a:p>
          <a:p>
            <a:pPr marL="285750" indent="-285750">
              <a:buFont typeface="Arial" panose="020B0604020202020204" pitchFamily="34" charset="0"/>
              <a:buChar char="•"/>
            </a:pPr>
            <a:r>
              <a:rPr lang="en-US" dirty="0">
                <a:latin typeface="Calibri" charset="0"/>
              </a:rPr>
              <a:t>Cost </a:t>
            </a:r>
          </a:p>
          <a:p>
            <a:pPr marL="285750" indent="-285750">
              <a:buFont typeface="Arial" panose="020B0604020202020204" pitchFamily="34" charset="0"/>
              <a:buChar char="•"/>
            </a:pPr>
            <a:r>
              <a:rPr lang="en-CA" strike="sngStrike" dirty="0">
                <a:latin typeface="Calibri" charset="0"/>
              </a:rPr>
              <a:t>Turning Ability</a:t>
            </a:r>
            <a:endParaRPr lang="en-US" dirty="0">
              <a:latin typeface="Calibri" charset="0"/>
            </a:endParaRPr>
          </a:p>
          <a:p>
            <a:pPr marL="285750" indent="-285750">
              <a:buFont typeface="Arial" panose="020B0604020202020204" pitchFamily="34" charset="0"/>
              <a:buChar char="•"/>
            </a:pPr>
            <a:r>
              <a:rPr lang="en-CA" strike="sngStrike" dirty="0">
                <a:latin typeface="Calibri" charset="0"/>
              </a:rPr>
              <a:t>Manufacturing Time</a:t>
            </a:r>
            <a:endParaRPr lang="en-US" dirty="0">
              <a:latin typeface="Calibri" charset="0"/>
            </a:endParaRPr>
          </a:p>
          <a:p>
            <a:endParaRPr lang="en-CA" dirty="0"/>
          </a:p>
        </p:txBody>
      </p:sp>
    </p:spTree>
    <p:extLst>
      <p:ext uri="{BB962C8B-B14F-4D97-AF65-F5344CB8AC3E}">
        <p14:creationId xmlns:p14="http://schemas.microsoft.com/office/powerpoint/2010/main" val="2461134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2"/>
          <p:cNvGraphicFramePr>
            <a:graphicFrameLocks noGrp="1"/>
          </p:cNvGraphicFramePr>
          <p:nvPr>
            <p:extLst>
              <p:ext uri="{D42A27DB-BD31-4B8C-83A1-F6EECF244321}">
                <p14:modId xmlns:p14="http://schemas.microsoft.com/office/powerpoint/2010/main" val="3386857803"/>
              </p:ext>
            </p:extLst>
          </p:nvPr>
        </p:nvGraphicFramePr>
        <p:xfrm>
          <a:off x="1626949" y="1235053"/>
          <a:ext cx="8892791" cy="4820920"/>
        </p:xfrm>
        <a:graphic>
          <a:graphicData uri="http://schemas.openxmlformats.org/drawingml/2006/table">
            <a:tbl>
              <a:tblPr firstRow="1" bandRow="1">
                <a:tableStyleId>{5C22544A-7EE6-4342-B048-85BDC9FD1C3A}</a:tableStyleId>
              </a:tblPr>
              <a:tblGrid>
                <a:gridCol w="5313895">
                  <a:extLst>
                    <a:ext uri="{9D8B030D-6E8A-4147-A177-3AD203B41FA5}">
                      <a16:colId xmlns="" xmlns:a16="http://schemas.microsoft.com/office/drawing/2014/main" val="20000"/>
                    </a:ext>
                  </a:extLst>
                </a:gridCol>
                <a:gridCol w="3578896">
                  <a:extLst>
                    <a:ext uri="{9D8B030D-6E8A-4147-A177-3AD203B41FA5}">
                      <a16:colId xmlns="" xmlns:a16="http://schemas.microsoft.com/office/drawing/2014/main" val="20001"/>
                    </a:ext>
                  </a:extLst>
                </a:gridCol>
              </a:tblGrid>
              <a:tr h="370840">
                <a:tc>
                  <a:txBody>
                    <a:bodyPr/>
                    <a:lstStyle/>
                    <a:p>
                      <a:r>
                        <a:rPr lang="en-CA" smtClean="0"/>
                        <a:t>Need</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Evaluation</a:t>
                      </a:r>
                      <a:r>
                        <a:rPr lang="en-CA" baseline="0" dirty="0" smtClean="0"/>
                        <a:t> Criteria</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Affordable material and construction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Cost</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Minimal maintenance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Maintenance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Reliable</a:t>
                      </a:r>
                      <a:r>
                        <a:rPr lang="en-CA" baseline="0" dirty="0" smtClean="0"/>
                        <a:t> and impact resistant</a:t>
                      </a:r>
                      <a:endParaRPr lang="en-CA" dirty="0" smtClean="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Durability</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370840">
                <a:tc>
                  <a:txBody>
                    <a:bodyPr/>
                    <a:lstStyle/>
                    <a:p>
                      <a:r>
                        <a:rPr lang="en-CA" dirty="0" smtClean="0"/>
                        <a:t>Comfortable for assistants over long periods</a:t>
                      </a:r>
                      <a:r>
                        <a:rPr lang="en-CA" baseline="0" dirty="0" smtClean="0"/>
                        <a:t> of time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Assistant comfort</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r h="370840">
                <a:tc>
                  <a:txBody>
                    <a:bodyPr/>
                    <a:lstStyle/>
                    <a:p>
                      <a:r>
                        <a:rPr lang="en-CA" dirty="0" smtClean="0"/>
                        <a:t>Can</a:t>
                      </a:r>
                      <a:r>
                        <a:rPr lang="en-CA" baseline="0" dirty="0" smtClean="0"/>
                        <a:t> be carried over obstacles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Weight</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6"/>
                  </a:ext>
                </a:extLst>
              </a:tr>
              <a:tr h="370840">
                <a:tc>
                  <a:txBody>
                    <a:bodyPr/>
                    <a:lstStyle/>
                    <a:p>
                      <a:r>
                        <a:rPr lang="en-CA" dirty="0" smtClean="0"/>
                        <a:t>Less</a:t>
                      </a:r>
                      <a:r>
                        <a:rPr lang="en-CA" baseline="0" dirty="0" smtClean="0"/>
                        <a:t> physically demanding for assistants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Assistant energy conservation</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7"/>
                  </a:ext>
                </a:extLst>
              </a:tr>
              <a:tr h="370840">
                <a:tc>
                  <a:txBody>
                    <a:bodyPr/>
                    <a:lstStyle/>
                    <a:p>
                      <a:r>
                        <a:rPr lang="en-CA" dirty="0" smtClean="0"/>
                        <a:t>Adjustable</a:t>
                      </a:r>
                      <a:r>
                        <a:rPr lang="en-CA" baseline="0" dirty="0" smtClean="0"/>
                        <a:t> for assistant sizes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Adjustability for assistants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8"/>
                  </a:ext>
                </a:extLst>
              </a:tr>
              <a:tr h="370840">
                <a:tc>
                  <a:txBody>
                    <a:bodyPr/>
                    <a:lstStyle/>
                    <a:p>
                      <a:r>
                        <a:rPr lang="en-CA" dirty="0" smtClean="0"/>
                        <a:t>Shock absorbance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Shock experienced by rider</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9"/>
                  </a:ext>
                </a:extLst>
              </a:tr>
              <a:tr h="370840">
                <a:tc>
                  <a:txBody>
                    <a:bodyPr/>
                    <a:lstStyle/>
                    <a:p>
                      <a:r>
                        <a:rPr lang="en-CA" dirty="0" smtClean="0"/>
                        <a:t>Improved rider comfort</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rowSpan="3">
                  <a:txBody>
                    <a:bodyPr/>
                    <a:lstStyle/>
                    <a:p>
                      <a:r>
                        <a:rPr lang="en-CA" dirty="0" smtClean="0"/>
                        <a:t>Rider comfort &amp; Rider adjustability</a:t>
                      </a:r>
                      <a:endParaRPr lang="en-CA" dirty="0"/>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10"/>
                  </a:ext>
                </a:extLst>
              </a:tr>
              <a:tr h="370840">
                <a:tc>
                  <a:txBody>
                    <a:bodyPr/>
                    <a:lstStyle/>
                    <a:p>
                      <a:r>
                        <a:rPr lang="en-CA" dirty="0" smtClean="0"/>
                        <a:t>Improved rider safety</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vMerge="1">
                  <a:txBody>
                    <a:bodyPr/>
                    <a:lstStyle/>
                    <a:p>
                      <a:endParaRPr lang="en-CA" dirty="0"/>
                    </a:p>
                  </a:txBody>
                  <a:tcPr/>
                </a:tc>
                <a:extLst>
                  <a:ext uri="{0D108BD9-81ED-4DB2-BD59-A6C34878D82A}">
                    <a16:rowId xmlns="" xmlns:a16="http://schemas.microsoft.com/office/drawing/2014/main" val="10011"/>
                  </a:ext>
                </a:extLst>
              </a:tr>
              <a:tr h="370840">
                <a:tc>
                  <a:txBody>
                    <a:bodyPr/>
                    <a:lstStyle/>
                    <a:p>
                      <a:r>
                        <a:rPr lang="en-CA" dirty="0" smtClean="0"/>
                        <a:t>Prevent</a:t>
                      </a:r>
                      <a:r>
                        <a:rPr lang="en-CA" baseline="0" dirty="0" smtClean="0"/>
                        <a:t> slipping in chair</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vMerge="1">
                  <a:txBody>
                    <a:bodyPr/>
                    <a:lstStyle/>
                    <a:p>
                      <a:endParaRPr lang="en-CA" dirty="0"/>
                    </a:p>
                  </a:txBody>
                  <a:tcPr/>
                </a:tc>
                <a:extLst>
                  <a:ext uri="{0D108BD9-81ED-4DB2-BD59-A6C34878D82A}">
                    <a16:rowId xmlns="" xmlns:a16="http://schemas.microsoft.com/office/drawing/2014/main" val="10012"/>
                  </a:ext>
                </a:extLst>
              </a:tr>
              <a:tr h="370840">
                <a:tc>
                  <a:txBody>
                    <a:bodyPr/>
                    <a:lstStyle/>
                    <a:p>
                      <a:r>
                        <a:rPr lang="en-CA" dirty="0" smtClean="0"/>
                        <a:t>User interaction</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Degree of rider interaction</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13"/>
                  </a:ext>
                </a:extLst>
              </a:tr>
            </a:tbl>
          </a:graphicData>
        </a:graphic>
      </p:graphicFrame>
      <p:sp>
        <p:nvSpPr>
          <p:cNvPr id="2" name="Title 1"/>
          <p:cNvSpPr>
            <a:spLocks noGrp="1"/>
          </p:cNvSpPr>
          <p:nvPr>
            <p:ph type="title" idx="4294967295"/>
          </p:nvPr>
        </p:nvSpPr>
        <p:spPr>
          <a:xfrm>
            <a:off x="348142" y="353417"/>
            <a:ext cx="11304165" cy="752319"/>
          </a:xfrm>
        </p:spPr>
        <p:txBody>
          <a:bodyPr>
            <a:normAutofit/>
          </a:bodyPr>
          <a:lstStyle/>
          <a:p>
            <a:r>
              <a:rPr lang="en-US" dirty="0"/>
              <a:t>Evaluation Criteria</a:t>
            </a:r>
          </a:p>
        </p:txBody>
      </p:sp>
    </p:spTree>
    <p:extLst>
      <p:ext uri="{BB962C8B-B14F-4D97-AF65-F5344CB8AC3E}">
        <p14:creationId xmlns:p14="http://schemas.microsoft.com/office/powerpoint/2010/main" val="587659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Final Design</a:t>
            </a:r>
            <a:endParaRPr lang="en-CA"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190963" y="1859907"/>
            <a:ext cx="4938712" cy="3626247"/>
          </a:xfrm>
        </p:spPr>
      </p:pic>
      <p:sp>
        <p:nvSpPr>
          <p:cNvPr id="3" name="Content Placeholder 2"/>
          <p:cNvSpPr>
            <a:spLocks noGrp="1"/>
          </p:cNvSpPr>
          <p:nvPr>
            <p:ph sz="half" idx="2"/>
          </p:nvPr>
        </p:nvSpPr>
        <p:spPr>
          <a:xfrm>
            <a:off x="1105805" y="1837512"/>
            <a:ext cx="4937760" cy="4023360"/>
          </a:xfrm>
        </p:spPr>
        <p:txBody>
          <a:bodyPr>
            <a:normAutofit lnSpcReduction="10000"/>
          </a:bodyPr>
          <a:lstStyle/>
          <a:p>
            <a:pPr>
              <a:buFont typeface="Arial" panose="020B0604020202020204" pitchFamily="34" charset="0"/>
              <a:buChar char="•"/>
            </a:pPr>
            <a:r>
              <a:rPr lang="en-US" dirty="0"/>
              <a:t>Two wheels that rotate independently</a:t>
            </a:r>
          </a:p>
          <a:p>
            <a:pPr>
              <a:buFont typeface="Arial" panose="020B0604020202020204" pitchFamily="34" charset="0"/>
              <a:buChar char="•"/>
            </a:pPr>
            <a:r>
              <a:rPr lang="en-US" dirty="0">
                <a:solidFill>
                  <a:srgbClr val="404040"/>
                </a:solidFill>
                <a:latin typeface="Calibri"/>
              </a:rPr>
              <a:t>Direct drive levers for rider assisted movement</a:t>
            </a:r>
          </a:p>
          <a:p>
            <a:pPr>
              <a:buFont typeface="Arial" panose="020B0604020202020204" pitchFamily="34" charset="0"/>
              <a:buChar char="•"/>
            </a:pPr>
            <a:r>
              <a:rPr lang="en-US" dirty="0">
                <a:solidFill>
                  <a:srgbClr val="404040"/>
                </a:solidFill>
                <a:latin typeface="Calibri"/>
              </a:rPr>
              <a:t>Cord handles used by the front Sherpa for pulling</a:t>
            </a:r>
          </a:p>
          <a:p>
            <a:pPr>
              <a:buFont typeface="Arial" panose="020B0604020202020204" pitchFamily="34" charset="0"/>
              <a:buChar char="•"/>
            </a:pPr>
            <a:r>
              <a:rPr lang="en-US" dirty="0" smtClean="0">
                <a:solidFill>
                  <a:srgbClr val="404040"/>
                </a:solidFill>
                <a:latin typeface="Calibri"/>
              </a:rPr>
              <a:t>Angled </a:t>
            </a:r>
            <a:r>
              <a:rPr lang="en-US" dirty="0">
                <a:solidFill>
                  <a:srgbClr val="404040"/>
                </a:solidFill>
                <a:latin typeface="Calibri"/>
              </a:rPr>
              <a:t>wedge seat</a:t>
            </a:r>
          </a:p>
          <a:p>
            <a:pPr>
              <a:buFont typeface="Arial" panose="020B0604020202020204" pitchFamily="34" charset="0"/>
              <a:buChar char="•"/>
            </a:pPr>
            <a:r>
              <a:rPr lang="en-US" dirty="0" smtClean="0">
                <a:solidFill>
                  <a:srgbClr val="404040"/>
                </a:solidFill>
                <a:latin typeface="Calibri" charset="0"/>
              </a:rPr>
              <a:t>Soft fabric </a:t>
            </a:r>
            <a:r>
              <a:rPr lang="en-US" dirty="0">
                <a:solidFill>
                  <a:srgbClr val="404040"/>
                </a:solidFill>
                <a:latin typeface="Calibri" charset="0"/>
              </a:rPr>
              <a:t>side flaps</a:t>
            </a:r>
          </a:p>
          <a:p>
            <a:pPr>
              <a:buFont typeface="Arial" panose="020B0604020202020204" pitchFamily="34" charset="0"/>
              <a:buChar char="•"/>
            </a:pPr>
            <a:r>
              <a:rPr lang="en-US" dirty="0">
                <a:solidFill>
                  <a:srgbClr val="404040"/>
                </a:solidFill>
                <a:latin typeface="Calibri"/>
              </a:rPr>
              <a:t>Mechanical disc brakes on each wheel controlled by the rear Sherpa</a:t>
            </a:r>
          </a:p>
          <a:p>
            <a:pPr>
              <a:buFont typeface="Arial" panose="020B0604020202020204" pitchFamily="34" charset="0"/>
              <a:buChar char="•"/>
            </a:pPr>
            <a:r>
              <a:rPr lang="en-US" dirty="0">
                <a:solidFill>
                  <a:srgbClr val="404040"/>
                </a:solidFill>
                <a:latin typeface="Calibri"/>
              </a:rPr>
              <a:t>Four point harness for Rider</a:t>
            </a:r>
          </a:p>
          <a:p>
            <a:pPr>
              <a:buFont typeface="Arial" panose="020B0604020202020204" pitchFamily="34" charset="0"/>
              <a:buChar char="•"/>
            </a:pPr>
            <a:r>
              <a:rPr lang="en-US" dirty="0">
                <a:solidFill>
                  <a:srgbClr val="404040"/>
                </a:solidFill>
                <a:latin typeface="Calibri"/>
              </a:rPr>
              <a:t>Possible operation by one Sherpa</a:t>
            </a:r>
          </a:p>
        </p:txBody>
      </p:sp>
    </p:spTree>
    <p:extLst>
      <p:ext uri="{BB962C8B-B14F-4D97-AF65-F5344CB8AC3E}">
        <p14:creationId xmlns:p14="http://schemas.microsoft.com/office/powerpoint/2010/main" val="3222651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it Works - Operation with Levers</a:t>
            </a:r>
          </a:p>
        </p:txBody>
      </p:sp>
      <p:sp>
        <p:nvSpPr>
          <p:cNvPr id="4" name="Content Placeholder 3"/>
          <p:cNvSpPr>
            <a:spLocks noGrp="1"/>
          </p:cNvSpPr>
          <p:nvPr>
            <p:ph sz="half" idx="1"/>
          </p:nvPr>
        </p:nvSpPr>
        <p:spPr/>
        <p:txBody>
          <a:bodyPr>
            <a:normAutofit/>
          </a:bodyPr>
          <a:lstStyle/>
          <a:p>
            <a:pPr>
              <a:buFont typeface="Arial" panose="020B0604020202020204" pitchFamily="34" charset="0"/>
              <a:buChar char="•"/>
            </a:pPr>
            <a:r>
              <a:rPr lang="en-US" dirty="0"/>
              <a:t>Pulled by front Sherpa</a:t>
            </a:r>
          </a:p>
          <a:p>
            <a:pPr>
              <a:buFont typeface="Arial" panose="020B0604020202020204" pitchFamily="34" charset="0"/>
              <a:buChar char="•"/>
            </a:pPr>
            <a:r>
              <a:rPr lang="en-US" dirty="0"/>
              <a:t>Pushed, steered and brakes controlled by rear Sherpa</a:t>
            </a:r>
          </a:p>
          <a:p>
            <a:pPr>
              <a:buFont typeface="Arial" panose="020B0604020202020204" pitchFamily="34" charset="0"/>
              <a:buChar char="•"/>
            </a:pPr>
            <a:r>
              <a:rPr lang="en-US" dirty="0"/>
              <a:t>Rider can push on the levers to generate torque</a:t>
            </a:r>
          </a:p>
          <a:p>
            <a:pPr>
              <a:buFont typeface="Arial" panose="020B0604020202020204" pitchFamily="34" charset="0"/>
              <a:buChar char="•"/>
            </a:pPr>
            <a:r>
              <a:rPr lang="en-US" dirty="0"/>
              <a:t>Rider is secured by a four point harness to a seat with an adjustable back</a:t>
            </a:r>
          </a:p>
          <a:p>
            <a:pPr>
              <a:buFont typeface="Arial" panose="020B0604020202020204" pitchFamily="34" charset="0"/>
              <a:buChar char="•"/>
            </a:pPr>
            <a:r>
              <a:rPr lang="en-US" dirty="0"/>
              <a:t>Adjustable rear handles for assistant </a:t>
            </a:r>
            <a:r>
              <a:rPr lang="en-US" dirty="0" smtClean="0"/>
              <a:t>adjustability</a:t>
            </a:r>
            <a:endParaRPr lang="en-US" dirty="0"/>
          </a:p>
        </p:txBody>
      </p:sp>
      <p:sp>
        <p:nvSpPr>
          <p:cNvPr id="5" name="Content Placeholder 4"/>
          <p:cNvSpPr>
            <a:spLocks noGrp="1"/>
          </p:cNvSpPr>
          <p:nvPr>
            <p:ph sz="half" idx="2"/>
          </p:nvPr>
        </p:nvSpPr>
        <p:spPr/>
        <p:txBody>
          <a:bodyPr>
            <a:normAutofit/>
          </a:bodyPr>
          <a:lstStyle/>
          <a:p>
            <a:endParaRPr lang="en-US">
              <a:latin typeface="Calibri" charset="0"/>
            </a:endParaRPr>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5253" y="1857584"/>
            <a:ext cx="4938712" cy="3626247"/>
          </a:xfrm>
          <a:prstGeom prst="rect">
            <a:avLst/>
          </a:prstGeom>
        </p:spPr>
      </p:pic>
    </p:spTree>
    <p:extLst>
      <p:ext uri="{BB962C8B-B14F-4D97-AF65-F5344CB8AC3E}">
        <p14:creationId xmlns:p14="http://schemas.microsoft.com/office/powerpoint/2010/main" val="4182613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5221522" y="-990506"/>
            <a:ext cx="10058400" cy="5838825"/>
          </a:xfrm>
        </p:spPr>
        <p:txBody>
          <a:bodyPr>
            <a:normAutofit/>
          </a:bodyPr>
          <a:lstStyle/>
          <a:p>
            <a:r>
              <a:rPr lang="en-US">
                <a:latin typeface="Calibri" charset="0"/>
              </a:rPr>
              <a:t/>
            </a:r>
            <a:br>
              <a:rPr lang="en-US">
                <a:latin typeface="Calibri" charset="0"/>
              </a:rPr>
            </a:br>
            <a:endParaRPr lang="en-US">
              <a:solidFill>
                <a:srgbClr val="404040"/>
              </a:solidFill>
              <a:latin typeface="Calibri" charset="0"/>
            </a:endParaRPr>
          </a:p>
        </p:txBody>
      </p:sp>
      <p:sp>
        <p:nvSpPr>
          <p:cNvPr id="8" name="TextBox 1"/>
          <p:cNvSpPr txBox="1"/>
          <p:nvPr/>
        </p:nvSpPr>
        <p:spPr>
          <a:xfrm>
            <a:off x="1076325" y="406400"/>
            <a:ext cx="10795000" cy="1107996"/>
          </a:xfrm>
          <a:prstGeom prst="rect">
            <a:avLst/>
          </a:prstGeom>
        </p:spPr>
        <p:txBody>
          <a:bodyPr rtlCol="0">
            <a:spAutoFit/>
          </a:bodyPr>
          <a:lstStyle/>
          <a:p>
            <a:r>
              <a:rPr lang="en-US" sz="4800">
                <a:solidFill>
                  <a:srgbClr val="404040"/>
                </a:solidFill>
                <a:latin typeface="Calibri" charset="0"/>
              </a:rPr>
              <a:t>Two Seat Options for different riders :</a:t>
            </a:r>
          </a:p>
          <a:p>
            <a:pPr algn="ctr"/>
            <a:endParaRPr lang="en-US"/>
          </a:p>
        </p:txBody>
      </p:sp>
      <p:pic>
        <p:nvPicPr>
          <p:cNvPr id="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5253" y="1857584"/>
            <a:ext cx="4938712" cy="3626247"/>
          </a:xfrm>
          <a:prstGeom prst="rect">
            <a:avLst/>
          </a:prstGeom>
        </p:spPr>
      </p:pic>
      <p:sp>
        <p:nvSpPr>
          <p:cNvPr id="10" name="TextBox 3"/>
          <p:cNvSpPr txBox="1"/>
          <p:nvPr/>
        </p:nvSpPr>
        <p:spPr>
          <a:xfrm>
            <a:off x="5442552" y="1309233"/>
            <a:ext cx="6048902" cy="461665"/>
          </a:xfrm>
          <a:prstGeom prst="rect">
            <a:avLst/>
          </a:prstGeom>
        </p:spPr>
        <p:txBody>
          <a:bodyPr rtlCol="0">
            <a:spAutoFit/>
          </a:bodyPr>
          <a:lstStyle/>
          <a:p>
            <a:pPr algn="ctr"/>
            <a:r>
              <a:rPr lang="en-US" sz="2400"/>
              <a:t>Wedge Seat</a:t>
            </a:r>
          </a:p>
        </p:txBody>
      </p:sp>
      <p:sp>
        <p:nvSpPr>
          <p:cNvPr id="11" name="TextBox 11"/>
          <p:cNvSpPr txBox="1"/>
          <p:nvPr/>
        </p:nvSpPr>
        <p:spPr>
          <a:xfrm>
            <a:off x="1305578" y="2855546"/>
            <a:ext cx="2743200" cy="369332"/>
          </a:xfrm>
          <a:prstGeom prst="rect">
            <a:avLst/>
          </a:prstGeom>
        </p:spPr>
        <p:txBody>
          <a:bodyPr rtlCol="0">
            <a:spAutoFit/>
          </a:bodyPr>
          <a:lstStyle/>
          <a:p>
            <a:pPr algn="ctr"/>
            <a:endParaRPr lang="en-US"/>
          </a:p>
        </p:txBody>
      </p:sp>
      <p:sp>
        <p:nvSpPr>
          <p:cNvPr id="12" name="TextBox 12"/>
          <p:cNvSpPr txBox="1"/>
          <p:nvPr/>
        </p:nvSpPr>
        <p:spPr>
          <a:xfrm>
            <a:off x="1374297" y="1284467"/>
            <a:ext cx="2743200" cy="461665"/>
          </a:xfrm>
          <a:prstGeom prst="rect">
            <a:avLst/>
          </a:prstGeom>
        </p:spPr>
        <p:txBody>
          <a:bodyPr rtlCol="0">
            <a:spAutoFit/>
          </a:bodyPr>
          <a:lstStyle/>
          <a:p>
            <a:pPr algn="ctr"/>
            <a:r>
              <a:rPr lang="en-US" sz="2400"/>
              <a:t>Flat Seat</a:t>
            </a:r>
          </a:p>
        </p:txBody>
      </p:sp>
      <p:pic>
        <p:nvPicPr>
          <p:cNvPr id="16" name="picture"/>
          <p:cNvPicPr/>
          <p:nvPr/>
        </p:nvPicPr>
        <p:blipFill>
          <a:blip r:embed="rId4">
            <a:extLst>
              <a:ext uri="{28A0092B-C50C-407E-A947-70E740481C1C}">
                <a14:useLocalDpi xmlns:a14="http://schemas.microsoft.com/office/drawing/2010/main" val="0"/>
              </a:ext>
            </a:extLst>
          </a:blip>
          <a:stretch>
            <a:fillRect/>
          </a:stretch>
        </p:blipFill>
        <p:spPr>
          <a:xfrm>
            <a:off x="870552" y="1928906"/>
            <a:ext cx="4572000" cy="3467100"/>
          </a:xfrm>
          <a:prstGeom prst="rect">
            <a:avLst/>
          </a:prstGeom>
        </p:spPr>
      </p:pic>
      <p:sp>
        <p:nvSpPr>
          <p:cNvPr id="4" name="Rectangle 3"/>
          <p:cNvSpPr/>
          <p:nvPr/>
        </p:nvSpPr>
        <p:spPr>
          <a:xfrm>
            <a:off x="2480590" y="2861694"/>
            <a:ext cx="1356284" cy="9144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145463" y="3052763"/>
            <a:ext cx="1376370" cy="9144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8960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it Works - Passive Rider Operation</a:t>
            </a:r>
          </a:p>
        </p:txBody>
      </p:sp>
      <p:sp>
        <p:nvSpPr>
          <p:cNvPr id="4" name="Content Placeholder 3"/>
          <p:cNvSpPr>
            <a:spLocks noGrp="1"/>
          </p:cNvSpPr>
          <p:nvPr>
            <p:ph sz="half" idx="1"/>
          </p:nvPr>
        </p:nvSpPr>
        <p:spPr/>
        <p:txBody>
          <a:bodyPr/>
          <a:lstStyle/>
          <a:p>
            <a:pPr>
              <a:buFont typeface="Arial" panose="020B0604020202020204" pitchFamily="34" charset="0"/>
              <a:buChar char="•"/>
            </a:pPr>
            <a:r>
              <a:rPr lang="en-US"/>
              <a:t>Levers are removable</a:t>
            </a:r>
            <a:endParaRPr lang="en-US" dirty="0"/>
          </a:p>
          <a:p>
            <a:pPr>
              <a:buFont typeface="Arial" panose="020B0604020202020204" pitchFamily="34" charset="0"/>
              <a:buChar char="•"/>
            </a:pPr>
            <a:r>
              <a:rPr lang="en-US">
                <a:solidFill>
                  <a:srgbClr val="404040"/>
                </a:solidFill>
                <a:latin typeface="Calibri"/>
              </a:rPr>
              <a:t>Adjustable arm supports can be connected to square tubes on the sides of the chair </a:t>
            </a:r>
            <a:endParaRPr lang="en-US" dirty="0">
              <a:solidFill>
                <a:srgbClr val="404040"/>
              </a:solidFill>
              <a:latin typeface="Calibri"/>
            </a:endParaRPr>
          </a:p>
          <a:p>
            <a:pPr>
              <a:buFont typeface="Arial" panose="020B0604020202020204" pitchFamily="34" charset="0"/>
              <a:buChar char="•"/>
            </a:pPr>
            <a:r>
              <a:rPr lang="en-US">
                <a:solidFill>
                  <a:srgbClr val="404040"/>
                </a:solidFill>
                <a:latin typeface="Calibri"/>
              </a:rPr>
              <a:t>Adjustability is the same as existing, with telescoping tubes</a:t>
            </a:r>
            <a:endParaRPr lang="en-US" dirty="0">
              <a:solidFill>
                <a:srgbClr val="404040"/>
              </a:solidFill>
              <a:latin typeface="Calibri"/>
            </a:endParaRPr>
          </a:p>
          <a:p>
            <a:pPr>
              <a:buFont typeface="Arial" panose="020B0604020202020204" pitchFamily="34" charset="0"/>
              <a:buChar char="•"/>
            </a:pPr>
            <a:r>
              <a:rPr lang="en-US">
                <a:solidFill>
                  <a:srgbClr val="404040"/>
                </a:solidFill>
                <a:latin typeface="Calibri"/>
              </a:rPr>
              <a:t>Alternative </a:t>
            </a:r>
            <a:r>
              <a:rPr lang="en-US" smtClean="0">
                <a:solidFill>
                  <a:srgbClr val="404040"/>
                </a:solidFill>
                <a:latin typeface="Calibri"/>
              </a:rPr>
              <a:t>for </a:t>
            </a:r>
            <a:r>
              <a:rPr lang="en-US">
                <a:solidFill>
                  <a:srgbClr val="404040"/>
                </a:solidFill>
                <a:latin typeface="Calibri"/>
              </a:rPr>
              <a:t>riders who </a:t>
            </a:r>
            <a:r>
              <a:rPr lang="en-US" smtClean="0">
                <a:solidFill>
                  <a:srgbClr val="404040"/>
                </a:solidFill>
                <a:latin typeface="Calibri"/>
              </a:rPr>
              <a:t>lack </a:t>
            </a:r>
            <a:r>
              <a:rPr lang="en-US">
                <a:solidFill>
                  <a:srgbClr val="404040"/>
                </a:solidFill>
                <a:latin typeface="Calibri"/>
              </a:rPr>
              <a:t>arm </a:t>
            </a:r>
            <a:r>
              <a:rPr lang="en-US" smtClean="0">
                <a:solidFill>
                  <a:srgbClr val="404040"/>
                </a:solidFill>
                <a:latin typeface="Calibri"/>
              </a:rPr>
              <a:t>strength</a:t>
            </a:r>
            <a:endParaRPr lang="en-US">
              <a:solidFill>
                <a:srgbClr val="404040"/>
              </a:solidFill>
              <a:latin typeface="Calibri"/>
            </a:endParaRPr>
          </a:p>
          <a:p>
            <a:pPr>
              <a:buFont typeface="Arial" panose="020B0604020202020204" pitchFamily="34" charset="0"/>
              <a:buChar char="•"/>
            </a:pPr>
            <a:r>
              <a:rPr lang="en-US" dirty="0">
                <a:solidFill>
                  <a:srgbClr val="404040"/>
                </a:solidFill>
                <a:latin typeface="Calibri"/>
              </a:rPr>
              <a:t>Recommended option for younger riders</a:t>
            </a:r>
          </a:p>
        </p:txBody>
      </p:sp>
      <p:sp>
        <p:nvSpPr>
          <p:cNvPr id="5" name="Content Placeholder 4"/>
          <p:cNvSpPr>
            <a:spLocks noGrp="1"/>
          </p:cNvSpPr>
          <p:nvPr>
            <p:ph sz="half" idx="2"/>
          </p:nvPr>
        </p:nvSpPr>
        <p:spPr/>
        <p:txBody>
          <a:bodyPr/>
          <a:lstStyle/>
          <a:p>
            <a:endParaRPr lang="en-US"/>
          </a:p>
        </p:txBody>
      </p:sp>
      <p:pic>
        <p:nvPicPr>
          <p:cNvPr id="6" name="picture"/>
          <p:cNvPicPr/>
          <p:nvPr/>
        </p:nvPicPr>
        <p:blipFill>
          <a:blip r:embed="rId3">
            <a:extLst>
              <a:ext uri="{28A0092B-C50C-407E-A947-70E740481C1C}">
                <a14:useLocalDpi xmlns:a14="http://schemas.microsoft.com/office/drawing/2010/main" val="0"/>
              </a:ext>
            </a:extLst>
          </a:blip>
          <a:stretch>
            <a:fillRect/>
          </a:stretch>
        </p:blipFill>
        <p:spPr>
          <a:xfrm>
            <a:off x="6280324" y="1829667"/>
            <a:ext cx="4572000" cy="3543300"/>
          </a:xfrm>
          <a:prstGeom prst="rect">
            <a:avLst/>
          </a:prstGeom>
        </p:spPr>
      </p:pic>
      <p:sp>
        <p:nvSpPr>
          <p:cNvPr id="3" name="Rectangle 2"/>
          <p:cNvSpPr/>
          <p:nvPr/>
        </p:nvSpPr>
        <p:spPr>
          <a:xfrm>
            <a:off x="7843838" y="2529721"/>
            <a:ext cx="1808162" cy="114534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36480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it Works - Transportation</a:t>
            </a:r>
          </a:p>
        </p:txBody>
      </p:sp>
      <p:sp>
        <p:nvSpPr>
          <p:cNvPr id="4" name="Content Placeholder 3"/>
          <p:cNvSpPr>
            <a:spLocks noGrp="1"/>
          </p:cNvSpPr>
          <p:nvPr>
            <p:ph sz="half" idx="1"/>
          </p:nvPr>
        </p:nvSpPr>
        <p:spPr/>
        <p:txBody>
          <a:bodyPr/>
          <a:lstStyle/>
          <a:p>
            <a:pPr>
              <a:buFont typeface="Arial" panose="020B0604020202020204" pitchFamily="34" charset="0"/>
              <a:buChar char="•"/>
            </a:pPr>
            <a:r>
              <a:rPr lang="en-US" dirty="0"/>
              <a:t>By removing the seat and pins holding the handles and back of seat in place the device can fold up.</a:t>
            </a:r>
          </a:p>
          <a:p>
            <a:pPr>
              <a:buFont typeface="Arial" panose="020B0604020202020204" pitchFamily="34" charset="0"/>
              <a:buChar char="•"/>
            </a:pPr>
            <a:r>
              <a:rPr lang="en-US" dirty="0"/>
              <a:t>For transportation the levers should be detached from the spline attachment by removing the pin</a:t>
            </a:r>
          </a:p>
          <a:p>
            <a:pPr>
              <a:buFont typeface="Arial" panose="020B0604020202020204" pitchFamily="34" charset="0"/>
              <a:buChar char="•"/>
            </a:pPr>
            <a:r>
              <a:rPr lang="en-US" dirty="0"/>
              <a:t>Total Dimensions for Transportation:</a:t>
            </a:r>
          </a:p>
          <a:p>
            <a:pPr lvl="1">
              <a:buFont typeface="Arial" panose="020B0604020202020204" pitchFamily="34" charset="0"/>
              <a:buChar char="•"/>
            </a:pPr>
            <a:r>
              <a:rPr lang="en-US" dirty="0"/>
              <a:t>Proposed </a:t>
            </a:r>
            <a:r>
              <a:rPr lang="en-US" dirty="0">
                <a:latin typeface="Calibri" charset="0"/>
              </a:rPr>
              <a:t>32.5” x 46.87” x 27.38”</a:t>
            </a:r>
          </a:p>
          <a:p>
            <a:pPr lvl="1">
              <a:buFont typeface="Arial" panose="020B0604020202020204" pitchFamily="34" charset="0"/>
              <a:buChar char="•"/>
            </a:pPr>
            <a:r>
              <a:rPr lang="en-US" dirty="0">
                <a:latin typeface="Calibri" charset="0"/>
              </a:rPr>
              <a:t>Existing 40” x 61” x 25”</a:t>
            </a:r>
          </a:p>
          <a:p>
            <a:pPr>
              <a:buFont typeface="Arial" panose="020B0604020202020204" pitchFamily="34" charset="0"/>
              <a:buChar char="•"/>
            </a:pPr>
            <a:r>
              <a:rPr lang="en-US" dirty="0">
                <a:latin typeface="Calibri" charset="0"/>
              </a:rPr>
              <a:t>More compact than existing design due to cord handles, and compact folding</a:t>
            </a:r>
            <a:endParaRPr lang="en-US" dirty="0"/>
          </a:p>
        </p:txBody>
      </p:sp>
      <p:pic>
        <p:nvPicPr>
          <p:cNvPr id="7" name="picture"/>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a:prstGeom prst="rect">
            <a:avLst/>
          </a:prstGeom>
        </p:spPr>
      </p:pic>
    </p:spTree>
    <p:extLst>
      <p:ext uri="{BB962C8B-B14F-4D97-AF65-F5344CB8AC3E}">
        <p14:creationId xmlns:p14="http://schemas.microsoft.com/office/powerpoint/2010/main" val="226822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it Works - Parked</a:t>
            </a:r>
          </a:p>
        </p:txBody>
      </p:sp>
      <p:sp>
        <p:nvSpPr>
          <p:cNvPr id="5" name="Content Placeholder 4"/>
          <p:cNvSpPr>
            <a:spLocks noGrp="1"/>
          </p:cNvSpPr>
          <p:nvPr>
            <p:ph sz="half" idx="2"/>
          </p:nvPr>
        </p:nvSpPr>
        <p:spPr/>
        <p:txBody>
          <a:bodyPr/>
          <a:lstStyle/>
          <a:p>
            <a:endParaRPr lang="en-CA"/>
          </a:p>
        </p:txBody>
      </p:sp>
      <p:pic>
        <p:nvPicPr>
          <p:cNvPr id="7" name="picture"/>
          <p:cNvPicPr>
            <a:picLocks/>
          </p:cNvPicPr>
          <p:nvPr/>
        </p:nvPicPr>
        <p:blipFill>
          <a:blip r:embed="rId3">
            <a:extLst>
              <a:ext uri="{28A0092B-C50C-407E-A947-70E740481C1C}">
                <a14:useLocalDpi xmlns:a14="http://schemas.microsoft.com/office/drawing/2010/main" val="0"/>
              </a:ext>
            </a:extLst>
          </a:blip>
          <a:stretch>
            <a:fillRect/>
          </a:stretch>
        </p:blipFill>
        <p:spPr>
          <a:xfrm>
            <a:off x="6356831" y="1835931"/>
            <a:ext cx="4569738" cy="4022725"/>
          </a:xfrm>
          <a:prstGeom prst="rect">
            <a:avLst/>
          </a:prstGeom>
        </p:spPr>
      </p:pic>
      <p:sp>
        <p:nvSpPr>
          <p:cNvPr id="8" name="Content Placeholder 7"/>
          <p:cNvSpPr>
            <a:spLocks noGrp="1"/>
          </p:cNvSpPr>
          <p:nvPr>
            <p:ph sz="half" idx="1"/>
          </p:nvPr>
        </p:nvSpPr>
        <p:spPr/>
        <p:txBody>
          <a:bodyPr/>
          <a:lstStyle/>
          <a:p>
            <a:pPr>
              <a:buFont typeface="Arial" panose="020B0604020202020204" pitchFamily="34" charset="0"/>
              <a:buChar char="•"/>
            </a:pPr>
            <a:r>
              <a:rPr lang="en-US" dirty="0"/>
              <a:t>The proposed design has an additional foot lever that can be pushed down by the rear assistant while lifting the rear of the device.</a:t>
            </a:r>
          </a:p>
          <a:p>
            <a:pPr>
              <a:buFont typeface="Arial" panose="020B0604020202020204" pitchFamily="34" charset="0"/>
              <a:buChar char="•"/>
            </a:pPr>
            <a:r>
              <a:rPr lang="en-US" dirty="0"/>
              <a:t>Design makes it easier to engage for weaker assistants</a:t>
            </a:r>
          </a:p>
          <a:p>
            <a:pPr>
              <a:buFont typeface="Arial" panose="020B0604020202020204" pitchFamily="34" charset="0"/>
              <a:buChar char="•"/>
            </a:pPr>
            <a:r>
              <a:rPr lang="en-US" dirty="0"/>
              <a:t>Functions the same as existing design.</a:t>
            </a:r>
          </a:p>
        </p:txBody>
      </p:sp>
      <p:sp>
        <p:nvSpPr>
          <p:cNvPr id="3" name="Rectangle 2"/>
          <p:cNvSpPr/>
          <p:nvPr/>
        </p:nvSpPr>
        <p:spPr>
          <a:xfrm>
            <a:off x="8164513" y="4307958"/>
            <a:ext cx="914400" cy="1326080"/>
          </a:xfrm>
          <a:prstGeom prst="rect">
            <a:avLst/>
          </a:prstGeom>
          <a:noFill/>
          <a:ln w="571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7070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Lever System</a:t>
            </a:r>
            <a:endParaRPr lang="en-CA" dirty="0"/>
          </a:p>
        </p:txBody>
      </p:sp>
      <p:sp>
        <p:nvSpPr>
          <p:cNvPr id="6" name="Content Placeholder 5"/>
          <p:cNvSpPr txBox="1">
            <a:spLocks noGrp="1"/>
          </p:cNvSpPr>
          <p:nvPr>
            <p:ph sz="half" idx="1"/>
          </p:nvPr>
        </p:nvSpPr>
        <p:spPr>
          <a:xfrm>
            <a:off x="2943499" y="1853959"/>
            <a:ext cx="8421191" cy="4560223"/>
          </a:xfrm>
          <a:prstGeom prst="rect">
            <a:avLst/>
          </a:prstGeom>
        </p:spPr>
        <p:txBody>
          <a:bodyPr wrap="square" rtlCol="0">
            <a:spAutoFit/>
          </a:bodyPr>
          <a:lstStyle/>
          <a:p>
            <a:pPr>
              <a:buFont typeface="Arial" panose="020B0604020202020204" pitchFamily="34" charset="0"/>
              <a:buChar char="•"/>
            </a:pPr>
            <a:r>
              <a:rPr lang="en-US" dirty="0"/>
              <a:t>Lever attaches directly to spline on bicycle </a:t>
            </a:r>
            <a:r>
              <a:rPr lang="en-US" dirty="0" err="1"/>
              <a:t>freehub</a:t>
            </a:r>
            <a:endParaRPr lang="en-US" dirty="0"/>
          </a:p>
          <a:p>
            <a:pPr>
              <a:buFont typeface="Arial" panose="020B0604020202020204" pitchFamily="34" charset="0"/>
              <a:buChar char="•"/>
            </a:pPr>
            <a:r>
              <a:rPr lang="en-US" dirty="0"/>
              <a:t>Rider can change applied torque by adjusting hand position on levers</a:t>
            </a:r>
          </a:p>
          <a:p>
            <a:pPr>
              <a:buFont typeface="Arial" panose="020B0604020202020204" pitchFamily="34" charset="0"/>
              <a:buChar char="•"/>
            </a:pPr>
            <a:r>
              <a:rPr lang="en-US" dirty="0"/>
              <a:t>Telescoping Aluminum tubes allow for a max lever arm of 32 inches</a:t>
            </a:r>
          </a:p>
          <a:p>
            <a:pPr>
              <a:buFont typeface="Arial" panose="020B0604020202020204" pitchFamily="34" charset="0"/>
              <a:buChar char="•"/>
            </a:pPr>
            <a:r>
              <a:rPr lang="en-US" dirty="0"/>
              <a:t>As an example of effectiveness, levers can provide a 46% reduction in required assistant energy input during a hill climb assuming:</a:t>
            </a:r>
          </a:p>
          <a:p>
            <a:pPr marL="635508" lvl="1" indent="-342900">
              <a:buFont typeface="+mj-lt"/>
              <a:buAutoNum type="arabicPeriod"/>
            </a:pPr>
            <a:r>
              <a:rPr lang="en-US" dirty="0">
                <a:latin typeface="Calibri" charset="0"/>
              </a:rPr>
              <a:t>175 pound rider (Total Weight = 225 </a:t>
            </a:r>
            <a:r>
              <a:rPr lang="en-US" dirty="0" err="1">
                <a:latin typeface="Calibri" charset="0"/>
              </a:rPr>
              <a:t>lbf</a:t>
            </a:r>
            <a:r>
              <a:rPr lang="en-US" dirty="0">
                <a:latin typeface="Calibri" charset="0"/>
              </a:rPr>
              <a:t>)</a:t>
            </a:r>
          </a:p>
          <a:p>
            <a:pPr marL="635508" lvl="1" indent="-342900">
              <a:buFont typeface="+mj-lt"/>
              <a:buAutoNum type="arabicPeriod"/>
            </a:pPr>
            <a:r>
              <a:rPr lang="en-US" dirty="0">
                <a:latin typeface="Calibri" charset="0"/>
              </a:rPr>
              <a:t>Incline Angle of 15 degrees </a:t>
            </a:r>
          </a:p>
          <a:p>
            <a:pPr marL="635508" lvl="1" indent="-342900">
              <a:buFont typeface="+mj-lt"/>
              <a:buAutoNum type="arabicPeriod"/>
            </a:pPr>
            <a:r>
              <a:rPr lang="en-US" dirty="0">
                <a:latin typeface="Calibri" charset="0"/>
              </a:rPr>
              <a:t>Maximum lever arm of 32 inches </a:t>
            </a:r>
          </a:p>
          <a:p>
            <a:pPr marL="635508" lvl="1" indent="-342900">
              <a:buFont typeface="+mj-lt"/>
              <a:buAutoNum type="arabicPeriod"/>
            </a:pPr>
            <a:r>
              <a:rPr lang="en-US" dirty="0">
                <a:latin typeface="Calibri" charset="0"/>
              </a:rPr>
              <a:t>Assistants move TrailRider at 2ft/s (25 RPM for 18" Wheels) </a:t>
            </a:r>
          </a:p>
          <a:p>
            <a:pPr marL="635508" lvl="1" indent="-342900">
              <a:buFont typeface="+mj-lt"/>
              <a:buAutoNum type="arabicPeriod"/>
            </a:pPr>
            <a:r>
              <a:rPr lang="en-US" dirty="0">
                <a:latin typeface="Calibri" charset="0"/>
              </a:rPr>
              <a:t>Rider applies 20 </a:t>
            </a:r>
            <a:r>
              <a:rPr lang="en-US" dirty="0" err="1">
                <a:latin typeface="Calibri" charset="0"/>
              </a:rPr>
              <a:t>lbf</a:t>
            </a:r>
            <a:r>
              <a:rPr lang="en-US" dirty="0">
                <a:latin typeface="Calibri" charset="0"/>
              </a:rPr>
              <a:t> on each lever, producing 74 W of power</a:t>
            </a:r>
          </a:p>
          <a:p>
            <a:pPr>
              <a:buFont typeface="Arial" panose="020B0604020202020204" pitchFamily="34" charset="0"/>
              <a:buChar char="•"/>
            </a:pPr>
            <a:r>
              <a:rPr lang="en-US" dirty="0"/>
              <a:t>Rider</a:t>
            </a:r>
            <a:r>
              <a:rPr lang="en-US"/>
              <a:t> can provide all energy in the flat surface and small incline</a:t>
            </a:r>
            <a:endParaRPr lang="en-US" dirty="0"/>
          </a:p>
          <a:p>
            <a:pPr marL="342900" indent="-342900">
              <a:buFont typeface="+mj-lt"/>
              <a:buAutoNum type="arabicPeriod"/>
            </a:pPr>
            <a:endParaRPr lang="en-US" dirty="0"/>
          </a:p>
        </p:txBody>
      </p:sp>
      <p:pic>
        <p:nvPicPr>
          <p:cNvPr id="8" name="Content Placeholder 2" descr="Lever.png"/>
          <p:cNvPicPr>
            <a:picLocks noGrp="1" noChangeAspect="1"/>
          </p:cNvPicPr>
          <p:nvPr>
            <p:ph sz="half" idx="2"/>
          </p:nvPr>
        </p:nvPicPr>
        <p:blipFill>
          <a:blip r:embed="rId2"/>
          <a:stretch>
            <a:fillRect/>
          </a:stretch>
        </p:blipFill>
        <p:spPr>
          <a:xfrm>
            <a:off x="1097280" y="1853959"/>
            <a:ext cx="1555002" cy="4022725"/>
          </a:xfrm>
        </p:spPr>
      </p:pic>
    </p:spTree>
    <p:extLst>
      <p:ext uri="{BB962C8B-B14F-4D97-AF65-F5344CB8AC3E}">
        <p14:creationId xmlns:p14="http://schemas.microsoft.com/office/powerpoint/2010/main" val="1101534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Assistant Interface</a:t>
            </a:r>
          </a:p>
        </p:txBody>
      </p:sp>
      <p:sp>
        <p:nvSpPr>
          <p:cNvPr id="3" name="Content Placeholder 7"/>
          <p:cNvSpPr txBox="1">
            <a:spLocks/>
          </p:cNvSpPr>
          <p:nvPr/>
        </p:nvSpPr>
        <p:spPr>
          <a:xfrm>
            <a:off x="1092679" y="1840301"/>
            <a:ext cx="493776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dirty="0">
                <a:solidFill>
                  <a:srgbClr val="404040"/>
                </a:solidFill>
                <a:latin typeface="Calibri"/>
              </a:rPr>
              <a:t>Cords are pulled by front assistant</a:t>
            </a:r>
          </a:p>
          <a:p>
            <a:pPr>
              <a:buFont typeface="Arial" panose="020B0604020202020204" pitchFamily="34" charset="0"/>
              <a:buChar char="•"/>
            </a:pPr>
            <a:r>
              <a:rPr lang="en-US" dirty="0">
                <a:solidFill>
                  <a:srgbClr val="404040"/>
                </a:solidFill>
                <a:latin typeface="Calibri"/>
              </a:rPr>
              <a:t>Two points of connection</a:t>
            </a:r>
          </a:p>
          <a:p>
            <a:pPr>
              <a:buFont typeface="Arial" panose="020B0604020202020204" pitchFamily="34" charset="0"/>
              <a:buChar char="•"/>
            </a:pPr>
            <a:r>
              <a:rPr lang="en-US" dirty="0">
                <a:solidFill>
                  <a:srgbClr val="404040"/>
                </a:solidFill>
                <a:latin typeface="Calibri"/>
              </a:rPr>
              <a:t>Cord length adjustable</a:t>
            </a:r>
          </a:p>
          <a:p>
            <a:pPr>
              <a:buFont typeface="Arial" panose="020B0604020202020204" pitchFamily="34" charset="0"/>
              <a:buChar char="•"/>
            </a:pPr>
            <a:r>
              <a:rPr lang="en-US" dirty="0">
                <a:solidFill>
                  <a:srgbClr val="404040"/>
                </a:solidFill>
                <a:latin typeface="Calibri"/>
              </a:rPr>
              <a:t>Rear handles adjustable allowing wide range of assistants and better lifting position</a:t>
            </a:r>
          </a:p>
        </p:txBody>
      </p:sp>
      <p:pic>
        <p:nvPicPr>
          <p:cNvPr id="4" name="Picture 3" descr="Cord Attachment.PNG"/>
          <p:cNvPicPr>
            <a:picLocks noChangeAspect="1"/>
          </p:cNvPicPr>
          <p:nvPr/>
        </p:nvPicPr>
        <p:blipFill>
          <a:blip r:embed="rId3"/>
          <a:stretch>
            <a:fillRect/>
          </a:stretch>
        </p:blipFill>
        <p:spPr>
          <a:xfrm>
            <a:off x="6927084" y="2419455"/>
            <a:ext cx="2743200" cy="3464385"/>
          </a:xfrm>
          <a:prstGeom prst="rect">
            <a:avLst/>
          </a:prstGeom>
        </p:spPr>
      </p:pic>
      <p:pic>
        <p:nvPicPr>
          <p:cNvPr id="6" name="Picture 5" descr="handle.JPG"/>
          <p:cNvPicPr>
            <a:picLocks noChangeAspect="1"/>
          </p:cNvPicPr>
          <p:nvPr/>
        </p:nvPicPr>
        <p:blipFill>
          <a:blip r:embed="rId4"/>
          <a:stretch>
            <a:fillRect/>
          </a:stretch>
        </p:blipFill>
        <p:spPr>
          <a:xfrm>
            <a:off x="1419225" y="3994746"/>
            <a:ext cx="3661537" cy="2026642"/>
          </a:xfrm>
          <a:prstGeom prst="rect">
            <a:avLst/>
          </a:prstGeom>
        </p:spPr>
      </p:pic>
      <p:pic>
        <p:nvPicPr>
          <p:cNvPr id="5" name="Picture 4" descr="11.png"/>
          <p:cNvPicPr>
            <a:picLocks noChangeAspect="1"/>
          </p:cNvPicPr>
          <p:nvPr/>
        </p:nvPicPr>
        <p:blipFill>
          <a:blip r:embed="rId5"/>
          <a:stretch>
            <a:fillRect/>
          </a:stretch>
        </p:blipFill>
        <p:spPr>
          <a:xfrm>
            <a:off x="6282847" y="2297351"/>
            <a:ext cx="4860678" cy="3395574"/>
          </a:xfrm>
          <a:prstGeom prst="rect">
            <a:avLst/>
          </a:prstGeom>
        </p:spPr>
      </p:pic>
    </p:spTree>
    <p:extLst>
      <p:ext uri="{BB962C8B-B14F-4D97-AF65-F5344CB8AC3E}">
        <p14:creationId xmlns:p14="http://schemas.microsoft.com/office/powerpoint/2010/main" val="3223512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Seating Apparatus</a:t>
            </a:r>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3701" y="2398959"/>
            <a:ext cx="4913745" cy="2581705"/>
          </a:xfrm>
          <a:prstGeom prst="rect">
            <a:avLst/>
          </a:prstGeom>
        </p:spPr>
      </p:pic>
      <p:sp>
        <p:nvSpPr>
          <p:cNvPr id="5" name="Content Placeholder 4"/>
          <p:cNvSpPr>
            <a:spLocks noGrp="1"/>
          </p:cNvSpPr>
          <p:nvPr>
            <p:ph idx="1"/>
          </p:nvPr>
        </p:nvSpPr>
        <p:spPr>
          <a:xfrm>
            <a:off x="1096963" y="1892300"/>
            <a:ext cx="5279895" cy="4022725"/>
          </a:xfrm>
        </p:spPr>
        <p:txBody>
          <a:bodyPr/>
          <a:lstStyle/>
          <a:p>
            <a:pPr>
              <a:buFont typeface="Arial" panose="020B0604020202020204" pitchFamily="34" charset="0"/>
              <a:buChar char="•"/>
            </a:pPr>
            <a:r>
              <a:rPr lang="en-CA" sz="2800" dirty="0" smtClean="0"/>
              <a:t>Four point harness</a:t>
            </a:r>
          </a:p>
          <a:p>
            <a:pPr>
              <a:buFont typeface="Arial" panose="020B0604020202020204" pitchFamily="34" charset="0"/>
              <a:buChar char="•"/>
            </a:pPr>
            <a:endParaRPr lang="en-CA" sz="2800" dirty="0"/>
          </a:p>
          <a:p>
            <a:pPr>
              <a:buFont typeface="Arial" panose="020B0604020202020204" pitchFamily="34" charset="0"/>
              <a:buChar char="•"/>
            </a:pPr>
            <a:r>
              <a:rPr lang="en-CA" sz="2800" dirty="0" smtClean="0"/>
              <a:t>Four fabric flaps restrain the rider</a:t>
            </a:r>
          </a:p>
          <a:p>
            <a:pPr lvl="1">
              <a:buFont typeface="Arial" panose="020B0604020202020204" pitchFamily="34" charset="0"/>
              <a:buChar char="•"/>
            </a:pPr>
            <a:endParaRPr lang="en-CA" sz="2800" dirty="0" smtClean="0"/>
          </a:p>
          <a:p>
            <a:pPr>
              <a:buFont typeface="Arial" panose="020B0604020202020204" pitchFamily="34" charset="0"/>
              <a:buChar char="•"/>
            </a:pPr>
            <a:r>
              <a:rPr lang="en-CA" sz="2800" dirty="0" smtClean="0"/>
              <a:t>Two seat cushion options</a:t>
            </a:r>
          </a:p>
          <a:p>
            <a:pPr lvl="1">
              <a:buFont typeface="Arial" panose="020B0604020202020204" pitchFamily="34" charset="0"/>
              <a:buChar char="•"/>
            </a:pPr>
            <a:r>
              <a:rPr lang="en-CA" sz="2600" dirty="0" smtClean="0"/>
              <a:t>Flat</a:t>
            </a:r>
          </a:p>
          <a:p>
            <a:pPr lvl="1">
              <a:buFont typeface="Arial" panose="020B0604020202020204" pitchFamily="34" charset="0"/>
              <a:buChar char="•"/>
            </a:pPr>
            <a:r>
              <a:rPr lang="en-CA" sz="2600" dirty="0" smtClean="0"/>
              <a:t>Wedged</a:t>
            </a:r>
            <a:endParaRPr lang="en-CA" dirty="0" smtClean="0"/>
          </a:p>
          <a:p>
            <a:pPr>
              <a:buFont typeface="Arial" panose="020B0604020202020204" pitchFamily="34" charset="0"/>
              <a:buChar char="•"/>
            </a:pPr>
            <a:endParaRPr lang="en-CA" dirty="0" smtClean="0"/>
          </a:p>
          <a:p>
            <a:pPr>
              <a:buFont typeface="Arial" panose="020B0604020202020204" pitchFamily="34" charset="0"/>
              <a:buChar char="•"/>
            </a:pPr>
            <a:endParaRPr lang="en-CA" dirty="0"/>
          </a:p>
        </p:txBody>
      </p:sp>
    </p:spTree>
    <p:extLst>
      <p:ext uri="{BB962C8B-B14F-4D97-AF65-F5344CB8AC3E}">
        <p14:creationId xmlns:p14="http://schemas.microsoft.com/office/powerpoint/2010/main" val="38848177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Seating Apparatus</a:t>
            </a:r>
          </a:p>
        </p:txBody>
      </p:sp>
      <p:pic>
        <p:nvPicPr>
          <p:cNvPr id="3" name="Picture 2"/>
          <p:cNvPicPr>
            <a:picLocks noChangeAspect="1"/>
          </p:cNvPicPr>
          <p:nvPr/>
        </p:nvPicPr>
        <p:blipFill>
          <a:blip r:embed="rId3"/>
          <a:stretch>
            <a:fillRect/>
          </a:stretch>
        </p:blipFill>
        <p:spPr>
          <a:xfrm>
            <a:off x="7806153" y="286603"/>
            <a:ext cx="4203477" cy="5638991"/>
          </a:xfrm>
          <a:prstGeom prst="rect">
            <a:avLst/>
          </a:prstGeom>
        </p:spPr>
      </p:pic>
      <p:sp>
        <p:nvSpPr>
          <p:cNvPr id="5" name="Content Placeholder 4"/>
          <p:cNvSpPr>
            <a:spLocks noGrp="1"/>
          </p:cNvSpPr>
          <p:nvPr>
            <p:ph idx="1"/>
          </p:nvPr>
        </p:nvSpPr>
        <p:spPr>
          <a:xfrm>
            <a:off x="1096963" y="1892300"/>
            <a:ext cx="5077528" cy="4022725"/>
          </a:xfrm>
        </p:spPr>
        <p:txBody>
          <a:bodyPr/>
          <a:lstStyle/>
          <a:p>
            <a:pPr>
              <a:buFont typeface="Arial" panose="020B0604020202020204" pitchFamily="34" charset="0"/>
              <a:buChar char="•"/>
            </a:pPr>
            <a:r>
              <a:rPr lang="en-CA" sz="2800" dirty="0" smtClean="0"/>
              <a:t>Four point harness</a:t>
            </a:r>
          </a:p>
          <a:p>
            <a:pPr>
              <a:buFont typeface="Arial" panose="020B0604020202020204" pitchFamily="34" charset="0"/>
              <a:buChar char="•"/>
            </a:pPr>
            <a:endParaRPr lang="en-CA" sz="2800" dirty="0"/>
          </a:p>
          <a:p>
            <a:pPr>
              <a:buFont typeface="Arial" panose="020B0604020202020204" pitchFamily="34" charset="0"/>
              <a:buChar char="•"/>
            </a:pPr>
            <a:r>
              <a:rPr lang="en-CA" sz="2800" dirty="0" smtClean="0"/>
              <a:t>Four fabric flaps restrain the rider</a:t>
            </a:r>
          </a:p>
          <a:p>
            <a:pPr lvl="1">
              <a:buFont typeface="Arial" panose="020B0604020202020204" pitchFamily="34" charset="0"/>
              <a:buChar char="•"/>
            </a:pPr>
            <a:endParaRPr lang="en-CA" sz="2800" dirty="0" smtClean="0"/>
          </a:p>
          <a:p>
            <a:pPr>
              <a:buFont typeface="Arial" panose="020B0604020202020204" pitchFamily="34" charset="0"/>
              <a:buChar char="•"/>
            </a:pPr>
            <a:r>
              <a:rPr lang="en-CA" sz="2800" dirty="0" smtClean="0"/>
              <a:t>Two seat cushion options</a:t>
            </a:r>
          </a:p>
          <a:p>
            <a:pPr lvl="1">
              <a:buFont typeface="Arial" panose="020B0604020202020204" pitchFamily="34" charset="0"/>
              <a:buChar char="•"/>
            </a:pPr>
            <a:r>
              <a:rPr lang="en-CA" sz="2600" dirty="0" smtClean="0"/>
              <a:t>Flat</a:t>
            </a:r>
          </a:p>
          <a:p>
            <a:pPr lvl="1">
              <a:buFont typeface="Arial" panose="020B0604020202020204" pitchFamily="34" charset="0"/>
              <a:buChar char="•"/>
            </a:pPr>
            <a:r>
              <a:rPr lang="en-CA" sz="2600" dirty="0" smtClean="0"/>
              <a:t>Wedged</a:t>
            </a:r>
          </a:p>
          <a:p>
            <a:pPr lvl="1">
              <a:buFont typeface="Arial" panose="020B0604020202020204" pitchFamily="34" charset="0"/>
              <a:buChar char="•"/>
            </a:pPr>
            <a:endParaRPr lang="en-CA" dirty="0" smtClean="0"/>
          </a:p>
          <a:p>
            <a:pPr>
              <a:buFont typeface="Arial" panose="020B0604020202020204" pitchFamily="34" charset="0"/>
              <a:buChar char="•"/>
            </a:pPr>
            <a:endParaRPr lang="en-CA" dirty="0" smtClean="0"/>
          </a:p>
          <a:p>
            <a:pPr>
              <a:buFont typeface="Arial" panose="020B0604020202020204" pitchFamily="34" charset="0"/>
              <a:buChar char="•"/>
            </a:pPr>
            <a:endParaRPr lang="en-CA" dirty="0"/>
          </a:p>
        </p:txBody>
      </p:sp>
    </p:spTree>
    <p:extLst>
      <p:ext uri="{BB962C8B-B14F-4D97-AF65-F5344CB8AC3E}">
        <p14:creationId xmlns:p14="http://schemas.microsoft.com/office/powerpoint/2010/main" val="29698732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Chassis</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Minimum safety factor calculated with FEA: 2.8</a:t>
            </a:r>
          </a:p>
          <a:p>
            <a:pPr>
              <a:buFont typeface="Arial" panose="020B0604020202020204" pitchFamily="34" charset="0"/>
              <a:buChar char="•"/>
            </a:pPr>
            <a:r>
              <a:rPr lang="en-US" dirty="0"/>
              <a:t>Used square tubes where possible</a:t>
            </a:r>
          </a:p>
          <a:p>
            <a:pPr lvl="1"/>
            <a:r>
              <a:rPr lang="en-US" dirty="0"/>
              <a:t>R</a:t>
            </a:r>
            <a:r>
              <a:rPr lang="en-US" dirty="0" smtClean="0"/>
              <a:t>educed </a:t>
            </a:r>
            <a:r>
              <a:rPr lang="en-US" dirty="0"/>
              <a:t>material cost </a:t>
            </a:r>
          </a:p>
          <a:p>
            <a:pPr lvl="1"/>
            <a:r>
              <a:rPr lang="en-US" dirty="0" smtClean="0"/>
              <a:t>Less </a:t>
            </a:r>
            <a:r>
              <a:rPr lang="en-US" dirty="0"/>
              <a:t>time required to notch the tubes</a:t>
            </a:r>
          </a:p>
          <a:p>
            <a:pPr>
              <a:buFont typeface="Arial" panose="020B0604020202020204" pitchFamily="34" charset="0"/>
              <a:buChar char="•"/>
            </a:pPr>
            <a:r>
              <a:rPr lang="en-US" dirty="0"/>
              <a:t>Compact since cord handles can be attached further back</a:t>
            </a:r>
          </a:p>
          <a:p>
            <a:endParaRPr lang="en-US" dirty="0"/>
          </a:p>
        </p:txBody>
      </p:sp>
    </p:spTree>
    <p:extLst>
      <p:ext uri="{BB962C8B-B14F-4D97-AF65-F5344CB8AC3E}">
        <p14:creationId xmlns:p14="http://schemas.microsoft.com/office/powerpoint/2010/main" val="40937983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Out of Scope Needs and Requirements</a:t>
            </a:r>
            <a:endParaRPr lang="en-CA" dirty="0"/>
          </a:p>
        </p:txBody>
      </p:sp>
      <p:sp>
        <p:nvSpPr>
          <p:cNvPr id="3" name="Content Placeholder 2"/>
          <p:cNvSpPr>
            <a:spLocks noGrp="1"/>
          </p:cNvSpPr>
          <p:nvPr>
            <p:ph idx="1"/>
          </p:nvPr>
        </p:nvSpPr>
        <p:spPr/>
        <p:txBody>
          <a:bodyPr/>
          <a:lstStyle/>
          <a:p>
            <a:pPr>
              <a:buFont typeface="Arial" panose="020B0604020202020204" pitchFamily="34" charset="0"/>
              <a:buChar char="•"/>
            </a:pPr>
            <a:r>
              <a:rPr lang="en-CA" dirty="0"/>
              <a:t>Improved Temperature Management</a:t>
            </a:r>
          </a:p>
          <a:p>
            <a:pPr lvl="1"/>
            <a:r>
              <a:rPr lang="en-CA" dirty="0">
                <a:solidFill>
                  <a:srgbClr val="000000"/>
                </a:solidFill>
                <a:latin typeface="Calibri"/>
              </a:rPr>
              <a:t>Existing use of blankets was effective</a:t>
            </a:r>
          </a:p>
          <a:p>
            <a:pPr lvl="1"/>
            <a:r>
              <a:rPr lang="en-CA" dirty="0">
                <a:solidFill>
                  <a:srgbClr val="000000"/>
                </a:solidFill>
                <a:latin typeface="Calibri"/>
              </a:rPr>
              <a:t>Majority of use by BCMOS is during </a:t>
            </a:r>
            <a:r>
              <a:rPr lang="en-CA" dirty="0" smtClean="0">
                <a:solidFill>
                  <a:srgbClr val="000000"/>
                </a:solidFill>
                <a:latin typeface="Calibri"/>
              </a:rPr>
              <a:t>summer</a:t>
            </a:r>
          </a:p>
          <a:p>
            <a:pPr marL="201168" lvl="1" indent="0">
              <a:buNone/>
            </a:pPr>
            <a:endParaRPr lang="en-CA" dirty="0">
              <a:solidFill>
                <a:srgbClr val="000000"/>
              </a:solidFill>
              <a:latin typeface="Calibri"/>
            </a:endParaRPr>
          </a:p>
          <a:p>
            <a:pPr>
              <a:buFont typeface="Arial" panose="020B0604020202020204" pitchFamily="34" charset="0"/>
              <a:buChar char="•"/>
            </a:pPr>
            <a:r>
              <a:rPr lang="en-CA" dirty="0"/>
              <a:t>Quantifying shock reduction </a:t>
            </a:r>
            <a:r>
              <a:rPr lang="en-US" dirty="0"/>
              <a:t>experienced by rider</a:t>
            </a:r>
            <a:endParaRPr lang="en-CA" dirty="0"/>
          </a:p>
          <a:p>
            <a:pPr lvl="1"/>
            <a:r>
              <a:rPr lang="en-US" dirty="0"/>
              <a:t>Seat </a:t>
            </a:r>
            <a:r>
              <a:rPr lang="en-CA" dirty="0"/>
              <a:t>material properties were proprietary or unknown</a:t>
            </a:r>
          </a:p>
          <a:p>
            <a:pPr lvl="1"/>
            <a:r>
              <a:rPr lang="en-CA" dirty="0"/>
              <a:t>Lacked info needed to perform detailed analysis for </a:t>
            </a:r>
            <a:r>
              <a:rPr lang="en-CA" dirty="0">
                <a:latin typeface="Calibri" charset="0"/>
              </a:rPr>
              <a:t>shock</a:t>
            </a:r>
          </a:p>
          <a:p>
            <a:pPr lvl="1"/>
            <a:r>
              <a:rPr lang="en-CA" dirty="0">
                <a:latin typeface="Calibri" charset="0"/>
              </a:rPr>
              <a:t>Estimates of deflection experienced were performed</a:t>
            </a:r>
          </a:p>
          <a:p>
            <a:pPr marL="201168" lvl="1" indent="0">
              <a:buNone/>
            </a:pPr>
            <a:endParaRPr lang="en-CA" dirty="0">
              <a:latin typeface="Calibri" charset="0"/>
            </a:endParaRPr>
          </a:p>
        </p:txBody>
      </p:sp>
    </p:spTree>
    <p:extLst>
      <p:ext uri="{BB962C8B-B14F-4D97-AF65-F5344CB8AC3E}">
        <p14:creationId xmlns:p14="http://schemas.microsoft.com/office/powerpoint/2010/main" val="6911878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Features Address Requirements and Evaluation Criteria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592627"/>
              </p:ext>
            </p:extLst>
          </p:nvPr>
        </p:nvGraphicFramePr>
        <p:xfrm>
          <a:off x="1096963" y="1846263"/>
          <a:ext cx="10058400" cy="3845560"/>
        </p:xfrm>
        <a:graphic>
          <a:graphicData uri="http://schemas.openxmlformats.org/drawingml/2006/table">
            <a:tbl>
              <a:tblPr firstRow="1" bandRow="1">
                <a:tableStyleId>{5C22544A-7EE6-4342-B048-85BDC9FD1C3A}</a:tableStyleId>
              </a:tblPr>
              <a:tblGrid>
                <a:gridCol w="3199266">
                  <a:extLst>
                    <a:ext uri="{9D8B030D-6E8A-4147-A177-3AD203B41FA5}">
                      <a16:colId xmlns="" xmlns:a16="http://schemas.microsoft.com/office/drawing/2014/main" val="20000"/>
                    </a:ext>
                  </a:extLst>
                </a:gridCol>
                <a:gridCol w="6859134">
                  <a:extLst>
                    <a:ext uri="{9D8B030D-6E8A-4147-A177-3AD203B41FA5}">
                      <a16:colId xmlns="" xmlns:a16="http://schemas.microsoft.com/office/drawing/2014/main" val="20001"/>
                    </a:ext>
                  </a:extLst>
                </a:gridCol>
              </a:tblGrid>
              <a:tr h="370840">
                <a:tc>
                  <a:txBody>
                    <a:bodyPr/>
                    <a:lstStyle/>
                    <a:p>
                      <a:r>
                        <a:rPr lang="en-CA" dirty="0" smtClean="0"/>
                        <a:t>Feature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Requirements and Evaluation Criteria Addressed</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CA" dirty="0" smtClean="0"/>
                        <a:t>Direct Drive Levers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User Interaction</a:t>
                      </a:r>
                    </a:p>
                    <a:p>
                      <a:r>
                        <a:rPr lang="en-CA" dirty="0" smtClean="0"/>
                        <a:t>Less physically demanding for assistants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r>
                        <a:rPr lang="en-CA" dirty="0" smtClean="0"/>
                        <a:t>Fabric Side Flaps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Improved rider safety</a:t>
                      </a:r>
                    </a:p>
                    <a:p>
                      <a:r>
                        <a:rPr lang="en-CA" dirty="0" smtClean="0"/>
                        <a:t>Adjustable for assistant sizes</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Reduces slippage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r>
                        <a:rPr lang="en-CA" dirty="0" smtClean="0"/>
                        <a:t>Four Point</a:t>
                      </a:r>
                      <a:r>
                        <a:rPr lang="en-CA" baseline="0" dirty="0" smtClean="0"/>
                        <a:t> Harness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Improved</a:t>
                      </a:r>
                      <a:r>
                        <a:rPr lang="en-CA" baseline="0" dirty="0" smtClean="0"/>
                        <a:t> rider safety</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Reduces slippage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370840">
                <a:tc>
                  <a:txBody>
                    <a:bodyPr/>
                    <a:lstStyle/>
                    <a:p>
                      <a:r>
                        <a:rPr lang="en-CA" dirty="0" smtClean="0"/>
                        <a:t>Wedge Seat Option</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Adjustable for assistant sizes</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Reduces slippage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r h="370840">
                <a:tc>
                  <a:txBody>
                    <a:bodyPr/>
                    <a:lstStyle/>
                    <a:p>
                      <a:r>
                        <a:rPr lang="en-CA" dirty="0" smtClean="0"/>
                        <a:t>Cord </a:t>
                      </a:r>
                      <a:r>
                        <a:rPr lang="en-CA" baseline="0" dirty="0" smtClean="0"/>
                        <a:t>Front Handles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Can be carried</a:t>
                      </a:r>
                      <a:r>
                        <a:rPr lang="en-CA" baseline="0" dirty="0" smtClean="0"/>
                        <a:t> over obstacles due to handle design</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Comfortable for assistants over long periods</a:t>
                      </a:r>
                      <a:r>
                        <a:rPr lang="en-CA" baseline="0" dirty="0" smtClean="0"/>
                        <a:t> of time</a:t>
                      </a:r>
                      <a:endParaRPr lang="en-CA" dirty="0" smtClean="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6946612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Light" charset="0"/>
              </a:rPr>
              <a:t>How Design Affects Value Proposition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40945845"/>
              </p:ext>
            </p:extLst>
          </p:nvPr>
        </p:nvGraphicFramePr>
        <p:xfrm>
          <a:off x="807598" y="4469296"/>
          <a:ext cx="10758792" cy="1010920"/>
        </p:xfrm>
        <a:graphic>
          <a:graphicData uri="http://schemas.openxmlformats.org/drawingml/2006/table">
            <a:tbl>
              <a:tblPr firstRow="1" bandRow="1">
                <a:tableStyleId>{5C22544A-7EE6-4342-B048-85BDC9FD1C3A}</a:tableStyleId>
              </a:tblPr>
              <a:tblGrid>
                <a:gridCol w="2086554">
                  <a:extLst>
                    <a:ext uri="{9D8B030D-6E8A-4147-A177-3AD203B41FA5}">
                      <a16:colId xmlns="" xmlns:a16="http://schemas.microsoft.com/office/drawing/2014/main" val="20000"/>
                    </a:ext>
                  </a:extLst>
                </a:gridCol>
                <a:gridCol w="3750042">
                  <a:extLst>
                    <a:ext uri="{9D8B030D-6E8A-4147-A177-3AD203B41FA5}">
                      <a16:colId xmlns="" xmlns:a16="http://schemas.microsoft.com/office/drawing/2014/main" val="20001"/>
                    </a:ext>
                  </a:extLst>
                </a:gridCol>
                <a:gridCol w="4922196">
                  <a:extLst>
                    <a:ext uri="{9D8B030D-6E8A-4147-A177-3AD203B41FA5}">
                      <a16:colId xmlns="" xmlns:a16="http://schemas.microsoft.com/office/drawing/2014/main" val="20002"/>
                    </a:ext>
                  </a:extLst>
                </a:gridCol>
              </a:tblGrid>
              <a:tr h="370840">
                <a:tc>
                  <a:txBody>
                    <a:bodyPr/>
                    <a:lstStyle/>
                    <a:p>
                      <a:r>
                        <a:rPr lang="en-CA" dirty="0" smtClean="0"/>
                        <a:t>Feature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Increased Potential Riders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Increased Potential Assistants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CA" dirty="0" smtClean="0"/>
                        <a:t>Direct Drive Levers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Interaction in hike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Option for weaker</a:t>
                      </a:r>
                      <a:r>
                        <a:rPr lang="en-CA" baseline="0" dirty="0" smtClean="0"/>
                        <a:t> assistants to match up with stronger upper-body riders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aphicFrame>
        <p:nvGraphicFramePr>
          <p:cNvPr id="6" name="Table 10"/>
          <p:cNvGraphicFramePr>
            <a:graphicFrameLocks noGrp="1"/>
          </p:cNvGraphicFramePr>
          <p:nvPr>
            <p:extLst>
              <p:ext uri="{D42A27DB-BD31-4B8C-83A1-F6EECF244321}">
                <p14:modId xmlns:p14="http://schemas.microsoft.com/office/powerpoint/2010/main" val="1724998346"/>
              </p:ext>
            </p:extLst>
          </p:nvPr>
        </p:nvGraphicFramePr>
        <p:xfrm>
          <a:off x="6548439" y="1879380"/>
          <a:ext cx="5004931" cy="2242552"/>
        </p:xfrm>
        <a:graphic>
          <a:graphicData uri="http://schemas.openxmlformats.org/drawingml/2006/table">
            <a:tbl>
              <a:tblPr firstRow="1" bandRow="1">
                <a:tableStyleId>{5C22544A-7EE6-4342-B048-85BDC9FD1C3A}</a:tableStyleId>
              </a:tblPr>
              <a:tblGrid>
                <a:gridCol w="1477961">
                  <a:extLst>
                    <a:ext uri="{9D8B030D-6E8A-4147-A177-3AD203B41FA5}">
                      <a16:colId xmlns="" xmlns:a16="http://schemas.microsoft.com/office/drawing/2014/main" val="20000"/>
                    </a:ext>
                  </a:extLst>
                </a:gridCol>
                <a:gridCol w="3526970">
                  <a:extLst>
                    <a:ext uri="{9D8B030D-6E8A-4147-A177-3AD203B41FA5}">
                      <a16:colId xmlns="" xmlns:a16="http://schemas.microsoft.com/office/drawing/2014/main" val="20001"/>
                    </a:ext>
                  </a:extLst>
                </a:gridCol>
              </a:tblGrid>
              <a:tr h="379472">
                <a:tc>
                  <a:txBody>
                    <a:bodyPr/>
                    <a:lstStyle/>
                    <a:p>
                      <a:r>
                        <a:rPr lang="en-CA" dirty="0" smtClean="0"/>
                        <a:t>Feature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Increased Potential Assistants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948680">
                <a:tc>
                  <a:txBody>
                    <a:bodyPr/>
                    <a:lstStyle/>
                    <a:p>
                      <a:r>
                        <a:rPr lang="en-CA" dirty="0" smtClean="0"/>
                        <a:t>Cord </a:t>
                      </a:r>
                      <a:r>
                        <a:rPr lang="en-CA" baseline="0" dirty="0" smtClean="0"/>
                        <a:t>Front Handles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Reduction</a:t>
                      </a:r>
                      <a:r>
                        <a:rPr lang="en-CA" baseline="0" dirty="0" smtClean="0"/>
                        <a:t> in tilting during operation</a:t>
                      </a:r>
                    </a:p>
                    <a:p>
                      <a:r>
                        <a:rPr lang="en-CA" baseline="0" dirty="0" smtClean="0"/>
                        <a:t>Ergonomics and comfort</a:t>
                      </a:r>
                      <a:endParaRPr lang="en-CA" dirty="0" smtClean="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664076">
                <a:tc>
                  <a:txBody>
                    <a:bodyPr/>
                    <a:lstStyle/>
                    <a:p>
                      <a:r>
                        <a:rPr lang="en-CA" dirty="0" smtClean="0"/>
                        <a:t>Dual</a:t>
                      </a:r>
                      <a:r>
                        <a:rPr lang="en-CA" baseline="0" dirty="0" smtClean="0"/>
                        <a:t> Wheels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Reduction</a:t>
                      </a:r>
                      <a:r>
                        <a:rPr lang="en-CA" baseline="0" dirty="0" smtClean="0"/>
                        <a:t> in tilting during operation</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Possible operation by one Sherpa</a:t>
                      </a:r>
                      <a:endParaRPr lang="en-CA" baseline="0" dirty="0" smtClean="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bl>
          </a:graphicData>
        </a:graphic>
      </p:graphicFrame>
      <p:graphicFrame>
        <p:nvGraphicFramePr>
          <p:cNvPr id="7" name="Table 9"/>
          <p:cNvGraphicFramePr>
            <a:graphicFrameLocks noGrp="1"/>
          </p:cNvGraphicFramePr>
          <p:nvPr>
            <p:extLst>
              <p:ext uri="{D42A27DB-BD31-4B8C-83A1-F6EECF244321}">
                <p14:modId xmlns:p14="http://schemas.microsoft.com/office/powerpoint/2010/main" val="2178575810"/>
              </p:ext>
            </p:extLst>
          </p:nvPr>
        </p:nvGraphicFramePr>
        <p:xfrm>
          <a:off x="789441" y="1858962"/>
          <a:ext cx="5669415" cy="2255837"/>
        </p:xfrm>
        <a:graphic>
          <a:graphicData uri="http://schemas.openxmlformats.org/drawingml/2006/table">
            <a:tbl>
              <a:tblPr firstRow="1" bandRow="1">
                <a:tableStyleId>{5C22544A-7EE6-4342-B048-85BDC9FD1C3A}</a:tableStyleId>
              </a:tblPr>
              <a:tblGrid>
                <a:gridCol w="2185988">
                  <a:extLst>
                    <a:ext uri="{9D8B030D-6E8A-4147-A177-3AD203B41FA5}">
                      <a16:colId xmlns="" xmlns:a16="http://schemas.microsoft.com/office/drawing/2014/main" val="20000"/>
                    </a:ext>
                  </a:extLst>
                </a:gridCol>
                <a:gridCol w="3483427">
                  <a:extLst>
                    <a:ext uri="{9D8B030D-6E8A-4147-A177-3AD203B41FA5}">
                      <a16:colId xmlns="" xmlns:a16="http://schemas.microsoft.com/office/drawing/2014/main" val="20001"/>
                    </a:ext>
                  </a:extLst>
                </a:gridCol>
              </a:tblGrid>
              <a:tr h="408091">
                <a:tc>
                  <a:txBody>
                    <a:bodyPr/>
                    <a:lstStyle/>
                    <a:p>
                      <a:r>
                        <a:rPr lang="en-CA" dirty="0" smtClean="0"/>
                        <a:t>Feature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Increased Range</a:t>
                      </a:r>
                      <a:r>
                        <a:rPr lang="en-CA" baseline="0" dirty="0" smtClean="0"/>
                        <a:t> of Riders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1020228">
                <a:tc>
                  <a:txBody>
                    <a:bodyPr/>
                    <a:lstStyle/>
                    <a:p>
                      <a:r>
                        <a:rPr lang="en-CA" dirty="0" smtClean="0"/>
                        <a:t>Fabric Side Flaps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Upper-body immobility</a:t>
                      </a:r>
                    </a:p>
                    <a:p>
                      <a:r>
                        <a:rPr lang="en-CA" dirty="0" smtClean="0"/>
                        <a:t>Children</a:t>
                      </a:r>
                    </a:p>
                    <a:p>
                      <a:r>
                        <a:rPr lang="en-CA" dirty="0" smtClean="0"/>
                        <a:t>Reduces slippage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413759">
                <a:tc>
                  <a:txBody>
                    <a:bodyPr/>
                    <a:lstStyle/>
                    <a:p>
                      <a:r>
                        <a:rPr lang="en-CA" dirty="0" smtClean="0"/>
                        <a:t>Four Point</a:t>
                      </a:r>
                      <a:r>
                        <a:rPr lang="en-CA" baseline="0" dirty="0" smtClean="0"/>
                        <a:t> Harness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Upper Body immobility</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413759">
                <a:tc>
                  <a:txBody>
                    <a:bodyPr/>
                    <a:lstStyle/>
                    <a:p>
                      <a:r>
                        <a:rPr lang="en-CA" dirty="0" smtClean="0"/>
                        <a:t>Wedge Seat Option</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Reduces slippage</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064702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Recommendations</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200" dirty="0">
                <a:solidFill>
                  <a:srgbClr val="404040"/>
                </a:solidFill>
                <a:latin typeface="Calibri"/>
              </a:rPr>
              <a:t>Discuss chassis design with manufacturer to optimize the manufacturing process</a:t>
            </a:r>
          </a:p>
          <a:p>
            <a:pPr>
              <a:buFont typeface="Arial" panose="020B0604020202020204" pitchFamily="34" charset="0"/>
              <a:buChar char="•"/>
            </a:pPr>
            <a:r>
              <a:rPr lang="en-US" sz="2200" dirty="0">
                <a:solidFill>
                  <a:srgbClr val="404040"/>
                </a:solidFill>
                <a:latin typeface="Calibri"/>
              </a:rPr>
              <a:t>Purchase and attach wedge seat to current design to allow for testing</a:t>
            </a:r>
          </a:p>
          <a:p>
            <a:pPr>
              <a:buFont typeface="Arial" panose="020B0604020202020204" pitchFamily="34" charset="0"/>
              <a:buChar char="•"/>
            </a:pPr>
            <a:r>
              <a:rPr lang="en-US" sz="2200" dirty="0">
                <a:solidFill>
                  <a:srgbClr val="404040"/>
                </a:solidFill>
                <a:latin typeface="Calibri"/>
              </a:rPr>
              <a:t>Investigate different tire treads</a:t>
            </a:r>
          </a:p>
          <a:p>
            <a:pPr>
              <a:buFont typeface="Arial" panose="020B0604020202020204" pitchFamily="34" charset="0"/>
              <a:buChar char="•"/>
            </a:pPr>
            <a:r>
              <a:rPr lang="en-US" sz="2200" dirty="0">
                <a:solidFill>
                  <a:srgbClr val="404040"/>
                </a:solidFill>
                <a:latin typeface="Calibri"/>
              </a:rPr>
              <a:t>Additional work done on lever ergonomics</a:t>
            </a:r>
          </a:p>
          <a:p>
            <a:pPr lvl="1"/>
            <a:r>
              <a:rPr lang="en-US" sz="2000" dirty="0">
                <a:solidFill>
                  <a:srgbClr val="404040"/>
                </a:solidFill>
                <a:latin typeface="Calibri"/>
              </a:rPr>
              <a:t>Grip type and position</a:t>
            </a:r>
          </a:p>
          <a:p>
            <a:pPr lvl="1"/>
            <a:r>
              <a:rPr lang="en-US" sz="2000" dirty="0">
                <a:solidFill>
                  <a:srgbClr val="404040"/>
                </a:solidFill>
                <a:latin typeface="Calibri"/>
              </a:rPr>
              <a:t>Height adjustments</a:t>
            </a:r>
          </a:p>
          <a:p>
            <a:pPr lvl="1"/>
            <a:r>
              <a:rPr lang="en-US" sz="2000" dirty="0">
                <a:solidFill>
                  <a:srgbClr val="404040"/>
                </a:solidFill>
                <a:latin typeface="Calibri"/>
              </a:rPr>
              <a:t>Lever contour</a:t>
            </a:r>
          </a:p>
          <a:p>
            <a:pPr>
              <a:buFont typeface="Arial" panose="020B0604020202020204" pitchFamily="34" charset="0"/>
              <a:buChar char="•"/>
            </a:pPr>
            <a:r>
              <a:rPr lang="en-US" sz="2200" dirty="0"/>
              <a:t>Evaluate effectiveness of one assistant operation with first redesigned TrailRider</a:t>
            </a:r>
          </a:p>
          <a:p>
            <a:pPr>
              <a:buFont typeface="Arial" panose="020B0604020202020204" pitchFamily="34" charset="0"/>
              <a:buChar char="•"/>
            </a:pPr>
            <a:r>
              <a:rPr lang="en-US" sz="2200" dirty="0"/>
              <a:t>Removability </a:t>
            </a:r>
            <a:r>
              <a:rPr lang="en-US" dirty="0"/>
              <a:t>of tires would allow significant reduction in transportation size of device</a:t>
            </a:r>
          </a:p>
          <a:p>
            <a:endParaRPr lang="en-US" dirty="0"/>
          </a:p>
        </p:txBody>
      </p:sp>
    </p:spTree>
    <p:extLst>
      <p:ext uri="{BB962C8B-B14F-4D97-AF65-F5344CB8AC3E}">
        <p14:creationId xmlns:p14="http://schemas.microsoft.com/office/powerpoint/2010/main" val="15595676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Strategy and Resource Management</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a:t>Divided work among multiple sub-teams</a:t>
            </a:r>
          </a:p>
          <a:p>
            <a:pPr lvl="1"/>
            <a:r>
              <a:rPr lang="en-US" dirty="0">
                <a:solidFill>
                  <a:srgbClr val="404040"/>
                </a:solidFill>
                <a:latin typeface="Calibri"/>
              </a:rPr>
              <a:t>Improved efficiency</a:t>
            </a:r>
          </a:p>
          <a:p>
            <a:pPr lvl="1"/>
            <a:r>
              <a:rPr lang="en-US" dirty="0">
                <a:solidFill>
                  <a:srgbClr val="404040"/>
                </a:solidFill>
                <a:latin typeface="Calibri"/>
              </a:rPr>
              <a:t>Used team meetings for sub-team updates and major decisions</a:t>
            </a:r>
          </a:p>
          <a:p>
            <a:pPr lvl="1"/>
            <a:r>
              <a:rPr lang="en-US" dirty="0">
                <a:solidFill>
                  <a:srgbClr val="404040"/>
                </a:solidFill>
                <a:latin typeface="Calibri"/>
              </a:rPr>
              <a:t>Assign responsibilities and focus on specific aspects</a:t>
            </a:r>
          </a:p>
          <a:p>
            <a:pPr>
              <a:buFont typeface="Arial" panose="020B0604020202020204" pitchFamily="34" charset="0"/>
              <a:buChar char="•"/>
            </a:pPr>
            <a:r>
              <a:rPr lang="en-US" dirty="0"/>
              <a:t>Utilized a variety of project management chart and documents</a:t>
            </a:r>
          </a:p>
          <a:p>
            <a:pPr>
              <a:buFont typeface="Arial" panose="020B0604020202020204" pitchFamily="34" charset="0"/>
              <a:buChar char="•"/>
            </a:pPr>
            <a:r>
              <a:rPr lang="en-US" dirty="0"/>
              <a:t>Planned ahead for possible scheduling conflicts</a:t>
            </a:r>
          </a:p>
          <a:p>
            <a:pPr lvl="1"/>
            <a:r>
              <a:rPr lang="en-US" dirty="0"/>
              <a:t>Midterms - planned for individual work to be done in team meeting times</a:t>
            </a:r>
          </a:p>
        </p:txBody>
      </p:sp>
    </p:spTree>
    <p:extLst>
      <p:ext uri="{BB962C8B-B14F-4D97-AF65-F5344CB8AC3E}">
        <p14:creationId xmlns:p14="http://schemas.microsoft.com/office/powerpoint/2010/main" val="26040369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Initial Time Estimates to Actual Time Required</a:t>
            </a:r>
          </a:p>
        </p:txBody>
      </p:sp>
      <p:sp>
        <p:nvSpPr>
          <p:cNvPr id="3" name="Content Placeholder 2"/>
          <p:cNvSpPr>
            <a:spLocks noGrp="1"/>
          </p:cNvSpPr>
          <p:nvPr>
            <p:ph idx="1"/>
          </p:nvPr>
        </p:nvSpPr>
        <p:spPr>
          <a:xfrm>
            <a:off x="1097281" y="1845734"/>
            <a:ext cx="5812477" cy="4023360"/>
          </a:xfrm>
        </p:spPr>
        <p:txBody>
          <a:bodyPr>
            <a:normAutofit/>
          </a:bodyPr>
          <a:lstStyle/>
          <a:p>
            <a:pPr lvl="1">
              <a:buFont typeface="Arial" panose="020B0604020202020204" pitchFamily="34" charset="0"/>
              <a:buChar char="•"/>
            </a:pPr>
            <a:r>
              <a:rPr lang="en-US" sz="2000" dirty="0">
                <a:latin typeface="Calibri" charset="0"/>
                <a:cs typeface="Arial" charset="0"/>
              </a:rPr>
              <a:t>Strategy and Resource Management</a:t>
            </a:r>
          </a:p>
          <a:p>
            <a:pPr lvl="2"/>
            <a:r>
              <a:rPr lang="en-US" sz="1600" dirty="0">
                <a:latin typeface="Calibri" charset="0"/>
                <a:cs typeface="Arial" charset="0"/>
              </a:rPr>
              <a:t>Only delay was dividing report responsibilities amongst teams, 4 hours</a:t>
            </a:r>
          </a:p>
          <a:p>
            <a:pPr lvl="2"/>
            <a:endParaRPr lang="en-US" sz="1600" dirty="0">
              <a:latin typeface="Calibri" charset="0"/>
              <a:cs typeface="Arial" charset="0"/>
            </a:endParaRPr>
          </a:p>
          <a:p>
            <a:pPr lvl="1">
              <a:buFont typeface="Arial" panose="020B0604020202020204" pitchFamily="34" charset="0"/>
              <a:buChar char="•"/>
            </a:pPr>
            <a:r>
              <a:rPr lang="en-US" sz="2000">
                <a:latin typeface="Calibri" charset="0"/>
                <a:cs typeface="Arial" charset="0"/>
              </a:rPr>
              <a:t>Concept </a:t>
            </a:r>
            <a:r>
              <a:rPr lang="en-US" sz="2000" dirty="0">
                <a:latin typeface="Calibri" charset="0"/>
                <a:cs typeface="Arial" charset="0"/>
              </a:rPr>
              <a:t>Selection</a:t>
            </a:r>
          </a:p>
          <a:p>
            <a:pPr lvl="2"/>
            <a:r>
              <a:rPr lang="en-US" sz="1600" dirty="0">
                <a:latin typeface="Calibri" charset="0"/>
                <a:cs typeface="Arial" charset="0"/>
              </a:rPr>
              <a:t>AHP took approximately 18 hours longer than anticipated </a:t>
            </a:r>
          </a:p>
          <a:p>
            <a:pPr lvl="2"/>
            <a:r>
              <a:rPr lang="en-US" sz="1600" dirty="0">
                <a:latin typeface="Calibri" charset="0"/>
                <a:cs typeface="Arial" charset="0"/>
              </a:rPr>
              <a:t>2 Pugh Charts required 15 additional hours</a:t>
            </a:r>
          </a:p>
          <a:p>
            <a:pPr lvl="2"/>
            <a:endParaRPr lang="en-US" sz="1600" dirty="0">
              <a:latin typeface="Calibri" charset="0"/>
              <a:cs typeface="Arial" charset="0"/>
            </a:endParaRPr>
          </a:p>
          <a:p>
            <a:pPr lvl="1">
              <a:buFont typeface="Arial" panose="020B0604020202020204" pitchFamily="34" charset="0"/>
              <a:buChar char="•"/>
            </a:pPr>
            <a:r>
              <a:rPr lang="en-US" sz="2000">
                <a:latin typeface="Calibri" charset="0"/>
                <a:cs typeface="Arial" charset="0"/>
              </a:rPr>
              <a:t>Design </a:t>
            </a:r>
            <a:r>
              <a:rPr lang="en-US" sz="2000" smtClean="0">
                <a:latin typeface="Calibri" charset="0"/>
                <a:cs typeface="Arial" charset="0"/>
              </a:rPr>
              <a:t>in </a:t>
            </a:r>
            <a:r>
              <a:rPr lang="en-US" sz="2000">
                <a:latin typeface="Calibri" charset="0"/>
                <a:cs typeface="Arial" charset="0"/>
              </a:rPr>
              <a:t>Detail/Final </a:t>
            </a:r>
            <a:r>
              <a:rPr lang="en-US" sz="2000" smtClean="0">
                <a:latin typeface="Calibri" charset="0"/>
                <a:cs typeface="Arial" charset="0"/>
              </a:rPr>
              <a:t>Report</a:t>
            </a:r>
            <a:endParaRPr lang="en-US" sz="2000" dirty="0">
              <a:latin typeface="Calibri" charset="0"/>
              <a:cs typeface="Arial" charset="0"/>
            </a:endParaRPr>
          </a:p>
          <a:p>
            <a:pPr lvl="2"/>
            <a:r>
              <a:rPr lang="en-US" sz="1600" dirty="0">
                <a:latin typeface="Calibri" charset="0"/>
                <a:cs typeface="Arial" charset="0"/>
              </a:rPr>
              <a:t>FEA analysis took 6 hours longer than budgeted</a:t>
            </a:r>
          </a:p>
          <a:p>
            <a:pPr lvl="2"/>
            <a:r>
              <a:rPr lang="en-US" sz="1600" dirty="0">
                <a:latin typeface="Calibri" charset="0"/>
                <a:cs typeface="Arial" charset="0"/>
              </a:rPr>
              <a:t>SolidWorks Modeling took 22 additional hours</a:t>
            </a:r>
          </a:p>
          <a:p>
            <a:pPr lvl="2"/>
            <a:endParaRPr lang="en-US" sz="1600" dirty="0">
              <a:latin typeface="Calibri" charset="0"/>
              <a:cs typeface="Arial" charset="0"/>
            </a:endParaRPr>
          </a:p>
          <a:p>
            <a:pPr lvl="2"/>
            <a:endParaRPr lang="en-US" sz="1600" dirty="0">
              <a:latin typeface="Calibri" charset="0"/>
              <a:cs typeface="Arial" charset="0"/>
            </a:endParaRPr>
          </a:p>
          <a:p>
            <a:pPr lvl="1"/>
            <a:endParaRPr lang="en-US" sz="2000" dirty="0">
              <a:latin typeface="Calibri" charset="0"/>
              <a:cs typeface="Arial" charset="0"/>
            </a:endParaRPr>
          </a:p>
          <a:p>
            <a:pPr lvl="1"/>
            <a:endParaRPr lang="en-US" sz="2000" dirty="0">
              <a:latin typeface="Calibri" charset="0"/>
              <a:cs typeface="Arial" charset="0"/>
            </a:endParaRPr>
          </a:p>
        </p:txBody>
      </p:sp>
      <p:pic>
        <p:nvPicPr>
          <p:cNvPr id="10"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066" y="2018581"/>
            <a:ext cx="4689205" cy="2829463"/>
          </a:xfrm>
          <a:prstGeom prst="rect">
            <a:avLst/>
          </a:prstGeom>
        </p:spPr>
      </p:pic>
    </p:spTree>
    <p:extLst>
      <p:ext uri="{BB962C8B-B14F-4D97-AF65-F5344CB8AC3E}">
        <p14:creationId xmlns:p14="http://schemas.microsoft.com/office/powerpoint/2010/main" val="15806345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Changes in Strategy for Future Projects</a:t>
            </a:r>
          </a:p>
        </p:txBody>
      </p:sp>
      <p:sp>
        <p:nvSpPr>
          <p:cNvPr id="3" name="Content Placeholder 2"/>
          <p:cNvSpPr>
            <a:spLocks noGrp="1"/>
          </p:cNvSpPr>
          <p:nvPr>
            <p:ph idx="1"/>
          </p:nvPr>
        </p:nvSpPr>
        <p:spPr/>
        <p:txBody>
          <a:bodyPr/>
          <a:lstStyle/>
          <a:p>
            <a:pPr lvl="1">
              <a:buFont typeface="Arial" panose="020B0604020202020204" pitchFamily="34" charset="0"/>
              <a:buChar char="•"/>
            </a:pPr>
            <a:r>
              <a:rPr lang="en-US" sz="2800">
                <a:solidFill>
                  <a:srgbClr val="000000"/>
                </a:solidFill>
                <a:latin typeface="Calibri" charset="0"/>
              </a:rPr>
              <a:t>Initially divide into smaller </a:t>
            </a:r>
            <a:r>
              <a:rPr lang="en-US" sz="2800" dirty="0">
                <a:solidFill>
                  <a:srgbClr val="000000"/>
                </a:solidFill>
                <a:latin typeface="Calibri" charset="0"/>
              </a:rPr>
              <a:t>sub-teams</a:t>
            </a:r>
            <a:endParaRPr lang="en-US" sz="2800" dirty="0">
              <a:solidFill>
                <a:srgbClr val="000000"/>
              </a:solidFill>
              <a:latin typeface="Calibri"/>
            </a:endParaRPr>
          </a:p>
          <a:p>
            <a:pPr lvl="1">
              <a:buFont typeface="Arial" panose="020B0604020202020204" pitchFamily="34" charset="0"/>
              <a:buChar char="•"/>
            </a:pPr>
            <a:r>
              <a:rPr lang="en-US" sz="2800" dirty="0">
                <a:solidFill>
                  <a:srgbClr val="000000"/>
                </a:solidFill>
                <a:latin typeface="Calibri" charset="0"/>
              </a:rPr>
              <a:t>Try to schedule more tasks for the beginning of the project</a:t>
            </a:r>
          </a:p>
          <a:p>
            <a:pPr lvl="1">
              <a:buFont typeface="Arial" panose="020B0604020202020204" pitchFamily="34" charset="0"/>
              <a:buChar char="•"/>
            </a:pPr>
            <a:r>
              <a:rPr lang="en-US" sz="2800">
                <a:solidFill>
                  <a:srgbClr val="000000"/>
                </a:solidFill>
                <a:latin typeface="Calibri" charset="0"/>
              </a:rPr>
              <a:t>Set </a:t>
            </a:r>
            <a:r>
              <a:rPr lang="en-US" sz="2800" dirty="0">
                <a:solidFill>
                  <a:srgbClr val="000000"/>
                </a:solidFill>
                <a:latin typeface="Calibri" charset="0"/>
              </a:rPr>
              <a:t>guidelines for sub-team task approach</a:t>
            </a:r>
          </a:p>
          <a:p>
            <a:pPr lvl="1">
              <a:buFont typeface="Arial" panose="020B0604020202020204" pitchFamily="34" charset="0"/>
              <a:buChar char="•"/>
            </a:pPr>
            <a:r>
              <a:rPr lang="en-US" sz="2800" dirty="0">
                <a:solidFill>
                  <a:srgbClr val="000000"/>
                </a:solidFill>
                <a:latin typeface="Calibri" charset="0"/>
              </a:rPr>
              <a:t>Outline what we want to get out of each part of the process ahead of time</a:t>
            </a:r>
          </a:p>
          <a:p>
            <a:pPr lvl="1">
              <a:buFont typeface="Arial" panose="020B0604020202020204" pitchFamily="34" charset="0"/>
              <a:buChar char="•"/>
            </a:pPr>
            <a:r>
              <a:rPr lang="en-US" sz="2800" dirty="0">
                <a:solidFill>
                  <a:srgbClr val="000000"/>
                </a:solidFill>
                <a:latin typeface="Calibri" charset="0"/>
              </a:rPr>
              <a:t>Organize</a:t>
            </a:r>
            <a:r>
              <a:rPr lang="en-US" sz="2800">
                <a:solidFill>
                  <a:srgbClr val="000000"/>
                </a:solidFill>
                <a:latin typeface="Calibri" charset="0"/>
              </a:rPr>
              <a:t> all files at beginning of project</a:t>
            </a:r>
            <a:endParaRPr lang="en-US" sz="2800" dirty="0">
              <a:solidFill>
                <a:srgbClr val="000000"/>
              </a:solidFill>
              <a:latin typeface="Calibri" charset="0"/>
            </a:endParaRPr>
          </a:p>
        </p:txBody>
      </p:sp>
    </p:spTree>
    <p:extLst>
      <p:ext uri="{BB962C8B-B14F-4D97-AF65-F5344CB8AC3E}">
        <p14:creationId xmlns:p14="http://schemas.microsoft.com/office/powerpoint/2010/main" val="25497802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Engineering Development Cost</a:t>
            </a:r>
          </a:p>
        </p:txBody>
      </p:sp>
      <p:sp>
        <p:nvSpPr>
          <p:cNvPr id="3" name="Content Placeholder 2"/>
          <p:cNvSpPr>
            <a:spLocks noGrp="1"/>
          </p:cNvSpPr>
          <p:nvPr>
            <p:ph idx="1"/>
          </p:nvPr>
        </p:nvSpPr>
        <p:spPr>
          <a:xfrm>
            <a:off x="1097280" y="2455337"/>
            <a:ext cx="10058400" cy="1367729"/>
          </a:xfrm>
        </p:spPr>
        <p:txBody>
          <a:bodyPr>
            <a:normAutofit fontScale="92500" lnSpcReduction="10000"/>
          </a:bodyPr>
          <a:lstStyle/>
          <a:p>
            <a:pPr marL="0" indent="0" algn="ctr">
              <a:buNone/>
            </a:pPr>
            <a:r>
              <a:rPr lang="en-CA" sz="3500" dirty="0"/>
              <a:t>Total Development Costs = $</a:t>
            </a:r>
            <a:r>
              <a:rPr lang="en-CA" sz="3500" dirty="0" smtClean="0"/>
              <a:t>12</a:t>
            </a:r>
            <a:r>
              <a:rPr lang="en-US" altLang="zh-CN" sz="3500" dirty="0" smtClean="0"/>
              <a:t>6</a:t>
            </a:r>
            <a:r>
              <a:rPr lang="en-CA" sz="3500" dirty="0" smtClean="0"/>
              <a:t>,</a:t>
            </a:r>
            <a:r>
              <a:rPr lang="en-US" altLang="zh-CN" sz="3500" dirty="0" smtClean="0"/>
              <a:t>600</a:t>
            </a:r>
            <a:r>
              <a:rPr lang="en-CA" sz="3500" dirty="0"/>
              <a:t/>
            </a:r>
            <a:br>
              <a:rPr lang="en-CA" sz="3500" dirty="0"/>
            </a:br>
            <a:r>
              <a:rPr lang="en-CA" sz="3500" dirty="0"/>
              <a:t>Total Hours Spent = </a:t>
            </a:r>
            <a:r>
              <a:rPr lang="en-CA" sz="3500" dirty="0" smtClean="0"/>
              <a:t>844</a:t>
            </a:r>
            <a:endParaRPr lang="en-US" sz="3500" b="1" dirty="0">
              <a:solidFill>
                <a:srgbClr val="FFFFFF"/>
              </a:solidFill>
              <a:latin typeface="Calibri"/>
            </a:endParaRPr>
          </a:p>
          <a:p>
            <a:r>
              <a:rPr lang="en-US" b="1" dirty="0">
                <a:solidFill>
                  <a:srgbClr val="FFFFFF"/>
                </a:solidFill>
                <a:latin typeface="Calibri"/>
              </a:rPr>
              <a:t>Tutorials/Lecture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66373145"/>
              </p:ext>
            </p:extLst>
          </p:nvPr>
        </p:nvGraphicFramePr>
        <p:xfrm>
          <a:off x="2136503" y="3602203"/>
          <a:ext cx="8127999" cy="74168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pPr algn="l"/>
                      <a:r>
                        <a:rPr lang="en-CA" dirty="0" smtClean="0"/>
                        <a:t>Meetings/Other</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Tutorials/Lectures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Report/Presentation</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US" altLang="zh-CN" baseline="0" dirty="0" smtClean="0"/>
                        <a:t>643</a:t>
                      </a:r>
                      <a:r>
                        <a:rPr lang="zh-CN" altLang="en-US" baseline="0" dirty="0" smtClean="0"/>
                        <a:t> </a:t>
                      </a:r>
                      <a:r>
                        <a:rPr lang="en-CA" baseline="0" dirty="0" smtClean="0"/>
                        <a:t>hours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63 hours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dirty="0" smtClean="0"/>
                        <a:t>138</a:t>
                      </a:r>
                      <a:r>
                        <a:rPr lang="en-CA" baseline="0" dirty="0" smtClean="0"/>
                        <a:t> hours</a:t>
                      </a:r>
                      <a:endParaRPr lang="en-CA"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788844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Light" charset="0"/>
              </a:rPr>
              <a:t>Conclusions</a:t>
            </a:r>
            <a:endParaRPr lang="en-US"/>
          </a:p>
        </p:txBody>
      </p:sp>
      <p:sp>
        <p:nvSpPr>
          <p:cNvPr id="3" name="Content Placeholder 2"/>
          <p:cNvSpPr>
            <a:spLocks noGrp="1"/>
          </p:cNvSpPr>
          <p:nvPr>
            <p:ph idx="1"/>
          </p:nvPr>
        </p:nvSpPr>
        <p:spPr>
          <a:xfrm>
            <a:off x="1097280" y="2014565"/>
            <a:ext cx="6269678" cy="4023360"/>
          </a:xfrm>
        </p:spPr>
        <p:txBody>
          <a:bodyPr/>
          <a:lstStyle/>
          <a:p>
            <a:pPr>
              <a:buFont typeface="Arial" panose="020B0604020202020204" pitchFamily="34" charset="0"/>
              <a:buChar char="•"/>
            </a:pPr>
            <a:r>
              <a:rPr lang="en-US" dirty="0" smtClean="0"/>
              <a:t>Total </a:t>
            </a:r>
            <a:r>
              <a:rPr lang="en-US" dirty="0"/>
              <a:t>Lifetime cost of one TrailRider - $7400.64</a:t>
            </a:r>
          </a:p>
          <a:p>
            <a:pPr>
              <a:buFont typeface="Arial" panose="020B0604020202020204" pitchFamily="34" charset="0"/>
              <a:buChar char="•"/>
            </a:pPr>
            <a:r>
              <a:rPr lang="en-US" dirty="0"/>
              <a:t>TrailRider design is 26 % under cost requirement</a:t>
            </a:r>
          </a:p>
          <a:p>
            <a:pPr>
              <a:buFont typeface="Arial" panose="020B0604020202020204" pitchFamily="34" charset="0"/>
              <a:buChar char="•"/>
            </a:pPr>
            <a:r>
              <a:rPr lang="en-US" dirty="0"/>
              <a:t>Design meets all requirements</a:t>
            </a:r>
          </a:p>
          <a:p>
            <a:pPr>
              <a:buFont typeface="Arial" panose="020B0604020202020204" pitchFamily="34" charset="0"/>
              <a:buChar char="•"/>
            </a:pPr>
            <a:r>
              <a:rPr lang="en-US" dirty="0"/>
              <a:t>Design excels at many of  the evaluation criteria</a:t>
            </a:r>
          </a:p>
          <a:p>
            <a:endParaRPr lang="en-US" dirty="0"/>
          </a:p>
          <a:p>
            <a:endParaRPr lang="en-US" dirty="0"/>
          </a:p>
          <a:p>
            <a:endParaRPr lang="en-US" dirty="0"/>
          </a:p>
          <a:p>
            <a:endParaRPr lang="en-US" dirty="0"/>
          </a:p>
        </p:txBody>
      </p:sp>
      <p:pic>
        <p:nvPicPr>
          <p:cNvPr id="5"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413" y="1854653"/>
            <a:ext cx="3538804" cy="3493724"/>
          </a:xfrm>
          <a:prstGeom prst="rect">
            <a:avLst/>
          </a:prstGeom>
        </p:spPr>
      </p:pic>
    </p:spTree>
    <p:extLst>
      <p:ext uri="{BB962C8B-B14F-4D97-AF65-F5344CB8AC3E}">
        <p14:creationId xmlns:p14="http://schemas.microsoft.com/office/powerpoint/2010/main" val="41673522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a:t>
            </a:r>
            <a:endParaRPr lang="en-US" dirty="0"/>
          </a:p>
        </p:txBody>
      </p:sp>
      <p:sp>
        <p:nvSpPr>
          <p:cNvPr id="3" name="Content Placeholder 2"/>
          <p:cNvSpPr>
            <a:spLocks noGrp="1"/>
          </p:cNvSpPr>
          <p:nvPr>
            <p:ph idx="1"/>
          </p:nvPr>
        </p:nvSpPr>
        <p:spPr>
          <a:xfrm>
            <a:off x="1097281" y="1845734"/>
            <a:ext cx="6304184" cy="4023360"/>
          </a:xfrm>
        </p:spPr>
        <p:txBody>
          <a:bodyPr/>
          <a:lstStyle/>
          <a:p>
            <a:r>
              <a:rPr lang="en-US" dirty="0" smtClean="0"/>
              <a:t>Value Proposition:</a:t>
            </a:r>
          </a:p>
          <a:p>
            <a:r>
              <a:rPr lang="en-US" dirty="0" smtClean="0"/>
              <a:t>Expand the range of potential riders and assistants who can safely use and operate the TrailRider</a:t>
            </a:r>
          </a:p>
          <a:p>
            <a:r>
              <a:rPr lang="en-US" dirty="0" smtClean="0"/>
              <a:t>Accomplishments:</a:t>
            </a:r>
          </a:p>
          <a:p>
            <a:pPr>
              <a:buFont typeface="Courier New" panose="02070309020205020404" pitchFamily="49" charset="0"/>
              <a:buChar char="o"/>
            </a:pPr>
            <a:r>
              <a:rPr lang="en-US" dirty="0" smtClean="0"/>
              <a:t> The final design can potentially be used with a single rear assistant</a:t>
            </a:r>
          </a:p>
          <a:p>
            <a:pPr>
              <a:buFont typeface="Courier New" panose="02070309020205020404" pitchFamily="49" charset="0"/>
              <a:buChar char="o"/>
            </a:pPr>
            <a:r>
              <a:rPr lang="en-US" dirty="0" smtClean="0"/>
              <a:t> BCMOS can now utilize the services of assistants all sizes and gender</a:t>
            </a:r>
          </a:p>
          <a:p>
            <a:pPr>
              <a:buFont typeface="Courier New" panose="02070309020205020404" pitchFamily="49" charset="0"/>
              <a:buChar char="o"/>
            </a:pPr>
            <a:r>
              <a:rPr lang="en-US" dirty="0" smtClean="0"/>
              <a:t> Riders can now interact with TrailRider and environment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292" y="1826734"/>
            <a:ext cx="4525153" cy="3435380"/>
          </a:xfrm>
          <a:prstGeom prst="rect">
            <a:avLst/>
          </a:prstGeom>
        </p:spPr>
      </p:pic>
    </p:spTree>
    <p:extLst>
      <p:ext uri="{BB962C8B-B14F-4D97-AF65-F5344CB8AC3E}">
        <p14:creationId xmlns:p14="http://schemas.microsoft.com/office/powerpoint/2010/main" val="23455715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and Answers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47926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Additional </a:t>
            </a:r>
            <a:r>
              <a:rPr lang="en-CA" smtClean="0"/>
              <a:t>Information</a:t>
            </a:r>
            <a:endParaRPr lang="en-CA" dirty="0"/>
          </a:p>
        </p:txBody>
      </p:sp>
      <p:sp>
        <p:nvSpPr>
          <p:cNvPr id="4" name="Text Placeholder 3"/>
          <p:cNvSpPr>
            <a:spLocks noGrp="1"/>
          </p:cNvSpPr>
          <p:nvPr>
            <p:ph type="body" idx="1"/>
          </p:nvPr>
        </p:nvSpPr>
        <p:spPr/>
        <p:txBody>
          <a:bodyPr/>
          <a:lstStyle/>
          <a:p>
            <a:endParaRPr lang="en-CA"/>
          </a:p>
        </p:txBody>
      </p:sp>
    </p:spTree>
    <p:extLst>
      <p:ext uri="{BB962C8B-B14F-4D97-AF65-F5344CB8AC3E}">
        <p14:creationId xmlns:p14="http://schemas.microsoft.com/office/powerpoint/2010/main" val="21667091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Least well Determined Features</a:t>
            </a:r>
            <a:endParaRPr lang="en-CA" dirty="0"/>
          </a:p>
        </p:txBody>
      </p:sp>
      <p:sp>
        <p:nvSpPr>
          <p:cNvPr id="3" name="Content Placeholder 2"/>
          <p:cNvSpPr>
            <a:spLocks noGrp="1"/>
          </p:cNvSpPr>
          <p:nvPr>
            <p:ph idx="1"/>
          </p:nvPr>
        </p:nvSpPr>
        <p:spPr/>
        <p:txBody>
          <a:bodyPr/>
          <a:lstStyle/>
          <a:p>
            <a:pPr>
              <a:buFont typeface="Arial" panose="020B0604020202020204" pitchFamily="34" charset="0"/>
              <a:buChar char="•"/>
            </a:pPr>
            <a:r>
              <a:rPr lang="en-CA" sz="2100" dirty="0"/>
              <a:t>Shock transmitted to the rider is not well determined</a:t>
            </a:r>
          </a:p>
          <a:p>
            <a:pPr lvl="1">
              <a:buFont typeface="Arial" panose="020B0604020202020204" pitchFamily="34" charset="0"/>
              <a:buChar char="•"/>
            </a:pPr>
            <a:r>
              <a:rPr lang="en-CA" sz="2000" dirty="0"/>
              <a:t>Material properties of the specific seats are not given/known</a:t>
            </a:r>
          </a:p>
          <a:p>
            <a:pPr lvl="1">
              <a:buFont typeface="Arial" panose="020B0604020202020204" pitchFamily="34" charset="0"/>
              <a:buChar char="•"/>
            </a:pPr>
            <a:r>
              <a:rPr lang="en-CA" sz="2000" dirty="0"/>
              <a:t>Estimations of displacements within the seat experienced by the rider were calculated</a:t>
            </a:r>
          </a:p>
          <a:p>
            <a:pPr lvl="2">
              <a:buFont typeface="Arial" panose="020B0604020202020204" pitchFamily="34" charset="0"/>
              <a:buChar char="•"/>
            </a:pPr>
            <a:r>
              <a:rPr lang="en-CA" sz="1600" dirty="0"/>
              <a:t>Used ILD ratings and extrapolated the data to our situation</a:t>
            </a:r>
          </a:p>
          <a:p>
            <a:pPr>
              <a:buFont typeface="Arial" panose="020B0604020202020204" pitchFamily="34" charset="0"/>
              <a:buChar char="•"/>
            </a:pPr>
            <a:r>
              <a:rPr lang="en-CA" sz="2200" dirty="0"/>
              <a:t>Cord</a:t>
            </a:r>
            <a:r>
              <a:rPr lang="en-CA" sz="2200"/>
              <a:t> comfort over extended use</a:t>
            </a:r>
            <a:endParaRPr lang="en-CA" sz="2200" dirty="0"/>
          </a:p>
          <a:p>
            <a:pPr lvl="1">
              <a:buFont typeface="Arial" panose="020B0604020202020204" pitchFamily="34" charset="0"/>
              <a:buChar char="•"/>
            </a:pPr>
            <a:r>
              <a:rPr lang="en-CA" sz="2000"/>
              <a:t>Potential attachments to a harness or back straps for front assitant</a:t>
            </a:r>
            <a:endParaRPr lang="en-CA" sz="2000" dirty="0"/>
          </a:p>
        </p:txBody>
      </p:sp>
    </p:spTree>
    <p:extLst>
      <p:ext uri="{BB962C8B-B14F-4D97-AF65-F5344CB8AC3E}">
        <p14:creationId xmlns:p14="http://schemas.microsoft.com/office/powerpoint/2010/main" val="11763390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Major Failure Modes (FEA, DFMEA)</a:t>
            </a:r>
            <a:endParaRPr lang="en-CA" dirty="0"/>
          </a:p>
        </p:txBody>
      </p:sp>
      <p:sp>
        <p:nvSpPr>
          <p:cNvPr id="5" name="Content Placeholder 4"/>
          <p:cNvSpPr>
            <a:spLocks noGrp="1"/>
          </p:cNvSpPr>
          <p:nvPr>
            <p:ph idx="1"/>
          </p:nvPr>
        </p:nvSpPr>
        <p:spPr/>
        <p:txBody>
          <a:bodyPr/>
          <a:lstStyle/>
          <a:p>
            <a:r>
              <a:rPr lang="en-CA"/>
              <a:t>FEA</a:t>
            </a:r>
          </a:p>
          <a:p>
            <a:pPr lvl="1"/>
            <a:r>
              <a:rPr lang="en-CA"/>
              <a:t>6061 Aluminum for Force Analysis – extremely conservative</a:t>
            </a:r>
            <a:endParaRPr lang="en-CA" dirty="0"/>
          </a:p>
          <a:p>
            <a:pPr lvl="1"/>
            <a:r>
              <a:rPr lang="en-CA"/>
              <a:t>Most critical was a lift test of </a:t>
            </a:r>
            <a:r>
              <a:rPr lang="en-CA" dirty="0"/>
              <a:t>1100N</a:t>
            </a:r>
            <a:r>
              <a:rPr lang="en-CA"/>
              <a:t> (250lb) on the chassis</a:t>
            </a:r>
            <a:endParaRPr lang="en-CA">
              <a:solidFill>
                <a:srgbClr val="404040"/>
              </a:solidFill>
              <a:latin typeface="Calibri"/>
            </a:endParaRPr>
          </a:p>
          <a:p>
            <a:pPr lvl="1"/>
            <a:r>
              <a:rPr lang="en-CA" dirty="0"/>
              <a:t>Overall</a:t>
            </a:r>
            <a:r>
              <a:rPr lang="en-CA"/>
              <a:t> safety </a:t>
            </a:r>
            <a:r>
              <a:rPr lang="en-CA" smtClean="0"/>
              <a:t>factor </a:t>
            </a:r>
            <a:r>
              <a:rPr lang="en-CA"/>
              <a:t>of 2.8</a:t>
            </a:r>
            <a:endParaRPr lang="en-CA">
              <a:solidFill>
                <a:srgbClr val="404040"/>
              </a:solidFill>
              <a:latin typeface="Calibri"/>
            </a:endParaRPr>
          </a:p>
        </p:txBody>
      </p:sp>
      <p:pic>
        <p:nvPicPr>
          <p:cNvPr id="7" name="Picture 2" descr="11-5 Chassis Handle-Lift Test Heat Treated-Results-Factor of Safety1"/>
          <p:cNvPicPr/>
          <p:nvPr/>
        </p:nvPicPr>
        <p:blipFill rotWithShape="1">
          <a:blip r:embed="rId3" cstate="print">
            <a:extLst>
              <a:ext uri="{28A0092B-C50C-407E-A947-70E740481C1C}">
                <a14:useLocalDpi xmlns:a14="http://schemas.microsoft.com/office/drawing/2010/main" val="0"/>
              </a:ext>
            </a:extLst>
          </a:blip>
          <a:srcRect l="37500" t="15157" r="20727" b="6171"/>
          <a:stretch/>
        </p:blipFill>
        <p:spPr bwMode="auto">
          <a:xfrm>
            <a:off x="4091338" y="3399742"/>
            <a:ext cx="1750695" cy="2076450"/>
          </a:xfrm>
          <a:prstGeom prst="rect">
            <a:avLst/>
          </a:prstGeom>
          <a:noFill/>
          <a:ln>
            <a:noFill/>
          </a:ln>
        </p:spPr>
      </p:pic>
      <p:pic>
        <p:nvPicPr>
          <p:cNvPr id="8" name="Picture 5" descr="11-5 Lower Chassis-Lift Test-Results-Factor of Safety1"/>
          <p:cNvPicPr/>
          <p:nvPr/>
        </p:nvPicPr>
        <p:blipFill rotWithShape="1">
          <a:blip r:embed="rId4" cstate="print">
            <a:extLst>
              <a:ext uri="{28A0092B-C50C-407E-A947-70E740481C1C}">
                <a14:useLocalDpi xmlns:a14="http://schemas.microsoft.com/office/drawing/2010/main" val="0"/>
              </a:ext>
            </a:extLst>
          </a:blip>
          <a:srcRect l="11017" t="3963" r="30428" b="25000"/>
          <a:stretch/>
        </p:blipFill>
        <p:spPr bwMode="auto">
          <a:xfrm>
            <a:off x="6942454" y="2390774"/>
            <a:ext cx="4213226" cy="2676526"/>
          </a:xfrm>
          <a:prstGeom prst="rect">
            <a:avLst/>
          </a:prstGeom>
          <a:noFill/>
          <a:ln>
            <a:noFill/>
          </a:ln>
        </p:spPr>
      </p:pic>
      <p:pic>
        <p:nvPicPr>
          <p:cNvPr id="10" name="Picture 8" descr="C:\Users\Hanna\AppData\Local\Microsoft\Windows\INetCache\Content.Word\Kickstand-Static Study-Results-Factor of Safety2.analysis.bmp"/>
          <p:cNvPicPr/>
          <p:nvPr/>
        </p:nvPicPr>
        <p:blipFill rotWithShape="1">
          <a:blip r:embed="rId5" cstate="print">
            <a:extLst>
              <a:ext uri="{28A0092B-C50C-407E-A947-70E740481C1C}">
                <a14:useLocalDpi xmlns:a14="http://schemas.microsoft.com/office/drawing/2010/main" val="0"/>
              </a:ext>
            </a:extLst>
          </a:blip>
          <a:srcRect l="80189" t="16978" r="8962" b="33289"/>
          <a:stretch/>
        </p:blipFill>
        <p:spPr bwMode="auto">
          <a:xfrm>
            <a:off x="5942329" y="3404024"/>
            <a:ext cx="1000125" cy="1771650"/>
          </a:xfrm>
          <a:prstGeom prst="rect">
            <a:avLst/>
          </a:prstGeom>
          <a:noFill/>
          <a:ln>
            <a:noFill/>
          </a:ln>
        </p:spPr>
      </p:pic>
      <p:pic>
        <p:nvPicPr>
          <p:cNvPr id="11" name="Picture 11" descr="Upper Chassis Part-Static 1-Results-Factor of Safety1"/>
          <p:cNvPicPr/>
          <p:nvPr/>
        </p:nvPicPr>
        <p:blipFill rotWithShape="1">
          <a:blip r:embed="rId6">
            <a:extLst>
              <a:ext uri="{28A0092B-C50C-407E-A947-70E740481C1C}">
                <a14:useLocalDpi xmlns:a14="http://schemas.microsoft.com/office/drawing/2010/main" val="0"/>
              </a:ext>
            </a:extLst>
          </a:blip>
          <a:srcRect l="32870" t="11696" r="25887" b="44173"/>
          <a:stretch/>
        </p:blipFill>
        <p:spPr bwMode="auto">
          <a:xfrm>
            <a:off x="1127171" y="3399742"/>
            <a:ext cx="2608250" cy="1984424"/>
          </a:xfrm>
          <a:prstGeom prst="rect">
            <a:avLst/>
          </a:prstGeom>
          <a:noFill/>
          <a:ln>
            <a:noFill/>
          </a:ln>
        </p:spPr>
      </p:pic>
    </p:spTree>
    <p:extLst>
      <p:ext uri="{BB962C8B-B14F-4D97-AF65-F5344CB8AC3E}">
        <p14:creationId xmlns:p14="http://schemas.microsoft.com/office/powerpoint/2010/main" val="38261513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FEA Summary</a:t>
            </a:r>
          </a:p>
        </p:txBody>
      </p:sp>
      <p:sp>
        <p:nvSpPr>
          <p:cNvPr id="3" name="Content Placeholder 2"/>
          <p:cNvSpPr>
            <a:spLocks noGrp="1"/>
          </p:cNvSpPr>
          <p:nvPr>
            <p:ph idx="1"/>
          </p:nvPr>
        </p:nvSpPr>
        <p:spPr/>
        <p:txBody>
          <a:bodyPr/>
          <a:lstStyle/>
          <a:p>
            <a:r>
              <a:rPr lang="en-US">
                <a:latin typeface="Calibri" charset="0"/>
              </a:rPr>
              <a:t>Lowest Safety Factors from different tests</a:t>
            </a:r>
            <a:br>
              <a:rPr lang="en-US">
                <a:latin typeface="Calibri" charset="0"/>
              </a:rPr>
            </a:br>
            <a:r>
              <a:rPr lang="en-US">
                <a:latin typeface="Calibri" charset="0"/>
              </a:rPr>
              <a:t>Lift Test: 2.8</a:t>
            </a:r>
            <a:br>
              <a:rPr lang="en-US">
                <a:latin typeface="Calibri" charset="0"/>
              </a:rPr>
            </a:br>
            <a:r>
              <a:rPr lang="en-US">
                <a:latin typeface="Calibri" charset="0"/>
              </a:rPr>
              <a:t>Push Test: 2.9</a:t>
            </a:r>
            <a:br>
              <a:rPr lang="en-US">
                <a:latin typeface="Calibri" charset="0"/>
              </a:rPr>
            </a:br>
            <a:r>
              <a:rPr lang="en-US">
                <a:latin typeface="Calibri" charset="0"/>
              </a:rPr>
              <a:t>Kickstand Foot Lever: 1</a:t>
            </a:r>
          </a:p>
          <a:p>
            <a:r>
              <a:rPr lang="en-US">
                <a:latin typeface="Calibri" charset="0"/>
              </a:rPr>
              <a:t>Considered worst case conditions</a:t>
            </a:r>
          </a:p>
        </p:txBody>
      </p:sp>
    </p:spTree>
    <p:extLst>
      <p:ext uri="{BB962C8B-B14F-4D97-AF65-F5344CB8AC3E}">
        <p14:creationId xmlns:p14="http://schemas.microsoft.com/office/powerpoint/2010/main" val="36220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Light" charset="0"/>
              </a:rPr>
              <a:t>Major Failure Modes - Lever</a:t>
            </a:r>
          </a:p>
        </p:txBody>
      </p:sp>
      <p:sp>
        <p:nvSpPr>
          <p:cNvPr id="3" name="Content Placeholder 2"/>
          <p:cNvSpPr>
            <a:spLocks noGrp="1"/>
          </p:cNvSpPr>
          <p:nvPr>
            <p:ph idx="1"/>
          </p:nvPr>
        </p:nvSpPr>
        <p:spPr/>
        <p:txBody>
          <a:bodyPr>
            <a:normAutofit/>
          </a:bodyPr>
          <a:lstStyle/>
          <a:p>
            <a:r>
              <a:rPr lang="en-US"/>
              <a:t>Of concern was the potential for yielding of the thin (0.120") Aluminum tubing due to an applied force</a:t>
            </a:r>
          </a:p>
          <a:p>
            <a:r>
              <a:rPr lang="en-US"/>
              <a:t>An applied force would cause both bending stress due to the lever acting like a cantilever beam, and torsion due to the applied force being eccentric, relative the reaction forces at the lower pin</a:t>
            </a:r>
          </a:p>
          <a:p>
            <a:r>
              <a:rPr lang="en-US"/>
              <a:t>A yield stress calculation was performed to address this to ensure to ensure safety</a:t>
            </a:r>
          </a:p>
          <a:p>
            <a:endParaRPr lang="en-US"/>
          </a:p>
          <a:p>
            <a:r>
              <a:rPr lang="en-US"/>
              <a:t>Another concern was the potential for the rider to produce an applied force perpendicular to the forward facing direction of the TrailRider, causing excessive stress and potential damage to the entire freehub/wheel system</a:t>
            </a:r>
          </a:p>
          <a:p>
            <a:r>
              <a:rPr lang="en-US"/>
              <a:t>This was addressed by creating a support bar outside of the lever on the frame, so that the levers cannot be pushed in the wrong direction </a:t>
            </a:r>
          </a:p>
        </p:txBody>
      </p:sp>
    </p:spTree>
    <p:extLst>
      <p:ext uri="{BB962C8B-B14F-4D97-AF65-F5344CB8AC3E}">
        <p14:creationId xmlns:p14="http://schemas.microsoft.com/office/powerpoint/2010/main" val="8212747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Concept Development - Justification</a:t>
            </a:r>
          </a:p>
        </p:txBody>
      </p:sp>
      <p:sp>
        <p:nvSpPr>
          <p:cNvPr id="3" name="Content Placeholder 2"/>
          <p:cNvSpPr>
            <a:spLocks noGrp="1"/>
          </p:cNvSpPr>
          <p:nvPr>
            <p:ph idx="1"/>
          </p:nvPr>
        </p:nvSpPr>
        <p:spPr/>
        <p:txBody>
          <a:bodyPr/>
          <a:lstStyle/>
          <a:p>
            <a:r>
              <a:rPr lang="en-US"/>
              <a:t>Internal research conducted in the form of field trials with the current version of the TrailRider allowed our team to determine the main problem areas, and focus our efforts accordingly</a:t>
            </a:r>
            <a:endParaRPr lang="en-CA"/>
          </a:p>
          <a:p>
            <a:r>
              <a:rPr lang="en-CA"/>
              <a:t>In order to choose the best possible concept from the many possible </a:t>
            </a:r>
            <a:r>
              <a:rPr lang="en-US"/>
              <a:t>concept </a:t>
            </a:r>
            <a:r>
              <a:rPr lang="en-CA"/>
              <a:t>fragment combinations</a:t>
            </a:r>
            <a:r>
              <a:rPr lang="en-US"/>
              <a:t>, Winnowing and Pugh charts were split </a:t>
            </a:r>
            <a:r>
              <a:rPr lang="en-US" smtClean="0"/>
              <a:t>into </a:t>
            </a:r>
            <a:r>
              <a:rPr lang="en-US"/>
              <a:t>two </a:t>
            </a:r>
            <a:r>
              <a:rPr lang="en-US" dirty="0"/>
              <a:t>separate</a:t>
            </a:r>
            <a:r>
              <a:rPr lang="en-US"/>
              <a:t> charts based on mutually </a:t>
            </a:r>
            <a:r>
              <a:rPr lang="en-US" smtClean="0"/>
              <a:t>exclusivegroups </a:t>
            </a:r>
            <a:r>
              <a:rPr lang="en-US" dirty="0"/>
              <a:t>of</a:t>
            </a:r>
            <a:r>
              <a:rPr lang="en-US"/>
              <a:t> top level functions (more </a:t>
            </a:r>
            <a:r>
              <a:rPr lang="en-US" smtClean="0"/>
              <a:t>determinativeand </a:t>
            </a:r>
            <a:r>
              <a:rPr lang="en-US"/>
              <a:t>less </a:t>
            </a:r>
            <a:r>
              <a:rPr lang="en-US" smtClean="0"/>
              <a:t>determinative)</a:t>
            </a:r>
            <a:endParaRPr lang="en-CA" dirty="0"/>
          </a:p>
          <a:p>
            <a:r>
              <a:rPr lang="en-US" dirty="0"/>
              <a:t>The</a:t>
            </a:r>
            <a:r>
              <a:rPr lang="en-US"/>
              <a:t> best scoring </a:t>
            </a:r>
            <a:r>
              <a:rPr lang="en-US" smtClean="0"/>
              <a:t>concepts </a:t>
            </a:r>
            <a:r>
              <a:rPr lang="en-US" dirty="0"/>
              <a:t>from</a:t>
            </a:r>
            <a:r>
              <a:rPr lang="en-US"/>
              <a:t> these charts (4) were then evaluated in a </a:t>
            </a:r>
            <a:r>
              <a:rPr lang="en-US" smtClean="0"/>
              <a:t>singleWDM</a:t>
            </a:r>
            <a:r>
              <a:rPr lang="en-US" dirty="0"/>
              <a:t>,</a:t>
            </a:r>
            <a:r>
              <a:rPr lang="en-US"/>
              <a:t> using </a:t>
            </a:r>
            <a:r>
              <a:rPr lang="en-US" smtClean="0"/>
              <a:t>onlythe </a:t>
            </a:r>
            <a:r>
              <a:rPr lang="en-US"/>
              <a:t>most </a:t>
            </a:r>
            <a:r>
              <a:rPr lang="en-US" smtClean="0"/>
              <a:t>importantevaluation </a:t>
            </a:r>
            <a:r>
              <a:rPr lang="en-US"/>
              <a:t>criteria determined with the using the AHP technique</a:t>
            </a:r>
            <a:endParaRPr lang="en-US" dirty="0"/>
          </a:p>
          <a:p>
            <a:r>
              <a:rPr lang="en-US"/>
              <a:t>Iteration was then used to combine the highest scoring features from each concept in the WDM into the best possible and highest scoring final design</a:t>
            </a:r>
            <a:endParaRPr lang="en-CA"/>
          </a:p>
        </p:txBody>
      </p:sp>
    </p:spTree>
    <p:extLst>
      <p:ext uri="{BB962C8B-B14F-4D97-AF65-F5344CB8AC3E}">
        <p14:creationId xmlns:p14="http://schemas.microsoft.com/office/powerpoint/2010/main" val="3160556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Design Justifications</a:t>
            </a:r>
            <a:endParaRPr lang="en-CA" dirty="0"/>
          </a:p>
        </p:txBody>
      </p:sp>
      <p:sp>
        <p:nvSpPr>
          <p:cNvPr id="3" name="Content Placeholder 2"/>
          <p:cNvSpPr>
            <a:spLocks noGrp="1"/>
          </p:cNvSpPr>
          <p:nvPr>
            <p:ph idx="1"/>
          </p:nvPr>
        </p:nvSpPr>
        <p:spPr/>
        <p:txBody>
          <a:bodyPr/>
          <a:lstStyle/>
          <a:p>
            <a:r>
              <a:rPr lang="en-US"/>
              <a:t>Lever system allows for rider interaction through steering and propulsion, responding to the demand for a more interactive rider experience and a form a power assistance</a:t>
            </a:r>
          </a:p>
          <a:p>
            <a:r>
              <a:rPr lang="en-US"/>
              <a:t>Dual wheels allow for improved safety and balance, and reduce the amount of energy from the assistants to stabilize the TrailRider</a:t>
            </a:r>
          </a:p>
          <a:p>
            <a:r>
              <a:rPr lang="en-US"/>
              <a:t>Flexible cords for front Sherpa prevent the push/pull resistance encountered on the rigid body TrailRider, and allow for a smaller total volume for transportation</a:t>
            </a:r>
          </a:p>
          <a:p>
            <a:r>
              <a:rPr lang="en-US"/>
              <a:t>Adjustability of rear handles/brake location allows for a wider range of heights for the rear assistant</a:t>
            </a:r>
          </a:p>
          <a:p>
            <a:r>
              <a:rPr lang="en-US"/>
              <a:t>4 point harness and side flaps on seat help to stabilize and reduce slipping of the rider</a:t>
            </a:r>
          </a:p>
          <a:p>
            <a:r>
              <a:rPr lang="en-US"/>
              <a:t>Soft foam cushion, angled wedge seat helps to prevent pressure sores</a:t>
            </a:r>
          </a:p>
          <a:p>
            <a:endParaRPr lang="en-CA"/>
          </a:p>
          <a:p>
            <a:endParaRPr lang="en-CA"/>
          </a:p>
        </p:txBody>
      </p:sp>
    </p:spTree>
    <p:extLst>
      <p:ext uri="{BB962C8B-B14F-4D97-AF65-F5344CB8AC3E}">
        <p14:creationId xmlns:p14="http://schemas.microsoft.com/office/powerpoint/2010/main" val="34819997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Design Justifications - Chassis</a:t>
            </a:r>
          </a:p>
        </p:txBody>
      </p:sp>
      <p:sp>
        <p:nvSpPr>
          <p:cNvPr id="3" name="Content Placeholder 2"/>
          <p:cNvSpPr>
            <a:spLocks noGrp="1"/>
          </p:cNvSpPr>
          <p:nvPr>
            <p:ph idx="1"/>
          </p:nvPr>
        </p:nvSpPr>
        <p:spPr/>
        <p:txBody>
          <a:bodyPr/>
          <a:lstStyle/>
          <a:p>
            <a:r>
              <a:rPr lang="en-US" dirty="0"/>
              <a:t>Designed with square aluminum tubing for ease of construction</a:t>
            </a:r>
          </a:p>
          <a:p>
            <a:pPr lvl="1"/>
            <a:r>
              <a:rPr lang="en-US" dirty="0">
                <a:solidFill>
                  <a:srgbClr val="404040"/>
                </a:solidFill>
                <a:latin typeface="Calibri"/>
              </a:rPr>
              <a:t>Round tubes require complex notching when joining with other tubes</a:t>
            </a:r>
          </a:p>
          <a:p>
            <a:pPr lvl="1"/>
            <a:r>
              <a:rPr lang="en-US" dirty="0">
                <a:solidFill>
                  <a:srgbClr val="404040"/>
                </a:solidFill>
                <a:latin typeface="Calibri"/>
              </a:rPr>
              <a:t>Initial size was based off existing TrailRider and validated with</a:t>
            </a:r>
          </a:p>
          <a:p>
            <a:r>
              <a:rPr lang="en-US" dirty="0">
                <a:solidFill>
                  <a:srgbClr val="404040"/>
                </a:solidFill>
                <a:latin typeface="Calibri"/>
              </a:rPr>
              <a:t>6061-T6 was used for tubing, 6061 was used for FEA analysis</a:t>
            </a:r>
          </a:p>
          <a:p>
            <a:pPr lvl="1"/>
            <a:r>
              <a:rPr lang="en-US" dirty="0">
                <a:solidFill>
                  <a:srgbClr val="404040"/>
                </a:solidFill>
                <a:latin typeface="Calibri"/>
              </a:rPr>
              <a:t>to account for loss of strength/heat treatment in HAZ of welds</a:t>
            </a:r>
          </a:p>
          <a:p>
            <a:pPr lvl="1"/>
            <a:r>
              <a:rPr lang="en-US" dirty="0">
                <a:solidFill>
                  <a:srgbClr val="404040"/>
                </a:solidFill>
                <a:latin typeface="Calibri"/>
              </a:rPr>
              <a:t>designed to avoid requiring reheat treatment</a:t>
            </a:r>
          </a:p>
          <a:p>
            <a:pPr lvl="1"/>
            <a:r>
              <a:rPr lang="en-US" dirty="0">
                <a:solidFill>
                  <a:srgbClr val="404040"/>
                </a:solidFill>
                <a:latin typeface="Calibri"/>
              </a:rPr>
              <a:t>initial assumption was later proved to be overly conservative</a:t>
            </a:r>
          </a:p>
          <a:p>
            <a:pPr lvl="2"/>
            <a:r>
              <a:rPr lang="en-US" dirty="0" smtClean="0">
                <a:solidFill>
                  <a:srgbClr val="404040"/>
                </a:solidFill>
                <a:latin typeface="Calibri"/>
              </a:rPr>
              <a:t>Research </a:t>
            </a:r>
            <a:r>
              <a:rPr lang="en-US" dirty="0">
                <a:solidFill>
                  <a:srgbClr val="404040"/>
                </a:solidFill>
                <a:latin typeface="Calibri"/>
              </a:rPr>
              <a:t>found </a:t>
            </a:r>
            <a:r>
              <a:rPr lang="en-US" dirty="0" smtClean="0">
                <a:solidFill>
                  <a:srgbClr val="404040"/>
                </a:solidFill>
                <a:latin typeface="Calibri"/>
              </a:rPr>
              <a:t>HAZ </a:t>
            </a:r>
            <a:r>
              <a:rPr lang="en-US" dirty="0">
                <a:solidFill>
                  <a:srgbClr val="404040"/>
                </a:solidFill>
                <a:latin typeface="Calibri"/>
              </a:rPr>
              <a:t>loses 50% of its strength</a:t>
            </a:r>
          </a:p>
          <a:p>
            <a:pPr lvl="2"/>
            <a:r>
              <a:rPr lang="en-US" dirty="0">
                <a:solidFill>
                  <a:srgbClr val="404040"/>
                </a:solidFill>
                <a:latin typeface="Calibri"/>
              </a:rPr>
              <a:t>W</a:t>
            </a:r>
            <a:r>
              <a:rPr lang="en-US" dirty="0" smtClean="0">
                <a:solidFill>
                  <a:srgbClr val="404040"/>
                </a:solidFill>
                <a:latin typeface="Calibri"/>
              </a:rPr>
              <a:t>ith </a:t>
            </a:r>
            <a:r>
              <a:rPr lang="en-US" dirty="0">
                <a:solidFill>
                  <a:srgbClr val="404040"/>
                </a:solidFill>
                <a:latin typeface="Calibri"/>
              </a:rPr>
              <a:t>T6 it is actually 2.5x stronger than 6061 at the welds</a:t>
            </a:r>
          </a:p>
        </p:txBody>
      </p:sp>
    </p:spTree>
    <p:extLst>
      <p:ext uri="{BB962C8B-B14F-4D97-AF65-F5344CB8AC3E}">
        <p14:creationId xmlns:p14="http://schemas.microsoft.com/office/powerpoint/2010/main" val="2949400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Design Justifications - Assistant Interface</a:t>
            </a:r>
            <a:endParaRPr lang="en-CA" dirty="0"/>
          </a:p>
        </p:txBody>
      </p:sp>
      <p:sp>
        <p:nvSpPr>
          <p:cNvPr id="3" name="Content Placeholder 2"/>
          <p:cNvSpPr>
            <a:spLocks noGrp="1"/>
          </p:cNvSpPr>
          <p:nvPr>
            <p:ph idx="1"/>
          </p:nvPr>
        </p:nvSpPr>
        <p:spPr/>
        <p:txBody>
          <a:bodyPr/>
          <a:lstStyle/>
          <a:p>
            <a:r>
              <a:rPr lang="en-CA"/>
              <a:t>Methods to check validity of design:</a:t>
            </a:r>
          </a:p>
          <a:p>
            <a:pPr lvl="1"/>
            <a:r>
              <a:rPr lang="en-CA">
                <a:solidFill>
                  <a:srgbClr val="404040"/>
                </a:solidFill>
                <a:latin typeface="Calibri"/>
              </a:rPr>
              <a:t>Yield analysis using the greatest predicted moments applied during operation</a:t>
            </a:r>
          </a:p>
          <a:p>
            <a:pPr lvl="1"/>
            <a:r>
              <a:rPr lang="en-CA">
                <a:solidFill>
                  <a:srgbClr val="404040"/>
                </a:solidFill>
                <a:latin typeface="Calibri"/>
              </a:rPr>
              <a:t>Joint analysis on the adjustable pins of the rear handles</a:t>
            </a:r>
          </a:p>
          <a:p>
            <a:pPr lvl="1"/>
            <a:r>
              <a:rPr lang="en-CA">
                <a:solidFill>
                  <a:srgbClr val="404040"/>
                </a:solidFill>
                <a:latin typeface="Calibri"/>
              </a:rPr>
              <a:t>Fatigue analysis to ensure no fatigue failure over a ten year time frame</a:t>
            </a:r>
          </a:p>
          <a:p>
            <a:pPr lvl="1"/>
            <a:r>
              <a:rPr lang="en-CA">
                <a:solidFill>
                  <a:srgbClr val="404040"/>
                </a:solidFill>
                <a:latin typeface="Calibri"/>
              </a:rPr>
              <a:t>FEA on the entire TrailRider as a whole</a:t>
            </a:r>
          </a:p>
        </p:txBody>
      </p:sp>
    </p:spTree>
    <p:extLst>
      <p:ext uri="{BB962C8B-B14F-4D97-AF65-F5344CB8AC3E}">
        <p14:creationId xmlns:p14="http://schemas.microsoft.com/office/powerpoint/2010/main" val="944527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Light" charset="0"/>
              </a:rPr>
              <a:t>Design Justifications </a:t>
            </a:r>
            <a:r>
              <a:rPr lang="en-US" dirty="0" smtClean="0">
                <a:latin typeface="Calibri Light" charset="0"/>
              </a:rPr>
              <a:t>- </a:t>
            </a:r>
            <a:r>
              <a:rPr lang="en-US" dirty="0"/>
              <a:t>Energy &amp; Yield Analysis of </a:t>
            </a:r>
            <a:r>
              <a:rPr lang="en-US" dirty="0">
                <a:latin typeface="Calibri Light" charset="0"/>
              </a:rPr>
              <a:t>Lever System</a:t>
            </a:r>
            <a:endParaRPr lang="en-US" dirty="0"/>
          </a:p>
        </p:txBody>
      </p:sp>
      <p:sp>
        <p:nvSpPr>
          <p:cNvPr id="3" name="Content Placeholder 2"/>
          <p:cNvSpPr>
            <a:spLocks noGrp="1"/>
          </p:cNvSpPr>
          <p:nvPr>
            <p:ph idx="1"/>
          </p:nvPr>
        </p:nvSpPr>
        <p:spPr>
          <a:xfrm>
            <a:off x="217714" y="1845733"/>
            <a:ext cx="11643360" cy="4389603"/>
          </a:xfrm>
        </p:spPr>
        <p:txBody>
          <a:bodyPr>
            <a:normAutofit/>
          </a:bodyPr>
          <a:lstStyle/>
          <a:p>
            <a:pPr marL="0" indent="0">
              <a:buNone/>
            </a:pPr>
            <a:endParaRPr lang="en-US" sz="1500" dirty="0" smtClean="0">
              <a:latin typeface="Calibri" charset="0"/>
            </a:endParaRPr>
          </a:p>
          <a:p>
            <a:endParaRPr lang="en-US" sz="1500" dirty="0">
              <a:latin typeface="Calibri" charset="0"/>
            </a:endParaRPr>
          </a:p>
          <a:p>
            <a:pPr marL="0" indent="0">
              <a:buNone/>
            </a:pPr>
            <a:endParaRPr lang="en-US" sz="1500" dirty="0">
              <a:latin typeface="Calibri" charset="0"/>
            </a:endParaRPr>
          </a:p>
          <a:p>
            <a:pPr marL="0" indent="0">
              <a:buNone/>
            </a:pPr>
            <a:endParaRPr lang="en-US" sz="1500" dirty="0" smtClean="0">
              <a:latin typeface="Calibri" charset="0"/>
            </a:endParaRPr>
          </a:p>
          <a:p>
            <a:pPr marL="0" indent="0">
              <a:buNone/>
            </a:pPr>
            <a:endParaRPr lang="en-US" sz="1500" dirty="0">
              <a:latin typeface="Calibri" charset="0"/>
            </a:endParaRPr>
          </a:p>
          <a:p>
            <a:pPr marL="0" indent="0">
              <a:buNone/>
            </a:pPr>
            <a:endParaRPr lang="en-US" sz="1500" dirty="0" smtClean="0">
              <a:latin typeface="Calibri" charset="0"/>
            </a:endParaRPr>
          </a:p>
          <a:p>
            <a:pPr marL="0" indent="0">
              <a:buNone/>
            </a:pPr>
            <a:endParaRPr lang="en-US" sz="1500" dirty="0">
              <a:latin typeface="Calibri" charset="0"/>
            </a:endParaRPr>
          </a:p>
          <a:p>
            <a:pPr marL="0" indent="0">
              <a:buNone/>
            </a:pPr>
            <a:endParaRPr lang="en-US" sz="1500" dirty="0" smtClean="0">
              <a:latin typeface="Calibri" charset="0"/>
            </a:endParaRPr>
          </a:p>
          <a:p>
            <a:pPr marL="0" indent="0">
              <a:buNone/>
            </a:pPr>
            <a:endParaRPr lang="en-US" sz="1500" dirty="0" smtClean="0">
              <a:latin typeface="Calibri" charset="0"/>
            </a:endParaRPr>
          </a:p>
          <a:p>
            <a:pPr marL="0" indent="0">
              <a:buNone/>
            </a:pPr>
            <a:endParaRPr lang="en-US" sz="1500" dirty="0">
              <a:latin typeface="Calibri" charset="0"/>
            </a:endParaRPr>
          </a:p>
          <a:p>
            <a:r>
              <a:rPr lang="en-US" sz="1500" dirty="0" err="1">
                <a:latin typeface="Calibri" charset="0"/>
              </a:rPr>
              <a:t>Yeild</a:t>
            </a:r>
            <a:r>
              <a:rPr lang="en-US" sz="1500" dirty="0">
                <a:latin typeface="Calibri" charset="0"/>
              </a:rPr>
              <a:t> Stress calculations using both the Von </a:t>
            </a:r>
            <a:r>
              <a:rPr lang="en-US" sz="1500" dirty="0" err="1">
                <a:latin typeface="Calibri" charset="0"/>
              </a:rPr>
              <a:t>Misces</a:t>
            </a:r>
            <a:r>
              <a:rPr lang="en-US" sz="1500" dirty="0">
                <a:latin typeface="Calibri" charset="0"/>
              </a:rPr>
              <a:t> and </a:t>
            </a:r>
            <a:r>
              <a:rPr lang="en-US" sz="1500" dirty="0" err="1">
                <a:latin typeface="Calibri" charset="0"/>
              </a:rPr>
              <a:t>Tresca</a:t>
            </a:r>
            <a:r>
              <a:rPr lang="en-US" sz="1500" dirty="0">
                <a:latin typeface="Calibri" charset="0"/>
              </a:rPr>
              <a:t> failure criterion showed that each lever can accept an applied force of at least 100 </a:t>
            </a:r>
            <a:r>
              <a:rPr lang="en-US" sz="1500" dirty="0" err="1">
                <a:latin typeface="Calibri" charset="0"/>
              </a:rPr>
              <a:t>lbf</a:t>
            </a:r>
            <a:r>
              <a:rPr lang="en-US" sz="1500" dirty="0">
                <a:latin typeface="Calibri" charset="0"/>
              </a:rPr>
              <a:t> before any risk of yielding, using both a safety factor of 2 and the most conservative, accepted value of yield stress for Aluminum 6061-T6 (35,000 psi) </a:t>
            </a:r>
            <a:endParaRPr lang="en-US" sz="1500" dirty="0"/>
          </a:p>
        </p:txBody>
      </p:sp>
      <p:graphicFrame>
        <p:nvGraphicFramePr>
          <p:cNvPr id="4" name="Table 3"/>
          <p:cNvGraphicFramePr>
            <a:graphicFrameLocks noGrp="1"/>
          </p:cNvGraphicFramePr>
          <p:nvPr>
            <p:extLst>
              <p:ext uri="{D42A27DB-BD31-4B8C-83A1-F6EECF244321}">
                <p14:modId xmlns:p14="http://schemas.microsoft.com/office/powerpoint/2010/main" val="2960521492"/>
              </p:ext>
            </p:extLst>
          </p:nvPr>
        </p:nvGraphicFramePr>
        <p:xfrm>
          <a:off x="1936196" y="2187065"/>
          <a:ext cx="8339909" cy="3286760"/>
        </p:xfrm>
        <a:graphic>
          <a:graphicData uri="http://schemas.openxmlformats.org/drawingml/2006/table">
            <a:tbl>
              <a:tblPr firstRow="1" bandRow="1">
                <a:tableStyleId>{5C22544A-7EE6-4342-B048-85BDC9FD1C3A}</a:tableStyleId>
              </a:tblPr>
              <a:tblGrid>
                <a:gridCol w="2032000"/>
                <a:gridCol w="2032000"/>
                <a:gridCol w="2032000"/>
                <a:gridCol w="2243909"/>
              </a:tblGrid>
              <a:tr h="0">
                <a:tc>
                  <a:txBody>
                    <a:bodyPr/>
                    <a:lstStyle/>
                    <a:p>
                      <a:r>
                        <a:rPr lang="en-CA" sz="1500" dirty="0" smtClean="0"/>
                        <a:t>Rider Weight (</a:t>
                      </a:r>
                      <a:r>
                        <a:rPr lang="en-CA" sz="1500" dirty="0" err="1" smtClean="0"/>
                        <a:t>lbf</a:t>
                      </a:r>
                      <a:r>
                        <a:rPr lang="en-CA" sz="1500" dirty="0" smtClean="0"/>
                        <a:t>)</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Incline Angle (⁰)</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Lever Arm (in)</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Energy Reduction</a:t>
                      </a:r>
                      <a:r>
                        <a:rPr lang="en-CA" sz="1500" baseline="0" dirty="0" smtClean="0"/>
                        <a:t> (%)</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175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18</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39</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175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32</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46</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175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18</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21</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175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32</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24</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250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18</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29</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250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32</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34</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250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18</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15</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370840">
                <a:tc>
                  <a:txBody>
                    <a:bodyPr/>
                    <a:lstStyle/>
                    <a:p>
                      <a:r>
                        <a:rPr lang="en-CA" sz="1500" dirty="0" smtClean="0"/>
                        <a:t>250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30</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32</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r>
                        <a:rPr lang="en-CA" sz="1500" dirty="0" smtClean="0"/>
                        <a:t>18</a:t>
                      </a:r>
                      <a:endParaRPr lang="en-CA" sz="1500" dirty="0"/>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bl>
          </a:graphicData>
        </a:graphic>
      </p:graphicFrame>
      <p:sp>
        <p:nvSpPr>
          <p:cNvPr id="5" name="TextBox 4"/>
          <p:cNvSpPr txBox="1"/>
          <p:nvPr/>
        </p:nvSpPr>
        <p:spPr>
          <a:xfrm>
            <a:off x="2177134" y="1845733"/>
            <a:ext cx="7916091" cy="369332"/>
          </a:xfrm>
          <a:prstGeom prst="rect">
            <a:avLst/>
          </a:prstGeom>
          <a:noFill/>
        </p:spPr>
        <p:txBody>
          <a:bodyPr wrap="square" rtlCol="0">
            <a:spAutoFit/>
          </a:bodyPr>
          <a:lstStyle/>
          <a:p>
            <a:r>
              <a:rPr lang="en-CA" dirty="0" smtClean="0"/>
              <a:t>Assistant Energy Reduction for Given Rider Weight Inclination Angle and Lever Arm</a:t>
            </a:r>
            <a:endParaRPr lang="en-CA" dirty="0"/>
          </a:p>
        </p:txBody>
      </p:sp>
    </p:spTree>
    <p:extLst>
      <p:ext uri="{BB962C8B-B14F-4D97-AF65-F5344CB8AC3E}">
        <p14:creationId xmlns:p14="http://schemas.microsoft.com/office/powerpoint/2010/main" val="39987496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Light" charset="0"/>
              </a:rPr>
              <a:t>Design Justifications - Dimensions of Lever System</a:t>
            </a:r>
            <a:r>
              <a:rPr lang="en-US"/>
              <a:t> </a:t>
            </a:r>
          </a:p>
        </p:txBody>
      </p:sp>
      <p:pic>
        <p:nvPicPr>
          <p:cNvPr id="9" name="Content Placeholder 8" descr="Side View &amp; Dimensions.png"/>
          <p:cNvPicPr>
            <a:picLocks noGrp="1" noChangeAspect="1"/>
          </p:cNvPicPr>
          <p:nvPr>
            <p:ph idx="1"/>
          </p:nvPr>
        </p:nvPicPr>
        <p:blipFill>
          <a:blip r:embed="rId3"/>
          <a:stretch>
            <a:fillRect/>
          </a:stretch>
        </p:blipFill>
        <p:spPr>
          <a:xfrm>
            <a:off x="674482" y="1765427"/>
            <a:ext cx="10859719" cy="4911164"/>
          </a:xfrm>
        </p:spPr>
      </p:pic>
    </p:spTree>
    <p:extLst>
      <p:ext uri="{BB962C8B-B14F-4D97-AF65-F5344CB8AC3E}">
        <p14:creationId xmlns:p14="http://schemas.microsoft.com/office/powerpoint/2010/main" val="30334079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Light" charset="0"/>
              </a:rPr>
              <a:t>Design Justifications - Dimensions of Lever System </a:t>
            </a:r>
          </a:p>
        </p:txBody>
      </p:sp>
      <p:pic>
        <p:nvPicPr>
          <p:cNvPr id="4" name="Content Placeholder 3" descr="Spline Attachment.png"/>
          <p:cNvPicPr>
            <a:picLocks noGrp="1" noChangeAspect="1"/>
          </p:cNvPicPr>
          <p:nvPr>
            <p:ph idx="1"/>
          </p:nvPr>
        </p:nvPicPr>
        <p:blipFill>
          <a:blip r:embed="rId3"/>
          <a:stretch>
            <a:fillRect/>
          </a:stretch>
        </p:blipFill>
        <p:spPr>
          <a:xfrm>
            <a:off x="2271637" y="1804307"/>
            <a:ext cx="7606980" cy="4955033"/>
          </a:xfrm>
        </p:spPr>
      </p:pic>
    </p:spTree>
    <p:extLst>
      <p:ext uri="{BB962C8B-B14F-4D97-AF65-F5344CB8AC3E}">
        <p14:creationId xmlns:p14="http://schemas.microsoft.com/office/powerpoint/2010/main" val="7998520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Wedged Cushion</a:t>
            </a:r>
            <a:endParaRPr lang="en-CA" dirty="0"/>
          </a:p>
        </p:txBody>
      </p:sp>
      <p:sp>
        <p:nvSpPr>
          <p:cNvPr id="3" name="Content Placeholder 2"/>
          <p:cNvSpPr>
            <a:spLocks noGrp="1"/>
          </p:cNvSpPr>
          <p:nvPr>
            <p:ph idx="1"/>
          </p:nvPr>
        </p:nvSpPr>
        <p:spPr>
          <a:xfrm>
            <a:off x="1097280" y="1845734"/>
            <a:ext cx="4198201" cy="4023360"/>
          </a:xfrm>
        </p:spPr>
        <p:txBody>
          <a:bodyPr/>
          <a:lstStyle/>
          <a:p>
            <a:pPr lvl="0">
              <a:buFont typeface="Arial" panose="020B0604020202020204" pitchFamily="34" charset="0"/>
              <a:buChar char="•"/>
            </a:pPr>
            <a:r>
              <a:rPr lang="en-CA" dirty="0"/>
              <a:t>Waterfall front surface eliminates pressure points</a:t>
            </a:r>
          </a:p>
          <a:p>
            <a:pPr lvl="0">
              <a:buFont typeface="Arial" panose="020B0604020202020204" pitchFamily="34" charset="0"/>
              <a:buChar char="•"/>
            </a:pPr>
            <a:r>
              <a:rPr lang="en-CA" dirty="0"/>
              <a:t>Coccyx relief Area</a:t>
            </a:r>
          </a:p>
          <a:p>
            <a:pPr lvl="0">
              <a:buFont typeface="Arial" panose="020B0604020202020204" pitchFamily="34" charset="0"/>
              <a:buChar char="•"/>
            </a:pPr>
            <a:r>
              <a:rPr lang="en-CA" dirty="0"/>
              <a:t>Fabric designed for pressure relief</a:t>
            </a:r>
          </a:p>
          <a:p>
            <a:pPr lvl="0">
              <a:buFont typeface="Arial" panose="020B0604020202020204" pitchFamily="34" charset="0"/>
              <a:buChar char="•"/>
            </a:pPr>
            <a:r>
              <a:rPr lang="en-CA" dirty="0"/>
              <a:t>Fluid proof and anti-microbial fabric</a:t>
            </a:r>
          </a:p>
          <a:p>
            <a:pPr lvl="0">
              <a:buFont typeface="Arial" panose="020B0604020202020204" pitchFamily="34" charset="0"/>
              <a:buChar char="•"/>
            </a:pPr>
            <a:r>
              <a:rPr lang="en-CA" dirty="0"/>
              <a:t>300lb weight capacity</a:t>
            </a:r>
          </a:p>
          <a:p>
            <a:endParaRPr lang="en-CA" dirty="0"/>
          </a:p>
        </p:txBody>
      </p:sp>
      <p:pic>
        <p:nvPicPr>
          <p:cNvPr id="5" name="Picture 4" descr="http://www.1800wheelchair.ca/siteimages/large/supportProWedge.jpg"/>
          <p:cNvPicPr/>
          <p:nvPr/>
        </p:nvPicPr>
        <p:blipFill>
          <a:blip r:embed="rId3">
            <a:extLst>
              <a:ext uri="{28A0092B-C50C-407E-A947-70E740481C1C}">
                <a14:useLocalDpi xmlns:a14="http://schemas.microsoft.com/office/drawing/2010/main" val="0"/>
              </a:ext>
            </a:extLst>
          </a:blip>
          <a:srcRect/>
          <a:stretch>
            <a:fillRect/>
          </a:stretch>
        </p:blipFill>
        <p:spPr bwMode="auto">
          <a:xfrm>
            <a:off x="6241055" y="1984851"/>
            <a:ext cx="4520729" cy="3745126"/>
          </a:xfrm>
          <a:prstGeom prst="rect">
            <a:avLst/>
          </a:prstGeom>
          <a:noFill/>
          <a:ln>
            <a:noFill/>
          </a:ln>
        </p:spPr>
      </p:pic>
      <p:sp>
        <p:nvSpPr>
          <p:cNvPr id="6" name="TextBox 5"/>
          <p:cNvSpPr txBox="1"/>
          <p:nvPr/>
        </p:nvSpPr>
        <p:spPr>
          <a:xfrm>
            <a:off x="7017327" y="4942282"/>
            <a:ext cx="3239589" cy="215444"/>
          </a:xfrm>
          <a:prstGeom prst="rect">
            <a:avLst/>
          </a:prstGeom>
          <a:noFill/>
        </p:spPr>
        <p:txBody>
          <a:bodyPr wrap="square" rtlCol="0">
            <a:spAutoFit/>
          </a:bodyPr>
          <a:lstStyle/>
          <a:p>
            <a:pPr algn="ctr"/>
            <a:r>
              <a:rPr lang="en-CA" sz="800" dirty="0"/>
              <a:t>(from </a:t>
            </a:r>
            <a:r>
              <a:rPr lang="en-CA" sz="800" dirty="0" smtClean="0"/>
              <a:t>1800wheelchair.ca)</a:t>
            </a:r>
            <a:endParaRPr lang="en-CA" sz="800" dirty="0"/>
          </a:p>
        </p:txBody>
      </p:sp>
    </p:spTree>
    <p:extLst>
      <p:ext uri="{BB962C8B-B14F-4D97-AF65-F5344CB8AC3E}">
        <p14:creationId xmlns:p14="http://schemas.microsoft.com/office/powerpoint/2010/main" val="34604083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Flat Cushion</a:t>
            </a:r>
            <a:endParaRPr lang="en-CA" dirty="0"/>
          </a:p>
        </p:txBody>
      </p:sp>
      <p:sp>
        <p:nvSpPr>
          <p:cNvPr id="3" name="Content Placeholder 2"/>
          <p:cNvSpPr>
            <a:spLocks noGrp="1"/>
          </p:cNvSpPr>
          <p:nvPr>
            <p:ph idx="1"/>
          </p:nvPr>
        </p:nvSpPr>
        <p:spPr>
          <a:xfrm>
            <a:off x="1097281" y="1845734"/>
            <a:ext cx="4730764" cy="4023360"/>
          </a:xfrm>
        </p:spPr>
        <p:txBody>
          <a:bodyPr/>
          <a:lstStyle/>
          <a:p>
            <a:pPr lvl="0">
              <a:buFont typeface="Arial" panose="020B0604020202020204" pitchFamily="34" charset="0"/>
              <a:buChar char="•"/>
            </a:pPr>
            <a:r>
              <a:rPr lang="en-CA" dirty="0"/>
              <a:t>Two layers of foam</a:t>
            </a:r>
          </a:p>
          <a:p>
            <a:pPr lvl="1">
              <a:buFont typeface="Arial" panose="020B0604020202020204" pitchFamily="34" charset="0"/>
              <a:buChar char="•"/>
            </a:pPr>
            <a:r>
              <a:rPr lang="en-CA" dirty="0"/>
              <a:t>Top layer is a memory foam like material</a:t>
            </a:r>
          </a:p>
          <a:p>
            <a:pPr lvl="1">
              <a:buFont typeface="Arial" panose="020B0604020202020204" pitchFamily="34" charset="0"/>
              <a:buChar char="•"/>
            </a:pPr>
            <a:r>
              <a:rPr lang="en-CA" dirty="0"/>
              <a:t>Lower layer is a high resiliency material to reduce the risk of bottoming out</a:t>
            </a:r>
          </a:p>
          <a:p>
            <a:pPr lvl="0">
              <a:buFont typeface="Arial" panose="020B0604020202020204" pitchFamily="34" charset="0"/>
              <a:buChar char="•"/>
            </a:pPr>
            <a:r>
              <a:rPr lang="en-CA" dirty="0"/>
              <a:t>Water resistant, washable cover</a:t>
            </a:r>
          </a:p>
          <a:p>
            <a:pPr lvl="0">
              <a:buFont typeface="Arial" panose="020B0604020202020204" pitchFamily="34" charset="0"/>
              <a:buChar char="•"/>
            </a:pPr>
            <a:r>
              <a:rPr lang="en-CA" dirty="0"/>
              <a:t>Weight capacity of 250lbs</a:t>
            </a:r>
          </a:p>
          <a:p>
            <a:endParaRPr lang="en-CA" dirty="0"/>
          </a:p>
        </p:txBody>
      </p:sp>
      <p:pic>
        <p:nvPicPr>
          <p:cNvPr id="4" name="Picture 3" descr="http://www.1800wheelchair.ca/siteimages/large/keen-journeycomfort-1.jpg"/>
          <p:cNvPicPr/>
          <p:nvPr/>
        </p:nvPicPr>
        <p:blipFill>
          <a:blip r:embed="rId3">
            <a:extLst>
              <a:ext uri="{28A0092B-C50C-407E-A947-70E740481C1C}">
                <a14:useLocalDpi xmlns:a14="http://schemas.microsoft.com/office/drawing/2010/main" val="0"/>
              </a:ext>
            </a:extLst>
          </a:blip>
          <a:srcRect/>
          <a:stretch>
            <a:fillRect/>
          </a:stretch>
        </p:blipFill>
        <p:spPr bwMode="auto">
          <a:xfrm>
            <a:off x="6578547" y="2421112"/>
            <a:ext cx="4042561" cy="2872604"/>
          </a:xfrm>
          <a:prstGeom prst="rect">
            <a:avLst/>
          </a:prstGeom>
          <a:noFill/>
          <a:ln>
            <a:noFill/>
          </a:ln>
        </p:spPr>
      </p:pic>
      <p:sp>
        <p:nvSpPr>
          <p:cNvPr id="5" name="TextBox 4"/>
          <p:cNvSpPr txBox="1"/>
          <p:nvPr/>
        </p:nvSpPr>
        <p:spPr>
          <a:xfrm>
            <a:off x="7017327" y="4942282"/>
            <a:ext cx="3239589" cy="215444"/>
          </a:xfrm>
          <a:prstGeom prst="rect">
            <a:avLst/>
          </a:prstGeom>
          <a:noFill/>
        </p:spPr>
        <p:txBody>
          <a:bodyPr wrap="square" rtlCol="0">
            <a:spAutoFit/>
          </a:bodyPr>
          <a:lstStyle/>
          <a:p>
            <a:pPr algn="ctr"/>
            <a:r>
              <a:rPr lang="en-CA" sz="800" dirty="0"/>
              <a:t>(from </a:t>
            </a:r>
            <a:r>
              <a:rPr lang="en-CA" sz="800" dirty="0" smtClean="0"/>
              <a:t>1800wheelchair.ca)</a:t>
            </a:r>
            <a:endParaRPr lang="en-CA" sz="800" dirty="0"/>
          </a:p>
        </p:txBody>
      </p:sp>
    </p:spTree>
    <p:extLst>
      <p:ext uri="{BB962C8B-B14F-4D97-AF65-F5344CB8AC3E}">
        <p14:creationId xmlns:p14="http://schemas.microsoft.com/office/powerpoint/2010/main" val="17017190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Cushion Deflections</a:t>
            </a:r>
            <a:endParaRPr lang="en-CA" dirty="0"/>
          </a:p>
        </p:txBody>
      </p:sp>
      <p:sp>
        <p:nvSpPr>
          <p:cNvPr id="3" name="Content Placeholder 2"/>
          <p:cNvSpPr>
            <a:spLocks noGrp="1"/>
          </p:cNvSpPr>
          <p:nvPr>
            <p:ph idx="1"/>
          </p:nvPr>
        </p:nvSpPr>
        <p:spPr/>
        <p:txBody>
          <a:bodyPr/>
          <a:lstStyle/>
          <a:p>
            <a:pPr>
              <a:buFont typeface="Arial" panose="020B0604020202020204" pitchFamily="34" charset="0"/>
              <a:buChar char="•"/>
            </a:pPr>
            <a:r>
              <a:rPr lang="en-CA" dirty="0" smtClean="0"/>
              <a:t>Used estimated indentation load deflection (ILD) values </a:t>
            </a:r>
          </a:p>
          <a:p>
            <a:pPr lvl="1">
              <a:buFont typeface="Arial" panose="020B0604020202020204" pitchFamily="34" charset="0"/>
              <a:buChar char="•"/>
            </a:pPr>
            <a:r>
              <a:rPr lang="en-CA" dirty="0" smtClean="0"/>
              <a:t>The higher the ILD the firmer the foam</a:t>
            </a:r>
          </a:p>
          <a:p>
            <a:pPr>
              <a:buFont typeface="Arial" panose="020B0604020202020204" pitchFamily="34" charset="0"/>
              <a:buChar char="•"/>
            </a:pPr>
            <a:r>
              <a:rPr lang="en-CA" dirty="0" smtClean="0"/>
              <a:t>Estimated upper foam to have a 25 ILD rating and lower foam to have a 40 ILD rating</a:t>
            </a:r>
          </a:p>
          <a:p>
            <a:pPr>
              <a:buFont typeface="Arial" panose="020B0604020202020204" pitchFamily="34" charset="0"/>
              <a:buChar char="•"/>
            </a:pPr>
            <a:r>
              <a:rPr lang="en-CA" dirty="0" smtClean="0"/>
              <a:t>Utilized acceleration data collected during testing (19.5m/s</a:t>
            </a:r>
            <a:r>
              <a:rPr lang="en-CA" baseline="30000" dirty="0" smtClean="0"/>
              <a:t>2</a:t>
            </a:r>
            <a:r>
              <a:rPr lang="en-CA" dirty="0"/>
              <a:t>)</a:t>
            </a:r>
            <a:endParaRPr lang="en-CA" dirty="0" smtClean="0"/>
          </a:p>
          <a:p>
            <a:pPr>
              <a:buFont typeface="Arial" panose="020B0604020202020204" pitchFamily="34" charset="0"/>
              <a:buChar char="•"/>
            </a:pPr>
            <a:r>
              <a:rPr lang="en-CA" dirty="0" smtClean="0"/>
              <a:t>A 250lb rider will experience about 1.5” of displacement at maximum acceleration</a:t>
            </a:r>
          </a:p>
          <a:p>
            <a:pPr>
              <a:buFont typeface="Arial" panose="020B0604020202020204" pitchFamily="34" charset="0"/>
              <a:buChar char="•"/>
            </a:pPr>
            <a:r>
              <a:rPr lang="en-CA" dirty="0" smtClean="0"/>
              <a:t>A 175lb rider will experience about 1.0” of displacement </a:t>
            </a:r>
          </a:p>
        </p:txBody>
      </p:sp>
    </p:spTree>
    <p:extLst>
      <p:ext uri="{BB962C8B-B14F-4D97-AF65-F5344CB8AC3E}">
        <p14:creationId xmlns:p14="http://schemas.microsoft.com/office/powerpoint/2010/main" val="41101358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Final </a:t>
            </a:r>
            <a:r>
              <a:rPr lang="en-CA" smtClean="0"/>
              <a:t>AHP Weightings</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4473186"/>
              </p:ext>
            </p:extLst>
          </p:nvPr>
        </p:nvGraphicFramePr>
        <p:xfrm>
          <a:off x="271307" y="1954544"/>
          <a:ext cx="11696279" cy="4094564"/>
        </p:xfrm>
        <a:graphic>
          <a:graphicData uri="http://schemas.openxmlformats.org/drawingml/2006/table">
            <a:tbl>
              <a:tblPr firstRow="1" firstCol="1" bandRow="1">
                <a:tableStyleId>{5C22544A-7EE6-4342-B048-85BDC9FD1C3A}</a:tableStyleId>
              </a:tblPr>
              <a:tblGrid>
                <a:gridCol w="1532130">
                  <a:extLst>
                    <a:ext uri="{9D8B030D-6E8A-4147-A177-3AD203B41FA5}">
                      <a16:colId xmlns="" xmlns:a16="http://schemas.microsoft.com/office/drawing/2014/main" val="20000"/>
                    </a:ext>
                  </a:extLst>
                </a:gridCol>
                <a:gridCol w="584643">
                  <a:extLst>
                    <a:ext uri="{9D8B030D-6E8A-4147-A177-3AD203B41FA5}">
                      <a16:colId xmlns="" xmlns:a16="http://schemas.microsoft.com/office/drawing/2014/main" val="20001"/>
                    </a:ext>
                  </a:extLst>
                </a:gridCol>
                <a:gridCol w="730235">
                  <a:extLst>
                    <a:ext uri="{9D8B030D-6E8A-4147-A177-3AD203B41FA5}">
                      <a16:colId xmlns="" xmlns:a16="http://schemas.microsoft.com/office/drawing/2014/main" val="20002"/>
                    </a:ext>
                  </a:extLst>
                </a:gridCol>
                <a:gridCol w="767771">
                  <a:extLst>
                    <a:ext uri="{9D8B030D-6E8A-4147-A177-3AD203B41FA5}">
                      <a16:colId xmlns="" xmlns:a16="http://schemas.microsoft.com/office/drawing/2014/main" val="20003"/>
                    </a:ext>
                  </a:extLst>
                </a:gridCol>
                <a:gridCol w="597156">
                  <a:extLst>
                    <a:ext uri="{9D8B030D-6E8A-4147-A177-3AD203B41FA5}">
                      <a16:colId xmlns="" xmlns:a16="http://schemas.microsoft.com/office/drawing/2014/main" val="20004"/>
                    </a:ext>
                  </a:extLst>
                </a:gridCol>
                <a:gridCol w="774595">
                  <a:extLst>
                    <a:ext uri="{9D8B030D-6E8A-4147-A177-3AD203B41FA5}">
                      <a16:colId xmlns="" xmlns:a16="http://schemas.microsoft.com/office/drawing/2014/main" val="20005"/>
                    </a:ext>
                  </a:extLst>
                </a:gridCol>
                <a:gridCol w="470898">
                  <a:extLst>
                    <a:ext uri="{9D8B030D-6E8A-4147-A177-3AD203B41FA5}">
                      <a16:colId xmlns="" xmlns:a16="http://schemas.microsoft.com/office/drawing/2014/main" val="20006"/>
                    </a:ext>
                  </a:extLst>
                </a:gridCol>
                <a:gridCol w="742748">
                  <a:extLst>
                    <a:ext uri="{9D8B030D-6E8A-4147-A177-3AD203B41FA5}">
                      <a16:colId xmlns="" xmlns:a16="http://schemas.microsoft.com/office/drawing/2014/main" val="20007"/>
                    </a:ext>
                  </a:extLst>
                </a:gridCol>
                <a:gridCol w="502180">
                  <a:extLst>
                    <a:ext uri="{9D8B030D-6E8A-4147-A177-3AD203B41FA5}">
                      <a16:colId xmlns="" xmlns:a16="http://schemas.microsoft.com/office/drawing/2014/main" val="20008"/>
                    </a:ext>
                  </a:extLst>
                </a:gridCol>
                <a:gridCol w="717724">
                  <a:extLst>
                    <a:ext uri="{9D8B030D-6E8A-4147-A177-3AD203B41FA5}">
                      <a16:colId xmlns="" xmlns:a16="http://schemas.microsoft.com/office/drawing/2014/main" val="20009"/>
                    </a:ext>
                  </a:extLst>
                </a:gridCol>
                <a:gridCol w="647772">
                  <a:extLst>
                    <a:ext uri="{9D8B030D-6E8A-4147-A177-3AD203B41FA5}">
                      <a16:colId xmlns="" xmlns:a16="http://schemas.microsoft.com/office/drawing/2014/main" val="20010"/>
                    </a:ext>
                  </a:extLst>
                </a:gridCol>
                <a:gridCol w="572131">
                  <a:extLst>
                    <a:ext uri="{9D8B030D-6E8A-4147-A177-3AD203B41FA5}">
                      <a16:colId xmlns="" xmlns:a16="http://schemas.microsoft.com/office/drawing/2014/main" val="20011"/>
                    </a:ext>
                  </a:extLst>
                </a:gridCol>
                <a:gridCol w="470898">
                  <a:extLst>
                    <a:ext uri="{9D8B030D-6E8A-4147-A177-3AD203B41FA5}">
                      <a16:colId xmlns="" xmlns:a16="http://schemas.microsoft.com/office/drawing/2014/main" val="20012"/>
                    </a:ext>
                  </a:extLst>
                </a:gridCol>
                <a:gridCol w="563032">
                  <a:extLst>
                    <a:ext uri="{9D8B030D-6E8A-4147-A177-3AD203B41FA5}">
                      <a16:colId xmlns="" xmlns:a16="http://schemas.microsoft.com/office/drawing/2014/main" val="20013"/>
                    </a:ext>
                  </a:extLst>
                </a:gridCol>
                <a:gridCol w="648340">
                  <a:extLst>
                    <a:ext uri="{9D8B030D-6E8A-4147-A177-3AD203B41FA5}">
                      <a16:colId xmlns="" xmlns:a16="http://schemas.microsoft.com/office/drawing/2014/main" val="20014"/>
                    </a:ext>
                  </a:extLst>
                </a:gridCol>
                <a:gridCol w="725686">
                  <a:extLst>
                    <a:ext uri="{9D8B030D-6E8A-4147-A177-3AD203B41FA5}">
                      <a16:colId xmlns="" xmlns:a16="http://schemas.microsoft.com/office/drawing/2014/main" val="20015"/>
                    </a:ext>
                  </a:extLst>
                </a:gridCol>
                <a:gridCol w="648340">
                  <a:extLst>
                    <a:ext uri="{9D8B030D-6E8A-4147-A177-3AD203B41FA5}">
                      <a16:colId xmlns="" xmlns:a16="http://schemas.microsoft.com/office/drawing/2014/main" val="20016"/>
                    </a:ext>
                  </a:extLst>
                </a:gridCol>
              </a:tblGrid>
              <a:tr h="642808">
                <a:tc>
                  <a:txBody>
                    <a:bodyPr/>
                    <a:lstStyle/>
                    <a:p>
                      <a:pPr algn="just">
                        <a:lnSpc>
                          <a:spcPct val="107000"/>
                        </a:lnSpc>
                        <a:spcAft>
                          <a:spcPts val="800"/>
                        </a:spcAft>
                      </a:pPr>
                      <a:r>
                        <a:rPr lang="en-CA" sz="800" dirty="0">
                          <a:effectLst/>
                        </a:rPr>
                        <a:t>Criterion</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Assistant comfort</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Adjustability for assistants</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Assistant energy conservation</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Durability</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Maintenance</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Cost</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Shock experienced by rider</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Rider comfort</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Rider adjustability</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Degree of rider interaction</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Breaking power</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Total weight</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Row Total</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 Weighting</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 Weighting (%)</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800">
                          <a:effectLst/>
                        </a:rPr>
                        <a:t>Weighting Rounded (%)</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253238">
                <a:tc>
                  <a:txBody>
                    <a:bodyPr/>
                    <a:lstStyle/>
                    <a:p>
                      <a:pPr algn="just">
                        <a:lnSpc>
                          <a:spcPct val="107000"/>
                        </a:lnSpc>
                        <a:spcAft>
                          <a:spcPts val="0"/>
                        </a:spcAft>
                      </a:pPr>
                      <a:r>
                        <a:rPr lang="en-CA" sz="800" dirty="0">
                          <a:effectLst/>
                        </a:rPr>
                        <a:t>Assistant comfort</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0.0217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0.0072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0.0131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0.0126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0.0082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0.0195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0.2443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0.0204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2.0355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2</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253238">
                <a:tc>
                  <a:txBody>
                    <a:bodyPr/>
                    <a:lstStyle/>
                    <a:p>
                      <a:pPr algn="just">
                        <a:lnSpc>
                          <a:spcPct val="107000"/>
                        </a:lnSpc>
                        <a:spcAft>
                          <a:spcPts val="0"/>
                        </a:spcAft>
                      </a:pPr>
                      <a:r>
                        <a:rPr lang="en-CA" sz="800">
                          <a:effectLst/>
                        </a:rPr>
                        <a:t>Adjustability for assistants</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0.1087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0.0361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0.0184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0.0075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0.123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0.1758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0.6964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5.8035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a:effectLst/>
                        </a:rPr>
                        <a:t>6</a:t>
                      </a:r>
                      <a:endParaRPr lang="en-CA" sz="800" b="1">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412900">
                <a:tc>
                  <a:txBody>
                    <a:bodyPr/>
                    <a:lstStyle/>
                    <a:p>
                      <a:pPr algn="just">
                        <a:lnSpc>
                          <a:spcPct val="107000"/>
                        </a:lnSpc>
                        <a:spcAft>
                          <a:spcPts val="0"/>
                        </a:spcAft>
                      </a:pPr>
                      <a:r>
                        <a:rPr lang="en-CA" sz="800">
                          <a:effectLst/>
                        </a:rPr>
                        <a:t>Assistant energy conservation</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0.1522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0.1082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0.0377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0.0714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0.1619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0.123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0.0957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0.0586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1.0644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0.0887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8.8698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9</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253238">
                <a:tc>
                  <a:txBody>
                    <a:bodyPr/>
                    <a:lstStyle/>
                    <a:p>
                      <a:pPr algn="just">
                        <a:lnSpc>
                          <a:spcPct val="107000"/>
                        </a:lnSpc>
                        <a:spcAft>
                          <a:spcPts val="0"/>
                        </a:spcAft>
                      </a:pPr>
                      <a:r>
                        <a:rPr lang="en-CA" sz="800" dirty="0">
                          <a:effectLst/>
                        </a:rPr>
                        <a:t>Durability</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0.1087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0.1082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0.2092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0.0907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0.1131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0.2143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0.1619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0.123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0.0957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0.0586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1.4942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0.1245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12.4517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12</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r h="253238">
                <a:tc>
                  <a:txBody>
                    <a:bodyPr/>
                    <a:lstStyle/>
                    <a:p>
                      <a:pPr algn="just">
                        <a:lnSpc>
                          <a:spcPct val="107000"/>
                        </a:lnSpc>
                        <a:spcAft>
                          <a:spcPts val="0"/>
                        </a:spcAft>
                      </a:pPr>
                      <a:r>
                        <a:rPr lang="en-CA" sz="800" dirty="0">
                          <a:effectLst/>
                        </a:rPr>
                        <a:t>Maintenance</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0.1522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0.1803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0.0907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0.1131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0.2143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0.123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0.0957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0.1758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1.4437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0.1203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12.0305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12</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5"/>
                  </a:ext>
                </a:extLst>
              </a:tr>
              <a:tr h="253238">
                <a:tc>
                  <a:txBody>
                    <a:bodyPr/>
                    <a:lstStyle/>
                    <a:p>
                      <a:pPr algn="just">
                        <a:lnSpc>
                          <a:spcPct val="107000"/>
                        </a:lnSpc>
                        <a:spcAft>
                          <a:spcPts val="0"/>
                        </a:spcAft>
                      </a:pPr>
                      <a:r>
                        <a:rPr lang="en-CA" sz="800" dirty="0">
                          <a:effectLst/>
                        </a:rPr>
                        <a:t>Cost</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0.1087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0.1803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0.3486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0.3571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0.2758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0.272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0.1884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0.2143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0.2698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0.1721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0.1596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0.1758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2.7226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0.2269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22.6882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23</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6"/>
                  </a:ext>
                </a:extLst>
              </a:tr>
              <a:tr h="253238">
                <a:tc>
                  <a:txBody>
                    <a:bodyPr/>
                    <a:lstStyle/>
                    <a:p>
                      <a:pPr algn="just">
                        <a:lnSpc>
                          <a:spcPct val="107000"/>
                        </a:lnSpc>
                        <a:spcAft>
                          <a:spcPts val="0"/>
                        </a:spcAft>
                      </a:pPr>
                      <a:r>
                        <a:rPr lang="en-CA" sz="800" dirty="0">
                          <a:effectLst/>
                        </a:rPr>
                        <a:t>Shock experienced by rider</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0.0652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0.1803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0.0306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0.0377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0.0082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0.0195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0.5791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0.0483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4.8257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5</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7"/>
                  </a:ext>
                </a:extLst>
              </a:tr>
              <a:tr h="253238">
                <a:tc>
                  <a:txBody>
                    <a:bodyPr/>
                    <a:lstStyle/>
                    <a:p>
                      <a:pPr algn="just">
                        <a:lnSpc>
                          <a:spcPct val="107000"/>
                        </a:lnSpc>
                        <a:spcAft>
                          <a:spcPts val="0"/>
                        </a:spcAft>
                      </a:pPr>
                      <a:r>
                        <a:rPr lang="en-CA" sz="800" dirty="0">
                          <a:effectLst/>
                        </a:rPr>
                        <a:t>Rider comfort</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0.0652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0.1082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0.0306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0.0907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0.1131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0.0714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0.1619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0.0246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0.0957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0.1758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1.0466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0.0872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8.7216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9</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8"/>
                  </a:ext>
                </a:extLst>
              </a:tr>
              <a:tr h="253238">
                <a:tc>
                  <a:txBody>
                    <a:bodyPr/>
                    <a:lstStyle/>
                    <a:p>
                      <a:pPr algn="just">
                        <a:lnSpc>
                          <a:spcPct val="107000"/>
                        </a:lnSpc>
                        <a:spcAft>
                          <a:spcPts val="0"/>
                        </a:spcAft>
                      </a:pPr>
                      <a:r>
                        <a:rPr lang="en-CA" sz="800" dirty="0">
                          <a:effectLst/>
                        </a:rPr>
                        <a:t>Rider adjustability</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0.0652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0.0361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0.2758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0.1131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0.0738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0.1596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0.0586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0.9772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0.0814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8.1434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8</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09"/>
                  </a:ext>
                </a:extLst>
              </a:tr>
              <a:tr h="253238">
                <a:tc>
                  <a:txBody>
                    <a:bodyPr/>
                    <a:lstStyle/>
                    <a:p>
                      <a:pPr algn="just">
                        <a:lnSpc>
                          <a:spcPct val="107000"/>
                        </a:lnSpc>
                        <a:spcAft>
                          <a:spcPts val="0"/>
                        </a:spcAft>
                      </a:pPr>
                      <a:r>
                        <a:rPr lang="en-CA" sz="800" dirty="0">
                          <a:effectLst/>
                        </a:rPr>
                        <a:t>Degree of rider interaction</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0.0652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0.0072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0.0139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0.0184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0.0389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0.1131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0.0714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0.0246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0.0106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0.0117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0.4169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0.0347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3.4738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3</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10"/>
                  </a:ext>
                </a:extLst>
              </a:tr>
              <a:tr h="253238">
                <a:tc>
                  <a:txBody>
                    <a:bodyPr/>
                    <a:lstStyle/>
                    <a:p>
                      <a:pPr algn="just">
                        <a:lnSpc>
                          <a:spcPct val="107000"/>
                        </a:lnSpc>
                        <a:spcAft>
                          <a:spcPts val="0"/>
                        </a:spcAft>
                      </a:pPr>
                      <a:r>
                        <a:rPr lang="en-CA" sz="800" dirty="0">
                          <a:effectLst/>
                        </a:rPr>
                        <a:t>Breaking power</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0.0217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0.0361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0.0306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0.0377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0.0108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0.0738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0.0117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0.3955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3.2955</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3</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11"/>
                  </a:ext>
                </a:extLst>
              </a:tr>
              <a:tr h="253238">
                <a:tc>
                  <a:txBody>
                    <a:bodyPr/>
                    <a:lstStyle/>
                    <a:p>
                      <a:pPr algn="just">
                        <a:lnSpc>
                          <a:spcPct val="107000"/>
                        </a:lnSpc>
                        <a:spcAft>
                          <a:spcPts val="0"/>
                        </a:spcAft>
                      </a:pPr>
                      <a:r>
                        <a:rPr lang="en-CA" sz="800" dirty="0">
                          <a:effectLst/>
                        </a:rPr>
                        <a:t>Total weight</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0.0652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0.012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0.0697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0.119</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0.0306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0.0907</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0.1131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0.0238</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0.054</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0.123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0.1596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0.0586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0.9193</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0.0766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7.6606</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b="1" dirty="0">
                          <a:effectLst/>
                        </a:rPr>
                        <a:t>8</a:t>
                      </a:r>
                      <a:endParaRPr lang="en-CA"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12"/>
                  </a:ext>
                </a:extLst>
              </a:tr>
              <a:tr h="253238">
                <a:tc>
                  <a:txBody>
                    <a:bodyPr/>
                    <a:lstStyle/>
                    <a:p>
                      <a:pPr algn="just">
                        <a:lnSpc>
                          <a:spcPct val="107000"/>
                        </a:lnSpc>
                        <a:spcAft>
                          <a:spcPts val="0"/>
                        </a:spcAft>
                      </a:pPr>
                      <a:r>
                        <a:rPr lang="en-CA" sz="800" dirty="0">
                          <a:effectLst/>
                        </a:rPr>
                        <a:t> Total</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12</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a:effectLst/>
                        </a:rPr>
                        <a:t>100</a:t>
                      </a:r>
                      <a:endParaRPr lang="en-CA" sz="80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r">
                        <a:lnSpc>
                          <a:spcPct val="107000"/>
                        </a:lnSpc>
                        <a:spcAft>
                          <a:spcPts val="0"/>
                        </a:spcAft>
                      </a:pPr>
                      <a:r>
                        <a:rPr lang="en-CA" sz="800" dirty="0">
                          <a:effectLst/>
                        </a:rPr>
                        <a:t>100</a:t>
                      </a:r>
                      <a:endParaRPr lang="en-CA"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851" marR="52851" marT="0" marB="0" anchor="b">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 xmlns:a16="http://schemas.microsoft.com/office/drawing/2014/main" val="10013"/>
                  </a:ext>
                </a:extLst>
              </a:tr>
            </a:tbl>
          </a:graphicData>
        </a:graphic>
      </p:graphicFrame>
    </p:spTree>
    <p:extLst>
      <p:ext uri="{BB962C8B-B14F-4D97-AF65-F5344CB8AC3E}">
        <p14:creationId xmlns:p14="http://schemas.microsoft.com/office/powerpoint/2010/main" val="233890934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Cost Breakdown per TrailRider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49704239"/>
              </p:ext>
            </p:extLst>
          </p:nvPr>
        </p:nvGraphicFramePr>
        <p:xfrm>
          <a:off x="3042245" y="2362403"/>
          <a:ext cx="6080760" cy="3261360"/>
        </p:xfrm>
        <a:graphic>
          <a:graphicData uri="http://schemas.openxmlformats.org/drawingml/2006/table">
            <a:tbl>
              <a:tblPr firstRow="1" firstCol="1" bandRow="1">
                <a:tableStyleId>{5C22544A-7EE6-4342-B048-85BDC9FD1C3A}</a:tableStyleId>
              </a:tblPr>
              <a:tblGrid>
                <a:gridCol w="3750445"/>
                <a:gridCol w="2330315"/>
              </a:tblGrid>
              <a:tr h="0">
                <a:tc>
                  <a:txBody>
                    <a:bodyPr/>
                    <a:lstStyle/>
                    <a:p>
                      <a:pPr algn="ctr">
                        <a:lnSpc>
                          <a:spcPct val="107000"/>
                        </a:lnSpc>
                        <a:spcAft>
                          <a:spcPts val="0"/>
                        </a:spcAft>
                      </a:pPr>
                      <a:r>
                        <a:rPr lang="en-CA" sz="2000" dirty="0">
                          <a:effectLst/>
                        </a:rPr>
                        <a:t>Cost Category</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lnSpc>
                          <a:spcPct val="107000"/>
                        </a:lnSpc>
                        <a:spcAft>
                          <a:spcPts val="0"/>
                        </a:spcAft>
                      </a:pPr>
                      <a:r>
                        <a:rPr lang="en-CA" sz="2000" dirty="0" smtClean="0">
                          <a:effectLst/>
                        </a:rPr>
                        <a:t>Cost</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0">
                <a:tc>
                  <a:txBody>
                    <a:bodyPr/>
                    <a:lstStyle/>
                    <a:p>
                      <a:pPr algn="just">
                        <a:lnSpc>
                          <a:spcPct val="107000"/>
                        </a:lnSpc>
                        <a:spcAft>
                          <a:spcPts val="0"/>
                        </a:spcAft>
                      </a:pPr>
                      <a:r>
                        <a:rPr lang="en-CA" sz="2000">
                          <a:effectLst/>
                        </a:rPr>
                        <a:t>Implementation</a:t>
                      </a:r>
                    </a:p>
                    <a:p>
                      <a:pPr marL="342900" lvl="0" indent="-342900" algn="just">
                        <a:lnSpc>
                          <a:spcPct val="107000"/>
                        </a:lnSpc>
                        <a:spcAft>
                          <a:spcPts val="0"/>
                        </a:spcAft>
                        <a:buFont typeface="Calibri" panose="020F0502020204030204" pitchFamily="34" charset="0"/>
                        <a:buChar char="-"/>
                      </a:pPr>
                      <a:r>
                        <a:rPr lang="en-CA" sz="2000">
                          <a:effectLst/>
                        </a:rPr>
                        <a:t>Prototyping</a:t>
                      </a:r>
                    </a:p>
                    <a:p>
                      <a:pPr marL="342900" lvl="0" indent="-342900" algn="just">
                        <a:lnSpc>
                          <a:spcPct val="107000"/>
                        </a:lnSpc>
                        <a:spcAft>
                          <a:spcPts val="0"/>
                        </a:spcAft>
                        <a:buFont typeface="Calibri" panose="020F0502020204030204" pitchFamily="34" charset="0"/>
                        <a:buChar char="-"/>
                      </a:pPr>
                      <a:r>
                        <a:rPr lang="en-CA" sz="2000">
                          <a:effectLst/>
                        </a:rPr>
                        <a:t>Further Development</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2000" dirty="0">
                          <a:effectLst/>
                        </a:rPr>
                        <a:t>$</a:t>
                      </a:r>
                      <a:r>
                        <a:rPr lang="en-CA" sz="2000" dirty="0" smtClean="0">
                          <a:effectLst/>
                        </a:rPr>
                        <a:t>1,339.68</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0">
                <a:tc>
                  <a:txBody>
                    <a:bodyPr/>
                    <a:lstStyle/>
                    <a:p>
                      <a:pPr algn="l">
                        <a:lnSpc>
                          <a:spcPct val="107000"/>
                        </a:lnSpc>
                        <a:spcAft>
                          <a:spcPts val="0"/>
                        </a:spcAft>
                      </a:pPr>
                      <a:r>
                        <a:rPr lang="en-CA" sz="2000" dirty="0">
                          <a:effectLst/>
                        </a:rPr>
                        <a:t>Manufacturing and Assembly</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2000">
                          <a:effectLst/>
                        </a:rPr>
                        <a:t>$2,892.89</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0">
                <a:tc>
                  <a:txBody>
                    <a:bodyPr/>
                    <a:lstStyle/>
                    <a:p>
                      <a:pPr algn="just">
                        <a:lnSpc>
                          <a:spcPct val="107000"/>
                        </a:lnSpc>
                        <a:spcAft>
                          <a:spcPts val="0"/>
                        </a:spcAft>
                      </a:pPr>
                      <a:r>
                        <a:rPr lang="en-CA" sz="2000">
                          <a:effectLst/>
                        </a:rPr>
                        <a:t>Lifetime Operating</a:t>
                      </a:r>
                    </a:p>
                    <a:p>
                      <a:pPr marL="342900" lvl="0" indent="-342900" algn="just">
                        <a:lnSpc>
                          <a:spcPct val="107000"/>
                        </a:lnSpc>
                        <a:spcAft>
                          <a:spcPts val="0"/>
                        </a:spcAft>
                        <a:buFont typeface="Calibri" panose="020F0502020204030204" pitchFamily="34" charset="0"/>
                        <a:buChar char="-"/>
                      </a:pPr>
                      <a:r>
                        <a:rPr lang="en-CA" sz="2000">
                          <a:effectLst/>
                        </a:rPr>
                        <a:t>Maintenance</a:t>
                      </a:r>
                    </a:p>
                    <a:p>
                      <a:pPr marL="342900" lvl="0" indent="-342900" algn="just">
                        <a:lnSpc>
                          <a:spcPct val="107000"/>
                        </a:lnSpc>
                        <a:spcAft>
                          <a:spcPts val="0"/>
                        </a:spcAft>
                        <a:buFont typeface="Calibri" panose="020F0502020204030204" pitchFamily="34" charset="0"/>
                        <a:buChar char="-"/>
                      </a:pPr>
                      <a:r>
                        <a:rPr lang="en-CA" sz="2000">
                          <a:effectLst/>
                        </a:rPr>
                        <a:t>Disposal</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2000">
                          <a:effectLst/>
                        </a:rPr>
                        <a:t>$1,942.84</a:t>
                      </a:r>
                      <a:endParaRPr lang="en-C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0">
                <a:tc>
                  <a:txBody>
                    <a:bodyPr/>
                    <a:lstStyle/>
                    <a:p>
                      <a:pPr algn="just">
                        <a:lnSpc>
                          <a:spcPct val="107000"/>
                        </a:lnSpc>
                        <a:spcAft>
                          <a:spcPts val="0"/>
                        </a:spcAft>
                      </a:pPr>
                      <a:r>
                        <a:rPr lang="en-CA" sz="2000" dirty="0" smtClean="0">
                          <a:effectLst/>
                        </a:rPr>
                        <a:t>Cost of Goods </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just">
                        <a:lnSpc>
                          <a:spcPct val="107000"/>
                        </a:lnSpc>
                        <a:spcAft>
                          <a:spcPts val="0"/>
                        </a:spcAft>
                      </a:pPr>
                      <a:r>
                        <a:rPr lang="en-CA" sz="2000" kern="1200" dirty="0" smtClean="0">
                          <a:solidFill>
                            <a:schemeClr val="dk1"/>
                          </a:solidFill>
                          <a:effectLst/>
                          <a:latin typeface="+mn-lt"/>
                          <a:ea typeface="+mn-ea"/>
                          <a:cs typeface="+mn-cs"/>
                        </a:rPr>
                        <a:t>$2,564.91</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r h="0">
                <a:tc>
                  <a:txBody>
                    <a:bodyPr/>
                    <a:lstStyle/>
                    <a:p>
                      <a:pPr algn="just">
                        <a:lnSpc>
                          <a:spcPct val="107000"/>
                        </a:lnSpc>
                        <a:spcAft>
                          <a:spcPts val="0"/>
                        </a:spcAft>
                      </a:pPr>
                      <a:r>
                        <a:rPr lang="en-CA" sz="2000" dirty="0" smtClean="0">
                          <a:effectLst/>
                          <a:latin typeface="Calibri" panose="020F0502020204030204" pitchFamily="34" charset="0"/>
                          <a:ea typeface="Calibri" panose="020F0502020204030204" pitchFamily="34" charset="0"/>
                          <a:cs typeface="Times New Roman" panose="02020603050405020304" pitchFamily="18" charset="0"/>
                        </a:rPr>
                        <a:t>Total Lifetime Cost</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en-US" sz="2000" dirty="0" smtClean="0"/>
                        <a:t>$7,400.64</a:t>
                      </a:r>
                    </a:p>
                  </a:txBody>
                  <a:tcPr marL="68580" marR="68580"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593234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Alternate Concepts (Initial)</a:t>
            </a:r>
          </a:p>
        </p:txBody>
      </p:sp>
      <p:sp>
        <p:nvSpPr>
          <p:cNvPr id="3" name="Content Placeholder 2"/>
          <p:cNvSpPr>
            <a:spLocks noGrp="1"/>
          </p:cNvSpPr>
          <p:nvPr>
            <p:ph idx="1"/>
          </p:nvPr>
        </p:nvSpPr>
        <p:spPr>
          <a:xfrm>
            <a:off x="6169979" y="1966897"/>
            <a:ext cx="4958820" cy="4022725"/>
          </a:xfrm>
        </p:spPr>
        <p:txBody>
          <a:bodyPr/>
          <a:lstStyle/>
          <a:p>
            <a:r>
              <a:rPr lang="en-CA"/>
              <a:t>Concept 4</a:t>
            </a:r>
          </a:p>
          <a:p>
            <a:pPr lvl="1"/>
            <a:r>
              <a:rPr lang="en-CA"/>
              <a:t>Electric motor</a:t>
            </a:r>
          </a:p>
          <a:p>
            <a:pPr lvl="1"/>
            <a:r>
              <a:rPr lang="en-CA"/>
              <a:t>Hand brakes at three locations</a:t>
            </a:r>
          </a:p>
          <a:p>
            <a:pPr algn="ctr"/>
            <a:r>
              <a:rPr lang="en-CA">
                <a:solidFill>
                  <a:srgbClr val="404040"/>
                </a:solidFill>
                <a:latin typeface="Calibri"/>
              </a:rPr>
              <a:t/>
            </a:r>
            <a:br>
              <a:rPr lang="en-CA">
                <a:solidFill>
                  <a:srgbClr val="404040"/>
                </a:solidFill>
                <a:latin typeface="Calibri"/>
              </a:rPr>
            </a:br>
            <a:endParaRPr lang="en-CA"/>
          </a:p>
        </p:txBody>
      </p:sp>
      <p:sp>
        <p:nvSpPr>
          <p:cNvPr id="4" name="Content Placeholder 2"/>
          <p:cNvSpPr txBox="1">
            <a:spLocks/>
          </p:cNvSpPr>
          <p:nvPr/>
        </p:nvSpPr>
        <p:spPr>
          <a:xfrm>
            <a:off x="1227129" y="1975591"/>
            <a:ext cx="4958820" cy="40227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CA"/>
              <a:t>Concept 3</a:t>
            </a:r>
          </a:p>
          <a:p>
            <a:pPr lvl="1"/>
            <a:r>
              <a:rPr lang="en-CA">
                <a:solidFill>
                  <a:srgbClr val="404040"/>
                </a:solidFill>
                <a:latin typeface="Calibri"/>
              </a:rPr>
              <a:t>Blimp provides upwards force</a:t>
            </a:r>
          </a:p>
          <a:p>
            <a:pPr lvl="1"/>
            <a:endParaRPr lang="en-CA">
              <a:solidFill>
                <a:srgbClr val="404040"/>
              </a:solidFill>
              <a:latin typeface="Calibri"/>
            </a:endParaRPr>
          </a:p>
          <a:p>
            <a:pPr algn="ctr"/>
            <a:r>
              <a:rPr lang="en-CA"/>
              <a:t/>
            </a:r>
            <a:br>
              <a:rPr lang="en-CA"/>
            </a:br>
            <a:endParaRPr lang="en-CA"/>
          </a:p>
        </p:txBody>
      </p:sp>
      <p:pic>
        <p:nvPicPr>
          <p:cNvPr id="8" name="Picture 7" descr="3.png"/>
          <p:cNvPicPr>
            <a:picLocks noChangeAspect="1"/>
          </p:cNvPicPr>
          <p:nvPr/>
        </p:nvPicPr>
        <p:blipFill>
          <a:blip r:embed="rId3"/>
          <a:stretch>
            <a:fillRect/>
          </a:stretch>
        </p:blipFill>
        <p:spPr>
          <a:xfrm>
            <a:off x="1453302" y="3046075"/>
            <a:ext cx="3287956" cy="2588929"/>
          </a:xfrm>
          <a:prstGeom prst="rect">
            <a:avLst/>
          </a:prstGeom>
        </p:spPr>
      </p:pic>
      <p:pic>
        <p:nvPicPr>
          <p:cNvPr id="9" name="Picture 8" descr="4.png"/>
          <p:cNvPicPr>
            <a:picLocks noChangeAspect="1"/>
          </p:cNvPicPr>
          <p:nvPr/>
        </p:nvPicPr>
        <p:blipFill>
          <a:blip r:embed="rId4"/>
          <a:stretch>
            <a:fillRect/>
          </a:stretch>
        </p:blipFill>
        <p:spPr>
          <a:xfrm>
            <a:off x="6465859" y="3063481"/>
            <a:ext cx="3647772" cy="2715805"/>
          </a:xfrm>
          <a:prstGeom prst="rect">
            <a:avLst/>
          </a:prstGeom>
        </p:spPr>
      </p:pic>
    </p:spTree>
    <p:extLst>
      <p:ext uri="{BB962C8B-B14F-4D97-AF65-F5344CB8AC3E}">
        <p14:creationId xmlns:p14="http://schemas.microsoft.com/office/powerpoint/2010/main" val="36507766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Alternate Concepts (Initial)</a:t>
            </a:r>
          </a:p>
        </p:txBody>
      </p:sp>
      <p:sp>
        <p:nvSpPr>
          <p:cNvPr id="3" name="Content Placeholder 2"/>
          <p:cNvSpPr>
            <a:spLocks noGrp="1"/>
          </p:cNvSpPr>
          <p:nvPr>
            <p:ph idx="1"/>
          </p:nvPr>
        </p:nvSpPr>
        <p:spPr>
          <a:xfrm>
            <a:off x="6169979" y="1966897"/>
            <a:ext cx="4958820" cy="4022725"/>
          </a:xfrm>
        </p:spPr>
        <p:txBody>
          <a:bodyPr/>
          <a:lstStyle/>
          <a:p>
            <a:r>
              <a:rPr lang="en-CA"/>
              <a:t>Concept 6</a:t>
            </a:r>
          </a:p>
          <a:p>
            <a:pPr lvl="1"/>
            <a:r>
              <a:rPr lang="en-CA"/>
              <a:t>Backpack harness</a:t>
            </a:r>
          </a:p>
          <a:p>
            <a:pPr lvl="1"/>
            <a:r>
              <a:rPr lang="en-CA"/>
              <a:t>Disc brakes</a:t>
            </a:r>
          </a:p>
          <a:p>
            <a:pPr lvl="1"/>
            <a:r>
              <a:rPr lang="en-CA"/>
              <a:t>Spring dampers</a:t>
            </a:r>
          </a:p>
          <a:p>
            <a:pPr algn="ctr"/>
            <a:r>
              <a:rPr lang="en-CA">
                <a:solidFill>
                  <a:srgbClr val="404040"/>
                </a:solidFill>
                <a:latin typeface="Calibri"/>
              </a:rPr>
              <a:t/>
            </a:r>
            <a:br>
              <a:rPr lang="en-CA">
                <a:solidFill>
                  <a:srgbClr val="404040"/>
                </a:solidFill>
                <a:latin typeface="Calibri"/>
              </a:rPr>
            </a:br>
            <a:endParaRPr lang="en-CA"/>
          </a:p>
        </p:txBody>
      </p:sp>
      <p:sp>
        <p:nvSpPr>
          <p:cNvPr id="4" name="Content Placeholder 2"/>
          <p:cNvSpPr txBox="1">
            <a:spLocks/>
          </p:cNvSpPr>
          <p:nvPr/>
        </p:nvSpPr>
        <p:spPr>
          <a:xfrm>
            <a:off x="1227129" y="1975591"/>
            <a:ext cx="4958820" cy="40227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CA"/>
              <a:t>Concept 5</a:t>
            </a:r>
          </a:p>
          <a:p>
            <a:pPr lvl="1"/>
            <a:r>
              <a:rPr lang="en-CA">
                <a:solidFill>
                  <a:srgbClr val="404040"/>
                </a:solidFill>
                <a:latin typeface="Calibri"/>
              </a:rPr>
              <a:t>Sliding seat to allow for option of one or two assistants</a:t>
            </a:r>
          </a:p>
          <a:p>
            <a:pPr lvl="1"/>
            <a:endParaRPr lang="en-CA">
              <a:solidFill>
                <a:srgbClr val="404040"/>
              </a:solidFill>
              <a:latin typeface="Calibri"/>
            </a:endParaRPr>
          </a:p>
          <a:p>
            <a:pPr algn="ctr"/>
            <a:r>
              <a:rPr lang="en-CA"/>
              <a:t/>
            </a:r>
            <a:br>
              <a:rPr lang="en-CA"/>
            </a:br>
            <a:endParaRPr lang="en-CA"/>
          </a:p>
        </p:txBody>
      </p:sp>
      <p:pic>
        <p:nvPicPr>
          <p:cNvPr id="5" name="Picture 4" descr="5.png"/>
          <p:cNvPicPr>
            <a:picLocks noChangeAspect="1"/>
          </p:cNvPicPr>
          <p:nvPr/>
        </p:nvPicPr>
        <p:blipFill>
          <a:blip r:embed="rId3"/>
          <a:stretch>
            <a:fillRect/>
          </a:stretch>
        </p:blipFill>
        <p:spPr>
          <a:xfrm>
            <a:off x="1636530" y="3029416"/>
            <a:ext cx="3430254" cy="2813465"/>
          </a:xfrm>
          <a:prstGeom prst="rect">
            <a:avLst/>
          </a:prstGeom>
        </p:spPr>
      </p:pic>
      <p:pic>
        <p:nvPicPr>
          <p:cNvPr id="6" name="Picture 5" descr="6.png"/>
          <p:cNvPicPr>
            <a:picLocks noChangeAspect="1"/>
          </p:cNvPicPr>
          <p:nvPr/>
        </p:nvPicPr>
        <p:blipFill>
          <a:blip r:embed="rId4"/>
          <a:stretch>
            <a:fillRect/>
          </a:stretch>
        </p:blipFill>
        <p:spPr>
          <a:xfrm>
            <a:off x="6605588" y="3323830"/>
            <a:ext cx="3462705" cy="2664220"/>
          </a:xfrm>
          <a:prstGeom prst="rect">
            <a:avLst/>
          </a:prstGeom>
        </p:spPr>
      </p:pic>
    </p:spTree>
    <p:extLst>
      <p:ext uri="{BB962C8B-B14F-4D97-AF65-F5344CB8AC3E}">
        <p14:creationId xmlns:p14="http://schemas.microsoft.com/office/powerpoint/2010/main" val="10832466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Alternate Concepts (WDM)</a:t>
            </a:r>
          </a:p>
        </p:txBody>
      </p:sp>
      <p:sp>
        <p:nvSpPr>
          <p:cNvPr id="3" name="Content Placeholder 2"/>
          <p:cNvSpPr>
            <a:spLocks noGrp="1"/>
          </p:cNvSpPr>
          <p:nvPr>
            <p:ph idx="1"/>
          </p:nvPr>
        </p:nvSpPr>
        <p:spPr>
          <a:xfrm>
            <a:off x="6169979" y="1966897"/>
            <a:ext cx="4958820" cy="4022725"/>
          </a:xfrm>
        </p:spPr>
        <p:txBody>
          <a:bodyPr/>
          <a:lstStyle/>
          <a:p>
            <a:r>
              <a:rPr lang="en-CA"/>
              <a:t>Concept 2</a:t>
            </a:r>
          </a:p>
          <a:p>
            <a:pPr lvl="1"/>
            <a:r>
              <a:rPr lang="en-CA"/>
              <a:t>Rider operated pedal power assist</a:t>
            </a:r>
          </a:p>
          <a:p>
            <a:pPr lvl="1"/>
            <a:r>
              <a:rPr lang="en-CA"/>
              <a:t>5-point harness for rider</a:t>
            </a:r>
          </a:p>
          <a:p>
            <a:pPr lvl="1"/>
            <a:r>
              <a:rPr lang="en-CA"/>
              <a:t>Dual wheels</a:t>
            </a:r>
            <a:br>
              <a:rPr lang="en-CA"/>
            </a:br>
            <a:endParaRPr lang="en-CA"/>
          </a:p>
        </p:txBody>
      </p:sp>
      <p:sp>
        <p:nvSpPr>
          <p:cNvPr id="4" name="Content Placeholder 2"/>
          <p:cNvSpPr txBox="1">
            <a:spLocks/>
          </p:cNvSpPr>
          <p:nvPr/>
        </p:nvSpPr>
        <p:spPr>
          <a:xfrm>
            <a:off x="1227129" y="1975591"/>
            <a:ext cx="4958820" cy="40227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CA"/>
              <a:t>Concept 1</a:t>
            </a:r>
          </a:p>
          <a:p>
            <a:pPr lvl="1"/>
            <a:r>
              <a:rPr lang="en-CA">
                <a:solidFill>
                  <a:srgbClr val="404040"/>
                </a:solidFill>
                <a:latin typeface="Calibri"/>
              </a:rPr>
              <a:t>Dual wheels</a:t>
            </a:r>
          </a:p>
          <a:p>
            <a:pPr lvl="1"/>
            <a:r>
              <a:rPr lang="en-CA">
                <a:solidFill>
                  <a:srgbClr val="404040"/>
                </a:solidFill>
                <a:latin typeface="Calibri"/>
              </a:rPr>
              <a:t>Rider operated pedal power assist</a:t>
            </a:r>
          </a:p>
          <a:p>
            <a:pPr lvl="1"/>
            <a:r>
              <a:rPr lang="en-CA">
                <a:solidFill>
                  <a:srgbClr val="404040"/>
                </a:solidFill>
                <a:latin typeface="Calibri"/>
              </a:rPr>
              <a:t>Climbing harness for rider</a:t>
            </a:r>
          </a:p>
          <a:p>
            <a:pPr lvl="1"/>
            <a:endParaRPr lang="en-CA">
              <a:solidFill>
                <a:srgbClr val="404040"/>
              </a:solidFill>
              <a:latin typeface="Calibri"/>
            </a:endParaRPr>
          </a:p>
          <a:p>
            <a:pPr algn="ctr"/>
            <a:r>
              <a:rPr lang="en-CA"/>
              <a:t/>
            </a:r>
            <a:br>
              <a:rPr lang="en-CA"/>
            </a:br>
            <a:endParaRPr lang="en-CA"/>
          </a:p>
        </p:txBody>
      </p:sp>
      <p:pic>
        <p:nvPicPr>
          <p:cNvPr id="7" name="Picture 6" descr="wdm1.png"/>
          <p:cNvPicPr>
            <a:picLocks noChangeAspect="1"/>
          </p:cNvPicPr>
          <p:nvPr/>
        </p:nvPicPr>
        <p:blipFill>
          <a:blip r:embed="rId3"/>
          <a:stretch>
            <a:fillRect/>
          </a:stretch>
        </p:blipFill>
        <p:spPr>
          <a:xfrm>
            <a:off x="1644362" y="3358992"/>
            <a:ext cx="3624863" cy="2547962"/>
          </a:xfrm>
          <a:prstGeom prst="rect">
            <a:avLst/>
          </a:prstGeom>
        </p:spPr>
      </p:pic>
      <p:pic>
        <p:nvPicPr>
          <p:cNvPr id="8" name="Picture 7" descr="wdm2.png"/>
          <p:cNvPicPr>
            <a:picLocks noChangeAspect="1"/>
          </p:cNvPicPr>
          <p:nvPr/>
        </p:nvPicPr>
        <p:blipFill>
          <a:blip r:embed="rId4"/>
          <a:stretch>
            <a:fillRect/>
          </a:stretch>
        </p:blipFill>
        <p:spPr>
          <a:xfrm>
            <a:off x="6771187" y="3386239"/>
            <a:ext cx="3213127" cy="2529003"/>
          </a:xfrm>
          <a:prstGeom prst="rect">
            <a:avLst/>
          </a:prstGeom>
        </p:spPr>
      </p:pic>
    </p:spTree>
    <p:extLst>
      <p:ext uri="{BB962C8B-B14F-4D97-AF65-F5344CB8AC3E}">
        <p14:creationId xmlns:p14="http://schemas.microsoft.com/office/powerpoint/2010/main" val="4630458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Alternate Concepts (WDM)</a:t>
            </a:r>
          </a:p>
        </p:txBody>
      </p:sp>
      <p:sp>
        <p:nvSpPr>
          <p:cNvPr id="3" name="Content Placeholder 2"/>
          <p:cNvSpPr>
            <a:spLocks noGrp="1"/>
          </p:cNvSpPr>
          <p:nvPr>
            <p:ph idx="1"/>
          </p:nvPr>
        </p:nvSpPr>
        <p:spPr>
          <a:xfrm>
            <a:off x="6169979" y="1966897"/>
            <a:ext cx="4958820" cy="4022725"/>
          </a:xfrm>
        </p:spPr>
        <p:txBody>
          <a:bodyPr/>
          <a:lstStyle/>
          <a:p>
            <a:r>
              <a:rPr lang="en-CA"/>
              <a:t>Concept 4</a:t>
            </a:r>
          </a:p>
          <a:p>
            <a:pPr lvl="1"/>
            <a:r>
              <a:rPr lang="en-CA"/>
              <a:t>Single wheel</a:t>
            </a:r>
          </a:p>
          <a:p>
            <a:pPr lvl="1"/>
            <a:r>
              <a:rPr lang="en-CA"/>
              <a:t>5-point harness for rider</a:t>
            </a:r>
          </a:p>
          <a:p>
            <a:pPr lvl="1"/>
            <a:r>
              <a:rPr lang="en-CA"/>
              <a:t>Lever operated by rider for power assist</a:t>
            </a:r>
            <a:br>
              <a:rPr lang="en-CA"/>
            </a:br>
            <a:endParaRPr lang="en-CA"/>
          </a:p>
        </p:txBody>
      </p:sp>
      <p:sp>
        <p:nvSpPr>
          <p:cNvPr id="4" name="Content Placeholder 2"/>
          <p:cNvSpPr txBox="1">
            <a:spLocks/>
          </p:cNvSpPr>
          <p:nvPr/>
        </p:nvSpPr>
        <p:spPr>
          <a:xfrm>
            <a:off x="1227129" y="1975591"/>
            <a:ext cx="4958820" cy="40227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CA"/>
              <a:t>Concept 3</a:t>
            </a:r>
          </a:p>
          <a:p>
            <a:pPr lvl="1"/>
            <a:r>
              <a:rPr lang="en-CA">
                <a:solidFill>
                  <a:srgbClr val="404040"/>
                </a:solidFill>
                <a:latin typeface="Calibri"/>
              </a:rPr>
              <a:t>Single wheel</a:t>
            </a:r>
          </a:p>
          <a:p>
            <a:pPr lvl="1"/>
            <a:r>
              <a:rPr lang="en-CA">
                <a:solidFill>
                  <a:srgbClr val="404040"/>
                </a:solidFill>
                <a:latin typeface="Calibri"/>
              </a:rPr>
              <a:t>Climbing harness for rider</a:t>
            </a:r>
          </a:p>
          <a:p>
            <a:pPr lvl="1"/>
            <a:r>
              <a:rPr lang="en-CA">
                <a:solidFill>
                  <a:srgbClr val="404040"/>
                </a:solidFill>
                <a:latin typeface="Calibri"/>
              </a:rPr>
              <a:t>Lever operated by rider for power assist</a:t>
            </a:r>
          </a:p>
          <a:p>
            <a:pPr algn="ctr"/>
            <a:r>
              <a:rPr lang="en-CA"/>
              <a:t/>
            </a:r>
            <a:br>
              <a:rPr lang="en-CA"/>
            </a:br>
            <a:endParaRPr lang="en-CA"/>
          </a:p>
        </p:txBody>
      </p:sp>
      <p:pic>
        <p:nvPicPr>
          <p:cNvPr id="5" name="Picture 4" descr="wdm3.png"/>
          <p:cNvPicPr>
            <a:picLocks noChangeAspect="1"/>
          </p:cNvPicPr>
          <p:nvPr/>
        </p:nvPicPr>
        <p:blipFill>
          <a:blip r:embed="rId3"/>
          <a:stretch>
            <a:fillRect/>
          </a:stretch>
        </p:blipFill>
        <p:spPr>
          <a:xfrm>
            <a:off x="1733048" y="3334546"/>
            <a:ext cx="3543816" cy="2636316"/>
          </a:xfrm>
          <a:prstGeom prst="rect">
            <a:avLst/>
          </a:prstGeom>
        </p:spPr>
      </p:pic>
      <p:pic>
        <p:nvPicPr>
          <p:cNvPr id="6" name="Picture 5" descr="wdm4.png"/>
          <p:cNvPicPr>
            <a:picLocks noChangeAspect="1"/>
          </p:cNvPicPr>
          <p:nvPr/>
        </p:nvPicPr>
        <p:blipFill>
          <a:blip r:embed="rId4"/>
          <a:stretch>
            <a:fillRect/>
          </a:stretch>
        </p:blipFill>
        <p:spPr>
          <a:xfrm>
            <a:off x="6624227" y="3509063"/>
            <a:ext cx="3830757" cy="2241872"/>
          </a:xfrm>
          <a:prstGeom prst="rect">
            <a:avLst/>
          </a:prstGeom>
        </p:spPr>
      </p:pic>
    </p:spTree>
    <p:extLst>
      <p:ext uri="{BB962C8B-B14F-4D97-AF65-F5344CB8AC3E}">
        <p14:creationId xmlns:p14="http://schemas.microsoft.com/office/powerpoint/2010/main" val="1638874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1248</TotalTime>
  <Words>2931</Words>
  <Application>Microsoft Office PowerPoint</Application>
  <PresentationFormat>Widescreen</PresentationFormat>
  <Paragraphs>807</Paragraphs>
  <Slides>57</Slides>
  <Notes>55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宋体</vt:lpstr>
      <vt:lpstr>Arial</vt:lpstr>
      <vt:lpstr>Calibri</vt:lpstr>
      <vt:lpstr>Calibri Light</vt:lpstr>
      <vt:lpstr>Courier New</vt:lpstr>
      <vt:lpstr>Times New Roman</vt:lpstr>
      <vt:lpstr>Retrospect</vt:lpstr>
      <vt:lpstr>Group 11 MECH 328</vt:lpstr>
      <vt:lpstr>Members</vt:lpstr>
      <vt:lpstr>Introduction</vt:lpstr>
      <vt:lpstr>Value Proposition</vt:lpstr>
      <vt:lpstr>Identified Stakeholders</vt:lpstr>
      <vt:lpstr> BCMOS’ Major Needs</vt:lpstr>
      <vt:lpstr> Assistants’ Major Needs</vt:lpstr>
      <vt:lpstr> Riders’ Major Needs</vt:lpstr>
      <vt:lpstr>Needs to Requirements and Evaluation Criteria</vt:lpstr>
      <vt:lpstr>Needs to Requirements and Evaluation Criteria</vt:lpstr>
      <vt:lpstr>Needs to Requirements and Evaluation Criteria</vt:lpstr>
      <vt:lpstr>WDM Evaluation Criteria</vt:lpstr>
      <vt:lpstr>WDM Evaluation Criteria</vt:lpstr>
      <vt:lpstr>Evaluation Criteria</vt:lpstr>
      <vt:lpstr>Final Design</vt:lpstr>
      <vt:lpstr>How it Works - Operation with Levers</vt:lpstr>
      <vt:lpstr> </vt:lpstr>
      <vt:lpstr>How it Works - Passive Rider Operation</vt:lpstr>
      <vt:lpstr>How it Works - Transportation</vt:lpstr>
      <vt:lpstr>How it Works - Parked</vt:lpstr>
      <vt:lpstr>Lever System</vt:lpstr>
      <vt:lpstr>Assistant Interface</vt:lpstr>
      <vt:lpstr>Seating Apparatus</vt:lpstr>
      <vt:lpstr>Seating Apparatus</vt:lpstr>
      <vt:lpstr>Chassis</vt:lpstr>
      <vt:lpstr>Out of Scope Needs and Requirements</vt:lpstr>
      <vt:lpstr>How Features Address Requirements and Evaluation Criteria</vt:lpstr>
      <vt:lpstr>How Design Affects Value Proposition  </vt:lpstr>
      <vt:lpstr>Final Recommendations</vt:lpstr>
      <vt:lpstr>Strategy and Resource Management</vt:lpstr>
      <vt:lpstr>Compare Initial Time Estimates to Actual Time Required</vt:lpstr>
      <vt:lpstr>Changes in Strategy for Future Projects</vt:lpstr>
      <vt:lpstr>Engineering Development Cost</vt:lpstr>
      <vt:lpstr>Conclusions</vt:lpstr>
      <vt:lpstr>Verification</vt:lpstr>
      <vt:lpstr>Questions and Answers</vt:lpstr>
      <vt:lpstr>Additional Information</vt:lpstr>
      <vt:lpstr>Least well Determined Features</vt:lpstr>
      <vt:lpstr>Major Failure Modes (FEA, DFMEA)</vt:lpstr>
      <vt:lpstr>FEA Summary</vt:lpstr>
      <vt:lpstr>Major Failure Modes - Lever</vt:lpstr>
      <vt:lpstr>Concept Development - Justification</vt:lpstr>
      <vt:lpstr>Design Justifications</vt:lpstr>
      <vt:lpstr>Design Justifications - Chassis</vt:lpstr>
      <vt:lpstr>Design Justifications - Assistant Interface</vt:lpstr>
      <vt:lpstr>Design Justifications - Energy &amp; Yield Analysis of Lever System</vt:lpstr>
      <vt:lpstr>Design Justifications - Dimensions of Lever System </vt:lpstr>
      <vt:lpstr>Design Justifications - Dimensions of Lever System </vt:lpstr>
      <vt:lpstr>Wedged Cushion</vt:lpstr>
      <vt:lpstr>Flat Cushion</vt:lpstr>
      <vt:lpstr>Cushion Deflections</vt:lpstr>
      <vt:lpstr>Final AHP Weightings</vt:lpstr>
      <vt:lpstr>Cost Breakdown per TrailRider</vt:lpstr>
      <vt:lpstr>Alternate Concepts (Initial)</vt:lpstr>
      <vt:lpstr>Alternate Concepts (Initial)</vt:lpstr>
      <vt:lpstr>Alternate Concepts (WDM)</vt:lpstr>
      <vt:lpstr>Alternate Concepts (WDM)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11 Mech 328</dc:title>
  <dc:creator>Alisa Walsh</dc:creator>
  <cp:lastModifiedBy>Alisa Walsh</cp:lastModifiedBy>
  <cp:revision>172</cp:revision>
  <cp:lastPrinted>2014-11-21T07:42:24Z</cp:lastPrinted>
  <dcterms:created xsi:type="dcterms:W3CDTF">2014-11-15T21:41:46Z</dcterms:created>
  <dcterms:modified xsi:type="dcterms:W3CDTF">2014-11-21T18:17:02Z</dcterms:modified>
</cp:coreProperties>
</file>